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8" r:id="rId3"/>
    <p:sldId id="352" r:id="rId4"/>
    <p:sldId id="346" r:id="rId5"/>
    <p:sldId id="291" r:id="rId6"/>
    <p:sldId id="300" r:id="rId7"/>
    <p:sldId id="302" r:id="rId8"/>
    <p:sldId id="304" r:id="rId9"/>
    <p:sldId id="301" r:id="rId10"/>
    <p:sldId id="305" r:id="rId11"/>
    <p:sldId id="348" r:id="rId12"/>
    <p:sldId id="347" r:id="rId13"/>
    <p:sldId id="303" r:id="rId14"/>
    <p:sldId id="307" r:id="rId15"/>
    <p:sldId id="311" r:id="rId16"/>
    <p:sldId id="312" r:id="rId17"/>
    <p:sldId id="349" r:id="rId18"/>
    <p:sldId id="314" r:id="rId19"/>
    <p:sldId id="315" r:id="rId20"/>
    <p:sldId id="316" r:id="rId21"/>
    <p:sldId id="320" r:id="rId22"/>
    <p:sldId id="321" r:id="rId23"/>
    <p:sldId id="322" r:id="rId24"/>
    <p:sldId id="323" r:id="rId25"/>
    <p:sldId id="324" r:id="rId26"/>
    <p:sldId id="325" r:id="rId27"/>
    <p:sldId id="350" r:id="rId28"/>
    <p:sldId id="328" r:id="rId29"/>
    <p:sldId id="329" r:id="rId30"/>
    <p:sldId id="327" r:id="rId31"/>
    <p:sldId id="330" r:id="rId32"/>
    <p:sldId id="331" r:id="rId33"/>
    <p:sldId id="332" r:id="rId34"/>
    <p:sldId id="333" r:id="rId35"/>
    <p:sldId id="334" r:id="rId36"/>
    <p:sldId id="335" r:id="rId37"/>
    <p:sldId id="336" r:id="rId38"/>
    <p:sldId id="337" r:id="rId39"/>
    <p:sldId id="338" r:id="rId40"/>
    <p:sldId id="339" r:id="rId41"/>
    <p:sldId id="340" r:id="rId42"/>
    <p:sldId id="272" r:id="rId43"/>
    <p:sldId id="341" r:id="rId44"/>
    <p:sldId id="342" r:id="rId45"/>
    <p:sldId id="343" r:id="rId46"/>
    <p:sldId id="344" r:id="rId47"/>
    <p:sldId id="351"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FA1"/>
    <a:srgbClr val="6D9AD1"/>
    <a:srgbClr val="E7852C"/>
    <a:srgbClr val="F4E227"/>
    <a:srgbClr val="DB4541"/>
    <a:srgbClr val="DA5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96" autoAdjust="0"/>
    <p:restoredTop sz="94660"/>
  </p:normalViewPr>
  <p:slideViewPr>
    <p:cSldViewPr snapToGrid="0">
      <p:cViewPr varScale="1">
        <p:scale>
          <a:sx n="61" d="100"/>
          <a:sy n="61" d="100"/>
        </p:scale>
        <p:origin x="612"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25FE-B71E-47DD-AA76-32877308453C}" type="datetimeFigureOut">
              <a:rPr lang="en-US" smtClean="0"/>
              <a:t>17/12/2021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34981-DAE3-4988-AABB-A1846261FEC6}" type="slidenum">
              <a:rPr lang="en-US" smtClean="0"/>
              <a:t>‹#›</a:t>
            </a:fld>
            <a:endParaRPr lang="en-US"/>
          </a:p>
        </p:txBody>
      </p:sp>
    </p:spTree>
    <p:extLst>
      <p:ext uri="{BB962C8B-B14F-4D97-AF65-F5344CB8AC3E}">
        <p14:creationId xmlns:p14="http://schemas.microsoft.com/office/powerpoint/2010/main" val="183540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6</a:t>
            </a:fld>
            <a:endParaRPr lang="zh-CN" altLang="en-US"/>
          </a:p>
        </p:txBody>
      </p:sp>
    </p:spTree>
    <p:extLst>
      <p:ext uri="{BB962C8B-B14F-4D97-AF65-F5344CB8AC3E}">
        <p14:creationId xmlns:p14="http://schemas.microsoft.com/office/powerpoint/2010/main" val="39263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45</a:t>
            </a:fld>
            <a:endParaRPr lang="zh-CN" altLang="en-US"/>
          </a:p>
        </p:txBody>
      </p:sp>
    </p:spTree>
    <p:extLst>
      <p:ext uri="{BB962C8B-B14F-4D97-AF65-F5344CB8AC3E}">
        <p14:creationId xmlns:p14="http://schemas.microsoft.com/office/powerpoint/2010/main" val="3971759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46</a:t>
            </a:fld>
            <a:endParaRPr lang="zh-CN" altLang="en-US"/>
          </a:p>
        </p:txBody>
      </p:sp>
    </p:spTree>
    <p:extLst>
      <p:ext uri="{BB962C8B-B14F-4D97-AF65-F5344CB8AC3E}">
        <p14:creationId xmlns:p14="http://schemas.microsoft.com/office/powerpoint/2010/main" val="1884547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18</a:t>
            </a:fld>
            <a:endParaRPr lang="zh-CN" altLang="en-US"/>
          </a:p>
        </p:txBody>
      </p:sp>
    </p:spTree>
    <p:extLst>
      <p:ext uri="{BB962C8B-B14F-4D97-AF65-F5344CB8AC3E}">
        <p14:creationId xmlns:p14="http://schemas.microsoft.com/office/powerpoint/2010/main" val="167887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22</a:t>
            </a:fld>
            <a:endParaRPr lang="zh-CN" altLang="en-US"/>
          </a:p>
        </p:txBody>
      </p:sp>
    </p:spTree>
    <p:extLst>
      <p:ext uri="{BB962C8B-B14F-4D97-AF65-F5344CB8AC3E}">
        <p14:creationId xmlns:p14="http://schemas.microsoft.com/office/powerpoint/2010/main" val="155124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29</a:t>
            </a:fld>
            <a:endParaRPr lang="zh-CN" altLang="en-US"/>
          </a:p>
        </p:txBody>
      </p:sp>
    </p:spTree>
    <p:extLst>
      <p:ext uri="{BB962C8B-B14F-4D97-AF65-F5344CB8AC3E}">
        <p14:creationId xmlns:p14="http://schemas.microsoft.com/office/powerpoint/2010/main" val="362824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31</a:t>
            </a:fld>
            <a:endParaRPr lang="zh-CN" altLang="en-US"/>
          </a:p>
        </p:txBody>
      </p:sp>
    </p:spTree>
    <p:extLst>
      <p:ext uri="{BB962C8B-B14F-4D97-AF65-F5344CB8AC3E}">
        <p14:creationId xmlns:p14="http://schemas.microsoft.com/office/powerpoint/2010/main" val="106357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40</a:t>
            </a:fld>
            <a:endParaRPr lang="zh-CN" altLang="en-US"/>
          </a:p>
        </p:txBody>
      </p:sp>
    </p:spTree>
    <p:extLst>
      <p:ext uri="{BB962C8B-B14F-4D97-AF65-F5344CB8AC3E}">
        <p14:creationId xmlns:p14="http://schemas.microsoft.com/office/powerpoint/2010/main" val="110923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42</a:t>
            </a:fld>
            <a:endParaRPr lang="zh-CN" altLang="en-US"/>
          </a:p>
        </p:txBody>
      </p:sp>
    </p:spTree>
    <p:extLst>
      <p:ext uri="{BB962C8B-B14F-4D97-AF65-F5344CB8AC3E}">
        <p14:creationId xmlns:p14="http://schemas.microsoft.com/office/powerpoint/2010/main" val="1586041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43</a:t>
            </a:fld>
            <a:endParaRPr lang="zh-CN" altLang="en-US"/>
          </a:p>
        </p:txBody>
      </p:sp>
    </p:spTree>
    <p:extLst>
      <p:ext uri="{BB962C8B-B14F-4D97-AF65-F5344CB8AC3E}">
        <p14:creationId xmlns:p14="http://schemas.microsoft.com/office/powerpoint/2010/main" val="103512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5CD7F7E-B864-4AF9-AF7D-C5B6A6CB6230}" type="slidenum">
              <a:rPr lang="zh-CN" altLang="en-US" smtClean="0"/>
              <a:t>44</a:t>
            </a:fld>
            <a:endParaRPr lang="zh-CN" altLang="en-US"/>
          </a:p>
        </p:txBody>
      </p:sp>
    </p:spTree>
    <p:extLst>
      <p:ext uri="{BB962C8B-B14F-4D97-AF65-F5344CB8AC3E}">
        <p14:creationId xmlns:p14="http://schemas.microsoft.com/office/powerpoint/2010/main" val="223418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7" name="Oval 6">
            <a:extLst>
              <a:ext uri="{FF2B5EF4-FFF2-40B4-BE49-F238E27FC236}">
                <a16:creationId xmlns:a16="http://schemas.microsoft.com/office/drawing/2014/main" id="{AB0DE7BE-8291-4ECE-98D3-D9B7835F69CC}"/>
              </a:ext>
            </a:extLst>
          </p:cNvPr>
          <p:cNvSpPr/>
          <p:nvPr userDrawn="1"/>
        </p:nvSpPr>
        <p:spPr>
          <a:xfrm>
            <a:off x="13764098" y="-1693694"/>
            <a:ext cx="661481" cy="622571"/>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B1E4FC-74EC-4DFB-914E-BDD212A5F32A}"/>
              </a:ext>
            </a:extLst>
          </p:cNvPr>
          <p:cNvSpPr/>
          <p:nvPr userDrawn="1"/>
        </p:nvSpPr>
        <p:spPr>
          <a:xfrm>
            <a:off x="-2461638" y="7469761"/>
            <a:ext cx="661481" cy="622571"/>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B84D559-E22E-4C9D-9677-3D82BA5D4FBD}"/>
              </a:ext>
            </a:extLst>
          </p:cNvPr>
          <p:cNvSpPr/>
          <p:nvPr userDrawn="1"/>
        </p:nvSpPr>
        <p:spPr>
          <a:xfrm>
            <a:off x="2877811" y="7085040"/>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9.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7.xml"/><Relationship Id="rId7" Type="http://schemas.openxmlformats.org/officeDocument/2006/relationships/image" Target="../media/image29.png"/><Relationship Id="rId2" Type="http://schemas.openxmlformats.org/officeDocument/2006/relationships/tags" Target="../tags/tag6.xml"/><Relationship Id="rId1" Type="http://schemas.openxmlformats.org/officeDocument/2006/relationships/tags" Target="../tags/tag5.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Layout" Target="../slideLayouts/slideLayout2.xml"/><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3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2.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8.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1.xml"/><Relationship Id="rId7"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40.svg"/><Relationship Id="rId5" Type="http://schemas.openxmlformats.org/officeDocument/2006/relationships/tags" Target="../tags/tag23.xml"/><Relationship Id="rId10" Type="http://schemas.openxmlformats.org/officeDocument/2006/relationships/image" Target="../media/image39.png"/><Relationship Id="rId4" Type="http://schemas.openxmlformats.org/officeDocument/2006/relationships/tags" Target="../tags/tag22.xml"/><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41.gif"/><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sv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sv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2.xml"/><Relationship Id="rId4" Type="http://schemas.microsoft.com/office/2007/relationships/hdphoto" Target="../media/hdphoto16.wdp"/></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6.xml"/><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49.xml"/><Relationship Id="rId7"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5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DD539C-8817-485E-B706-FCDD30C6E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A08F51A9-A0C6-45E3-841C-6B62F3D98F82}"/>
              </a:ext>
            </a:extLst>
          </p:cNvPr>
          <p:cNvSpPr txBox="1"/>
          <p:nvPr/>
        </p:nvSpPr>
        <p:spPr>
          <a:xfrm>
            <a:off x="2286000" y="1905506"/>
            <a:ext cx="12191999" cy="3339376"/>
          </a:xfrm>
          <a:prstGeom prst="rect">
            <a:avLst/>
          </a:prstGeom>
          <a:noFill/>
          <a:effectLst>
            <a:outerShdw blurRad="63500" sx="102000" sy="102000" algn="ctr" rotWithShape="0">
              <a:prstClr val="black">
                <a:alpha val="40000"/>
              </a:prstClr>
            </a:outerShdw>
          </a:effectLst>
        </p:spPr>
        <p:txBody>
          <a:bodyPr wrap="square">
            <a:spAutoFit/>
          </a:bodyPr>
          <a:lstStyle/>
          <a:p>
            <a:pPr algn="ctr" defTabSz="685783">
              <a:defRPr/>
            </a:pPr>
            <a:r>
              <a:rPr lang="en-US" sz="11500" b="1">
                <a:ln w="762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cs typeface="Times New Roman" pitchFamily="18" charset="0"/>
              </a:rPr>
              <a:t>LỊCH SỬ </a:t>
            </a:r>
            <a:endParaRPr lang="vi-VN" sz="11500" b="1">
              <a:ln w="762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cs typeface="Times New Roman" pitchFamily="18" charset="0"/>
            </a:endParaRPr>
          </a:p>
          <a:p>
            <a:pPr algn="ctr" defTabSz="685783">
              <a:defRPr/>
            </a:pPr>
            <a:r>
              <a:rPr lang="en-US" sz="8800" b="1">
                <a:ln w="5715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Tuần </a:t>
            </a:r>
            <a:r>
              <a:rPr lang="vi-VN" sz="8800" b="1">
                <a:ln w="5715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16</a:t>
            </a:r>
            <a:endParaRPr lang="en-US" sz="8800">
              <a:ln w="57150">
                <a:solidFill>
                  <a:schemeClr val="bg1"/>
                </a:solidFill>
              </a:ln>
              <a:effectLst>
                <a:outerShdw blurRad="38100" dist="38100" dir="2700000" algn="tl">
                  <a:srgbClr val="000000">
                    <a:alpha val="43137"/>
                  </a:srgbClr>
                </a:outerShdw>
              </a:effectLst>
              <a:latin typeface="UTM Cookies" panose="02040603050506020204" pitchFamily="18" charset="0"/>
            </a:endParaRPr>
          </a:p>
        </p:txBody>
      </p:sp>
    </p:spTree>
    <p:custDataLst>
      <p:tags r:id="rId1"/>
    </p:custDataLst>
    <p:extLst>
      <p:ext uri="{BB962C8B-B14F-4D97-AF65-F5344CB8AC3E}">
        <p14:creationId xmlns:p14="http://schemas.microsoft.com/office/powerpoint/2010/main" val="103539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
                                        </p:tgtEl>
                                        <p:attrNameLst>
                                          <p:attrName>ppt_x</p:attrName>
                                          <p:attrName>ppt_y</p:attrName>
                                        </p:attrNameLst>
                                      </p:cBhvr>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2AF1B9-E9EE-46B0-A0F7-31CF8B1E1D95}"/>
              </a:ext>
            </a:extLst>
          </p:cNvPr>
          <p:cNvSpPr txBox="1"/>
          <p:nvPr/>
        </p:nvSpPr>
        <p:spPr>
          <a:xfrm>
            <a:off x="509796" y="5549483"/>
            <a:ext cx="4496619" cy="830997"/>
          </a:xfrm>
          <a:prstGeom prst="rect">
            <a:avLst/>
          </a:prstGeom>
          <a:noFill/>
        </p:spPr>
        <p:txBody>
          <a:bodyPr wrap="square">
            <a:spAutoFit/>
          </a:bodyPr>
          <a:lstStyle/>
          <a:p>
            <a:r>
              <a:rPr lang="vi-VN" altLang="en-US" sz="48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Hậu phương</a:t>
            </a:r>
            <a:endParaRPr lang="en-US" sz="4800">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p:txBody>
      </p:sp>
      <p:pic>
        <p:nvPicPr>
          <p:cNvPr id="2052" name="Picture 4" descr="BÁO SÀI GÒN GIẢI PHÓNG">
            <a:extLst>
              <a:ext uri="{FF2B5EF4-FFF2-40B4-BE49-F238E27FC236}">
                <a16:creationId xmlns:a16="http://schemas.microsoft.com/office/drawing/2014/main" id="{5D52BD05-4F1E-476A-AAD3-8A0D51BB5C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419776" y="2215546"/>
            <a:ext cx="4094766" cy="39182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4" name="Picture 6" descr="Vẻ đẹp phụ nữ Việt Nam thời chiến - Hội Liên Hiệp Phụ Nữ Tỉnh Kon Tum">
            <a:extLst>
              <a:ext uri="{FF2B5EF4-FFF2-40B4-BE49-F238E27FC236}">
                <a16:creationId xmlns:a16="http://schemas.microsoft.com/office/drawing/2014/main" id="{0D9A8E4B-24ED-4EF4-8AB2-6291723A01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92750" y="660400"/>
            <a:ext cx="4026694" cy="29728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descr="Đường Trường Sơn – Tuyến vận tải huyền thoại">
            <a:extLst>
              <a:ext uri="{FF2B5EF4-FFF2-40B4-BE49-F238E27FC236}">
                <a16:creationId xmlns:a16="http://schemas.microsoft.com/office/drawing/2014/main" id="{B318D85D-5539-4451-B795-A2AA95F21A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77458" y="2584640"/>
            <a:ext cx="3842834" cy="26814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407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wipe(down)">
                                      <p:cBhvr>
                                        <p:cTn id="15" dur="500"/>
                                        <p:tgtEl>
                                          <p:spTgt spid="2054"/>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DD539C-8817-485E-B706-FCDD30C6E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13" name="Cloud 12">
            <a:extLst>
              <a:ext uri="{FF2B5EF4-FFF2-40B4-BE49-F238E27FC236}">
                <a16:creationId xmlns:a16="http://schemas.microsoft.com/office/drawing/2014/main" id="{A858936F-711B-464C-95FC-6690C0B99FFE}"/>
              </a:ext>
            </a:extLst>
          </p:cNvPr>
          <p:cNvSpPr/>
          <p:nvPr/>
        </p:nvSpPr>
        <p:spPr>
          <a:xfrm rot="217515">
            <a:off x="2022108" y="989825"/>
            <a:ext cx="9291141" cy="487834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DA39D39-D492-4BE9-9605-9C261789290D}"/>
              </a:ext>
            </a:extLst>
          </p:cNvPr>
          <p:cNvSpPr/>
          <p:nvPr/>
        </p:nvSpPr>
        <p:spPr>
          <a:xfrm>
            <a:off x="2470328" y="2385769"/>
            <a:ext cx="8394700" cy="1323975"/>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ĐẠI HỘI</a:t>
            </a:r>
          </a:p>
          <a:p>
            <a:pPr algn="ctr"/>
            <a:r>
              <a:rPr lang="vi-VN" sz="66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 ĐẠI BIỂU TOÀN QUỐC LẦN THỨ II CỦA ĐẢNG</a:t>
            </a:r>
          </a:p>
        </p:txBody>
      </p:sp>
      <p:pic>
        <p:nvPicPr>
          <p:cNvPr id="15" name="Picture 14">
            <a:extLst>
              <a:ext uri="{FF2B5EF4-FFF2-40B4-BE49-F238E27FC236}">
                <a16:creationId xmlns:a16="http://schemas.microsoft.com/office/drawing/2014/main" id="{F7FD5D2D-59E4-4492-8D8C-E2A4AFE2D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056" b="39444" l="2000" r="26500">
                        <a14:foregroundMark x1="13700" y1="18333" x2="14500" y2="18241"/>
                        <a14:foregroundMark x1="14800" y1="17037" x2="14000" y2="20278"/>
                      </a14:backgroundRemoval>
                    </a14:imgEffect>
                  </a14:imgLayer>
                </a14:imgProps>
              </a:ext>
            </a:extLst>
          </a:blip>
          <a:srcRect l="2000" t="11852" r="71440" b="59326"/>
          <a:stretch/>
        </p:blipFill>
        <p:spPr>
          <a:xfrm>
            <a:off x="535792" y="2096281"/>
            <a:ext cx="2505858" cy="2936823"/>
          </a:xfrm>
          <a:prstGeom prst="rect">
            <a:avLst/>
          </a:prstGeom>
        </p:spPr>
      </p:pic>
    </p:spTree>
    <p:custDataLst>
      <p:tags r:id="rId1"/>
    </p:custDataLst>
    <p:extLst>
      <p:ext uri="{BB962C8B-B14F-4D97-AF65-F5344CB8AC3E}">
        <p14:creationId xmlns:p14="http://schemas.microsoft.com/office/powerpoint/2010/main" val="227861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extLst>
    <p:ext uri="{E180D4A7-C9FB-4DFB-919C-405C955672EB}">
      <p14:showEvtLst xmlns:p14="http://schemas.microsoft.com/office/powerpoint/2010/main">
        <p14:playEvt time="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76D84A-46FC-4E1E-9723-AD9A9724C1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4" name="Picture 2">
            <a:extLst>
              <a:ext uri="{FF2B5EF4-FFF2-40B4-BE49-F238E27FC236}">
                <a16:creationId xmlns:a16="http://schemas.microsoft.com/office/drawing/2014/main" id="{7CCDC7BA-1E6E-46EC-9B86-E51A27A92C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3"/>
            <a:ext cx="4817663" cy="2625310"/>
          </a:xfrm>
          <a:prstGeom prst="rect">
            <a:avLst/>
          </a:prstGeom>
        </p:spPr>
      </p:pic>
      <p:pic>
        <p:nvPicPr>
          <p:cNvPr id="5" name="Picture 6">
            <a:extLst>
              <a:ext uri="{FF2B5EF4-FFF2-40B4-BE49-F238E27FC236}">
                <a16:creationId xmlns:a16="http://schemas.microsoft.com/office/drawing/2014/main" id="{3E0E15AB-CF35-46A9-9FF9-25CD0621A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1111" y="176628"/>
            <a:ext cx="4817663" cy="3163330"/>
          </a:xfrm>
          <a:prstGeom prst="rect">
            <a:avLst/>
          </a:prstGeom>
        </p:spPr>
      </p:pic>
      <p:sp>
        <p:nvSpPr>
          <p:cNvPr id="6" name="TextBox 5">
            <a:extLst>
              <a:ext uri="{FF2B5EF4-FFF2-40B4-BE49-F238E27FC236}">
                <a16:creationId xmlns:a16="http://schemas.microsoft.com/office/drawing/2014/main" id="{D935092D-F73D-4E18-852B-B04487C8225D}"/>
              </a:ext>
            </a:extLst>
          </p:cNvPr>
          <p:cNvSpPr txBox="1"/>
          <p:nvPr/>
        </p:nvSpPr>
        <p:spPr>
          <a:xfrm>
            <a:off x="5038228" y="3624857"/>
            <a:ext cx="3908842" cy="1292662"/>
          </a:xfrm>
          <a:prstGeom prst="rect">
            <a:avLst/>
          </a:prstGeom>
          <a:noFill/>
        </p:spPr>
        <p:txBody>
          <a:bodyPr wrap="square" lIns="0" tIns="0" rIns="0" bIns="0" rtlCol="0">
            <a:spAutoFit/>
          </a:bodyPr>
          <a:lstStyle/>
          <a:p>
            <a:pPr algn="ctr"/>
            <a:r>
              <a:rPr lang="vi-VN" sz="2800" b="1">
                <a:solidFill>
                  <a:sysClr val="windowText" lastClr="000000"/>
                </a:solidFill>
                <a:latin typeface="Times New Roman" panose="02020603050405020304" pitchFamily="18" charset="0"/>
                <a:cs typeface="Times New Roman" panose="02020603050405020304" pitchFamily="18" charset="0"/>
              </a:rPr>
              <a:t>Từ 11/2 đến 19/2/1951  tại xã Vinh Quang, Chiêm Hóa, Tuyên Quang.</a:t>
            </a:r>
          </a:p>
        </p:txBody>
      </p:sp>
      <p:sp>
        <p:nvSpPr>
          <p:cNvPr id="7" name="TextBox 6">
            <a:extLst>
              <a:ext uri="{FF2B5EF4-FFF2-40B4-BE49-F238E27FC236}">
                <a16:creationId xmlns:a16="http://schemas.microsoft.com/office/drawing/2014/main" id="{63FE8211-939E-4F0B-AB49-15B416B9670D}"/>
              </a:ext>
            </a:extLst>
          </p:cNvPr>
          <p:cNvSpPr txBox="1"/>
          <p:nvPr/>
        </p:nvSpPr>
        <p:spPr>
          <a:xfrm>
            <a:off x="2233076" y="476327"/>
            <a:ext cx="3769411" cy="1815882"/>
          </a:xfrm>
          <a:prstGeom prst="rect">
            <a:avLst/>
          </a:prstGeom>
          <a:noFill/>
        </p:spPr>
        <p:txBody>
          <a:bodyPr wrap="square">
            <a:spAutoFit/>
          </a:bodyPr>
          <a:lstStyle/>
          <a:p>
            <a:pPr algn="ctr"/>
            <a:r>
              <a:rPr lang="vi-VN" sz="2800" b="1">
                <a:solidFill>
                  <a:schemeClr val="bg1"/>
                </a:solidFill>
                <a:latin typeface="+mj-lt"/>
              </a:rPr>
              <a:t>Đại hội Đại biểu toàn quốc lần  thứ II của Đảng vào thời gian nào, ở đâu?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2992550-0BCF-491F-9050-094C011E04C0}"/>
              </a:ext>
            </a:extLst>
          </p:cNvPr>
          <p:cNvGrpSpPr/>
          <p:nvPr/>
        </p:nvGrpSpPr>
        <p:grpSpPr>
          <a:xfrm>
            <a:off x="152673" y="2196847"/>
            <a:ext cx="2928202" cy="4699748"/>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EDFB8A1-3C46-4752-8381-7D0A1150DB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C224069-7807-487C-9AD7-015C4F7435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A0B075-F5AF-47B7-8733-976231C7E15F}"/>
              </a:ext>
            </a:extLst>
          </p:cNvPr>
          <p:cNvGrpSpPr/>
          <p:nvPr/>
        </p:nvGrpSpPr>
        <p:grpSpPr>
          <a:xfrm>
            <a:off x="9292140" y="1934206"/>
            <a:ext cx="2747187" cy="5053448"/>
            <a:chOff x="12843095" y="658761"/>
            <a:chExt cx="3036002" cy="5584723"/>
          </a:xfrm>
        </p:grpSpPr>
        <p:pic>
          <p:nvPicPr>
            <p:cNvPr id="12" name="Picture 2" descr="Cartoon students Royalty Free Vector Image - VectorStock">
              <a:extLst>
                <a:ext uri="{FF2B5EF4-FFF2-40B4-BE49-F238E27FC236}">
                  <a16:creationId xmlns:a16="http://schemas.microsoft.com/office/drawing/2014/main" id="{F627FFB3-19E0-4D6F-A2ED-49B08A5529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students Royalty Free Vector Image - VectorStock">
              <a:extLst>
                <a:ext uri="{FF2B5EF4-FFF2-40B4-BE49-F238E27FC236}">
                  <a16:creationId xmlns:a16="http://schemas.microsoft.com/office/drawing/2014/main" id="{0076D782-F3FB-41AF-871F-45A3D7238FC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a:extLst>
                <a:ext uri="{FF2B5EF4-FFF2-40B4-BE49-F238E27FC236}">
                  <a16:creationId xmlns:a16="http://schemas.microsoft.com/office/drawing/2014/main" id="{041E4A06-528A-409D-839D-6A1FA0FEA4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7289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ng 2-1951: Đại hội đại biểu toàn quốc lần thứ II của Đảng | Tạp chí  Tuyên giáo">
            <a:extLst>
              <a:ext uri="{FF2B5EF4-FFF2-40B4-BE49-F238E27FC236}">
                <a16:creationId xmlns:a16="http://schemas.microsoft.com/office/drawing/2014/main" id="{832F5B2A-77B1-4221-B859-F7A0A64CB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834" y="745828"/>
            <a:ext cx="6559519" cy="409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C1364ADB-C540-493A-BD2E-6766E7F3713B}"/>
              </a:ext>
            </a:extLst>
          </p:cNvPr>
          <p:cNvSpPr/>
          <p:nvPr/>
        </p:nvSpPr>
        <p:spPr>
          <a:xfrm>
            <a:off x="515983" y="5232400"/>
            <a:ext cx="10853057" cy="1020989"/>
          </a:xfrm>
          <a:prstGeom prst="roundRect">
            <a:avLst/>
          </a:prstGeom>
          <a:solidFill>
            <a:srgbClr val="FFC0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515983" y="5327395"/>
            <a:ext cx="10764157" cy="830997"/>
          </a:xfrm>
          <a:prstGeom prst="rect">
            <a:avLst/>
          </a:prstGeom>
          <a:noFill/>
        </p:spPr>
        <p:txBody>
          <a:bodyPr wrap="square">
            <a:spAutoFit/>
          </a:bodyPr>
          <a:lstStyle/>
          <a:p>
            <a:pPr algn="ctr"/>
            <a:r>
              <a:rPr lang="en-US"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Đại hội đại biểu toàn quốc lần thứ II họp từ ngày 11-19/2/1951 </a:t>
            </a:r>
            <a:endPar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a:p>
            <a:pPr algn="ctr"/>
            <a:r>
              <a:rPr lang="en-US"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tại xã Vinh Quang, Chiêm Hóa, Tuyên Quang.</a:t>
            </a:r>
            <a:endParaRPr 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p:txBody>
      </p:sp>
    </p:spTree>
    <p:extLst>
      <p:ext uri="{BB962C8B-B14F-4D97-AF65-F5344CB8AC3E}">
        <p14:creationId xmlns:p14="http://schemas.microsoft.com/office/powerpoint/2010/main" val="132760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669471" y="5247731"/>
            <a:ext cx="10853057" cy="1020989"/>
          </a:xfrm>
          <a:prstGeom prst="roundRect">
            <a:avLst/>
          </a:prstGeom>
          <a:solidFill>
            <a:srgbClr val="FFC0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669471" y="5342726"/>
            <a:ext cx="10764157" cy="830997"/>
          </a:xfrm>
          <a:prstGeom prst="rect">
            <a:avLst/>
          </a:prstGeom>
          <a:noFill/>
        </p:spPr>
        <p:txBody>
          <a:bodyPr wrap="square">
            <a:spAutoFit/>
          </a:bodyPr>
          <a:lstStyle/>
          <a:p>
            <a:pPr algn="ctr"/>
            <a:r>
              <a:rPr lang="en-US"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Chủ tịch Hồ Chí Minh đọc báo cáo chính trị </a:t>
            </a:r>
            <a:endPar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a:p>
            <a:pPr algn="ctr"/>
            <a:r>
              <a:rPr lang="en-US"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tại Đại hội đại biểu toàn quốc lần thứ II, tháng 2/1951 </a:t>
            </a:r>
          </a:p>
        </p:txBody>
      </p:sp>
      <p:pic>
        <p:nvPicPr>
          <p:cNvPr id="4098" name="Picture 2" descr="Đại hội đại biểu toàn quốc lần thứ II (11-19/ 2/1951)">
            <a:extLst>
              <a:ext uri="{FF2B5EF4-FFF2-40B4-BE49-F238E27FC236}">
                <a16:creationId xmlns:a16="http://schemas.microsoft.com/office/drawing/2014/main" id="{2D5E09CB-8717-4F11-B101-64C7A84896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15533" y="589280"/>
            <a:ext cx="4234411" cy="4269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407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3816723E-CE00-4078-BF57-9FF4449471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4" name="Picture 2">
            <a:extLst>
              <a:ext uri="{FF2B5EF4-FFF2-40B4-BE49-F238E27FC236}">
                <a16:creationId xmlns:a16="http://schemas.microsoft.com/office/drawing/2014/main" id="{7CCDC7BA-1E6E-46EC-9B86-E51A27A92C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3"/>
            <a:ext cx="4817663" cy="2625310"/>
          </a:xfrm>
          <a:prstGeom prst="rect">
            <a:avLst/>
          </a:prstGeom>
        </p:spPr>
      </p:pic>
      <p:pic>
        <p:nvPicPr>
          <p:cNvPr id="5" name="Picture 6">
            <a:extLst>
              <a:ext uri="{FF2B5EF4-FFF2-40B4-BE49-F238E27FC236}">
                <a16:creationId xmlns:a16="http://schemas.microsoft.com/office/drawing/2014/main" id="{3E0E15AB-CF35-46A9-9FF9-25CD0621A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974" y="265670"/>
            <a:ext cx="5621050" cy="3163330"/>
          </a:xfrm>
          <a:prstGeom prst="rect">
            <a:avLst/>
          </a:prstGeom>
        </p:spPr>
      </p:pic>
      <p:sp>
        <p:nvSpPr>
          <p:cNvPr id="6" name="TextBox 5">
            <a:extLst>
              <a:ext uri="{FF2B5EF4-FFF2-40B4-BE49-F238E27FC236}">
                <a16:creationId xmlns:a16="http://schemas.microsoft.com/office/drawing/2014/main" id="{D935092D-F73D-4E18-852B-B04487C8225D}"/>
              </a:ext>
            </a:extLst>
          </p:cNvPr>
          <p:cNvSpPr txBox="1"/>
          <p:nvPr/>
        </p:nvSpPr>
        <p:spPr>
          <a:xfrm>
            <a:off x="5038228" y="3879406"/>
            <a:ext cx="3908842" cy="861774"/>
          </a:xfrm>
          <a:prstGeom prst="rect">
            <a:avLst/>
          </a:prstGeom>
          <a:noFill/>
        </p:spPr>
        <p:txBody>
          <a:bodyPr wrap="square" lIns="0" tIns="0" rIns="0" bIns="0" rtlCol="0">
            <a:spAutoFit/>
          </a:bodyPr>
          <a:lstStyle/>
          <a:p>
            <a:pPr algn="ctr"/>
            <a:r>
              <a:rPr lang="vi-VN" sz="2800" b="1">
                <a:solidFill>
                  <a:sysClr val="windowText" lastClr="000000"/>
                </a:solidFill>
                <a:latin typeface="Times New Roman" panose="02020603050405020304" pitchFamily="18" charset="0"/>
                <a:cs typeface="Times New Roman" panose="02020603050405020304" pitchFamily="18" charset="0"/>
              </a:rPr>
              <a:t>Đưa cuộc kháng chiến đến thắng lợi</a:t>
            </a:r>
          </a:p>
        </p:txBody>
      </p:sp>
      <p:sp>
        <p:nvSpPr>
          <p:cNvPr id="7" name="TextBox 6">
            <a:extLst>
              <a:ext uri="{FF2B5EF4-FFF2-40B4-BE49-F238E27FC236}">
                <a16:creationId xmlns:a16="http://schemas.microsoft.com/office/drawing/2014/main" id="{63FE8211-939E-4F0B-AB49-15B416B9670D}"/>
              </a:ext>
            </a:extLst>
          </p:cNvPr>
          <p:cNvSpPr txBox="1"/>
          <p:nvPr/>
        </p:nvSpPr>
        <p:spPr>
          <a:xfrm>
            <a:off x="1611495" y="671128"/>
            <a:ext cx="4393433" cy="1815882"/>
          </a:xfrm>
          <a:prstGeom prst="rect">
            <a:avLst/>
          </a:prstGeom>
          <a:noFill/>
        </p:spPr>
        <p:txBody>
          <a:bodyPr wrap="square">
            <a:spAutoFit/>
          </a:bodyPr>
          <a:lstStyle/>
          <a:p>
            <a:pPr algn="ctr"/>
            <a:r>
              <a:rPr lang="vi-VN" sz="2800" b="1">
                <a:solidFill>
                  <a:schemeClr val="bg1"/>
                </a:solidFill>
                <a:latin typeface="+mj-lt"/>
              </a:rPr>
              <a:t>Đại hội đại biểu toàn quốc lần thứ II của Đảng đề ra nhiệm vụ gì cho cách mạng Việt Nam?</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2992550-0BCF-491F-9050-094C011E04C0}"/>
              </a:ext>
            </a:extLst>
          </p:cNvPr>
          <p:cNvGrpSpPr/>
          <p:nvPr/>
        </p:nvGrpSpPr>
        <p:grpSpPr>
          <a:xfrm>
            <a:off x="152673" y="2196847"/>
            <a:ext cx="2928202" cy="4699748"/>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EDFB8A1-3C46-4752-8381-7D0A1150DB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C224069-7807-487C-9AD7-015C4F7435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A0B075-F5AF-47B7-8733-976231C7E15F}"/>
              </a:ext>
            </a:extLst>
          </p:cNvPr>
          <p:cNvGrpSpPr/>
          <p:nvPr/>
        </p:nvGrpSpPr>
        <p:grpSpPr>
          <a:xfrm>
            <a:off x="9240549" y="2015486"/>
            <a:ext cx="2747187" cy="5053448"/>
            <a:chOff x="12843095" y="658761"/>
            <a:chExt cx="3036002" cy="5584723"/>
          </a:xfrm>
        </p:grpSpPr>
        <p:pic>
          <p:nvPicPr>
            <p:cNvPr id="12" name="Picture 2" descr="Cartoon students Royalty Free Vector Image - VectorStock">
              <a:extLst>
                <a:ext uri="{FF2B5EF4-FFF2-40B4-BE49-F238E27FC236}">
                  <a16:creationId xmlns:a16="http://schemas.microsoft.com/office/drawing/2014/main" id="{F627FFB3-19E0-4D6F-A2ED-49B08A5529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students Royalty Free Vector Image - VectorStock">
              <a:extLst>
                <a:ext uri="{FF2B5EF4-FFF2-40B4-BE49-F238E27FC236}">
                  <a16:creationId xmlns:a16="http://schemas.microsoft.com/office/drawing/2014/main" id="{0076D782-F3FB-41AF-871F-45A3D7238FC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a:extLst>
                <a:ext uri="{FF2B5EF4-FFF2-40B4-BE49-F238E27FC236}">
                  <a16:creationId xmlns:a16="http://schemas.microsoft.com/office/drawing/2014/main" id="{041E4A06-528A-409D-839D-6A1FA0FEA4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658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2DF5465D-E7DF-4E5E-A0F2-8063B1A8F194}"/>
              </a:ext>
            </a:extLst>
          </p:cNvPr>
          <p:cNvSpPr txBox="1">
            <a:spLocks noChangeArrowheads="1"/>
          </p:cNvSpPr>
          <p:nvPr>
            <p:custDataLst>
              <p:tags r:id="rId1"/>
            </p:custDataLst>
          </p:nvPr>
        </p:nvSpPr>
        <p:spPr bwMode="auto">
          <a:xfrm>
            <a:off x="8728065" y="520188"/>
            <a:ext cx="2962464" cy="2062103"/>
          </a:xfrm>
          <a:prstGeom prst="rect">
            <a:avLst/>
          </a:prstGeom>
          <a:solidFill>
            <a:schemeClr val="bg1"/>
          </a:solidFill>
          <a:ln w="38100">
            <a:solidFill>
              <a:srgbClr val="00206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3200" b="1">
                <a:solidFill>
                  <a:srgbClr val="002060"/>
                </a:solidFill>
                <a:latin typeface="UTM Futura Extra" panose="02040603050506020204" pitchFamily="18" charset="0"/>
                <a:cs typeface="Arial" panose="020B0604020202020204" pitchFamily="34" charset="0"/>
              </a:rPr>
              <a:t>Phải phát triển tinh thần yêu nước</a:t>
            </a:r>
            <a:r>
              <a:rPr lang="en-US" sz="3200">
                <a:solidFill>
                  <a:srgbClr val="002060"/>
                </a:solidFill>
                <a:latin typeface="UTM Futura Extra" panose="02040603050506020204" pitchFamily="18" charset="0"/>
                <a:cs typeface="Arial" panose="020B0604020202020204" pitchFamily="34" charset="0"/>
              </a:rPr>
              <a:t> </a:t>
            </a:r>
          </a:p>
        </p:txBody>
      </p:sp>
      <p:sp>
        <p:nvSpPr>
          <p:cNvPr id="6" name="Text Box 4">
            <a:extLst>
              <a:ext uri="{FF2B5EF4-FFF2-40B4-BE49-F238E27FC236}">
                <a16:creationId xmlns:a16="http://schemas.microsoft.com/office/drawing/2014/main" id="{A25A2601-414D-4109-AC84-C68BDD19C93C}"/>
              </a:ext>
            </a:extLst>
          </p:cNvPr>
          <p:cNvSpPr txBox="1">
            <a:spLocks noChangeArrowheads="1"/>
          </p:cNvSpPr>
          <p:nvPr>
            <p:custDataLst>
              <p:tags r:id="rId2"/>
            </p:custDataLst>
          </p:nvPr>
        </p:nvSpPr>
        <p:spPr bwMode="auto">
          <a:xfrm>
            <a:off x="8782256" y="4644716"/>
            <a:ext cx="2962464" cy="1569660"/>
          </a:xfrm>
          <a:prstGeom prst="rect">
            <a:avLst/>
          </a:prstGeom>
          <a:solidFill>
            <a:schemeClr val="bg1"/>
          </a:solidFill>
          <a:ln w="38100">
            <a:solidFill>
              <a:srgbClr val="00206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pPr>
            <a:r>
              <a:rPr lang="en-US" sz="3200" b="1" dirty="0">
                <a:solidFill>
                  <a:srgbClr val="002060"/>
                </a:solidFill>
                <a:latin typeface="UTM Futura Extra" panose="02040603050506020204" pitchFamily="18" charset="0"/>
                <a:cs typeface="Arial" panose="020B0604020202020204" pitchFamily="34" charset="0"/>
              </a:rPr>
              <a:t>Chia </a:t>
            </a:r>
            <a:r>
              <a:rPr lang="en-US" sz="3200" b="1" dirty="0" err="1">
                <a:solidFill>
                  <a:srgbClr val="002060"/>
                </a:solidFill>
                <a:latin typeface="UTM Futura Extra" panose="02040603050506020204" pitchFamily="18" charset="0"/>
                <a:cs typeface="Arial" panose="020B0604020202020204" pitchFamily="34" charset="0"/>
              </a:rPr>
              <a:t>ruộng</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đất</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cho</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nông</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dân</a:t>
            </a:r>
            <a:r>
              <a:rPr lang="vi-VN" sz="3200" b="1" dirty="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UTM Futura Extra" panose="02040603050506020204" pitchFamily="18" charset="0"/>
              <a:cs typeface="Arial" panose="020B0604020202020204" pitchFamily="34" charset="0"/>
            </a:endParaRPr>
          </a:p>
        </p:txBody>
      </p:sp>
      <p:sp>
        <p:nvSpPr>
          <p:cNvPr id="7" name="Text Box 5">
            <a:extLst>
              <a:ext uri="{FF2B5EF4-FFF2-40B4-BE49-F238E27FC236}">
                <a16:creationId xmlns:a16="http://schemas.microsoft.com/office/drawing/2014/main" id="{C5433D00-4756-4552-946A-8AD0BA3D7FC1}"/>
              </a:ext>
            </a:extLst>
          </p:cNvPr>
          <p:cNvSpPr txBox="1">
            <a:spLocks noChangeArrowheads="1"/>
          </p:cNvSpPr>
          <p:nvPr>
            <p:custDataLst>
              <p:tags r:id="rId3"/>
            </p:custDataLst>
          </p:nvPr>
        </p:nvSpPr>
        <p:spPr bwMode="auto">
          <a:xfrm>
            <a:off x="8782256" y="3219441"/>
            <a:ext cx="2962464" cy="1077218"/>
          </a:xfrm>
          <a:prstGeom prst="rect">
            <a:avLst/>
          </a:prstGeom>
          <a:solidFill>
            <a:schemeClr val="bg1"/>
          </a:solidFill>
          <a:ln w="38100">
            <a:solidFill>
              <a:srgbClr val="00206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Đẩy</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mạnh</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thi</a:t>
            </a:r>
            <a:r>
              <a:rPr lang="en-US" sz="3200" b="1" dirty="0">
                <a:solidFill>
                  <a:srgbClr val="002060"/>
                </a:solidFill>
                <a:latin typeface="UTM Futura Extra" panose="02040603050506020204" pitchFamily="18" charset="0"/>
                <a:cs typeface="Arial" panose="020B0604020202020204" pitchFamily="34" charset="0"/>
              </a:rPr>
              <a:t> </a:t>
            </a:r>
            <a:r>
              <a:rPr lang="en-US" sz="3200" b="1" dirty="0" err="1">
                <a:solidFill>
                  <a:srgbClr val="002060"/>
                </a:solidFill>
                <a:latin typeface="UTM Futura Extra" panose="02040603050506020204" pitchFamily="18" charset="0"/>
                <a:cs typeface="Arial" panose="020B0604020202020204" pitchFamily="34" charset="0"/>
              </a:rPr>
              <a:t>đua</a:t>
            </a:r>
            <a:endParaRPr lang="en-US" sz="3200" b="1" dirty="0">
              <a:solidFill>
                <a:srgbClr val="002060"/>
              </a:solidFill>
              <a:latin typeface="UTM Futura Extra" panose="0204060305050602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C1E24C33-F29A-477A-915B-FAC83B683ED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20683115">
            <a:off x="5137940" y="835150"/>
            <a:ext cx="4266432" cy="952597"/>
          </a:xfrm>
          <a:prstGeom prst="rect">
            <a:avLst/>
          </a:prstGeom>
        </p:spPr>
      </p:pic>
      <p:sp>
        <p:nvSpPr>
          <p:cNvPr id="11" name="Cloud 10">
            <a:extLst>
              <a:ext uri="{FF2B5EF4-FFF2-40B4-BE49-F238E27FC236}">
                <a16:creationId xmlns:a16="http://schemas.microsoft.com/office/drawing/2014/main" id="{9AF9480D-2796-4558-A30A-93A0495CA827}"/>
              </a:ext>
            </a:extLst>
          </p:cNvPr>
          <p:cNvSpPr/>
          <p:nvPr/>
        </p:nvSpPr>
        <p:spPr>
          <a:xfrm>
            <a:off x="188730" y="1015291"/>
            <a:ext cx="6126354" cy="4374252"/>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 name="Cloud 11">
            <a:extLst>
              <a:ext uri="{FF2B5EF4-FFF2-40B4-BE49-F238E27FC236}">
                <a16:creationId xmlns:a16="http://schemas.microsoft.com/office/drawing/2014/main" id="{89C46A56-7A6A-4F98-9ADF-3EEB4C810E98}"/>
              </a:ext>
            </a:extLst>
          </p:cNvPr>
          <p:cNvSpPr/>
          <p:nvPr/>
        </p:nvSpPr>
        <p:spPr>
          <a:xfrm>
            <a:off x="527364" y="1311450"/>
            <a:ext cx="5492256" cy="361615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TextBox 8">
            <a:extLst>
              <a:ext uri="{FF2B5EF4-FFF2-40B4-BE49-F238E27FC236}">
                <a16:creationId xmlns:a16="http://schemas.microsoft.com/office/drawing/2014/main" id="{0F231C70-40B2-444C-8109-CCD73F5797A6}"/>
              </a:ext>
            </a:extLst>
          </p:cNvPr>
          <p:cNvSpPr txBox="1"/>
          <p:nvPr/>
        </p:nvSpPr>
        <p:spPr>
          <a:xfrm>
            <a:off x="986602" y="1888776"/>
            <a:ext cx="4573780" cy="1815882"/>
          </a:xfrm>
          <a:prstGeom prst="rect">
            <a:avLst/>
          </a:prstGeom>
          <a:noFill/>
        </p:spPr>
        <p:txBody>
          <a:bodyPr wrap="square">
            <a:spAutoFit/>
          </a:bodyPr>
          <a:lstStyle/>
          <a:p>
            <a:pPr algn="ctr"/>
            <a:r>
              <a:rPr lang="en-US" altLang="en-US" sz="2800" b="1">
                <a:solidFill>
                  <a:schemeClr val="bg1"/>
                </a:solidFill>
                <a:effectLst>
                  <a:outerShdw blurRad="38100" dist="38100" dir="2700000" algn="tl">
                    <a:srgbClr val="000000">
                      <a:alpha val="43137"/>
                    </a:srgbClr>
                  </a:outerShdw>
                </a:effectLst>
                <a:latin typeface="UTM Futura Extra" panose="02040603050506020204" pitchFamily="18" charset="0"/>
              </a:rPr>
              <a:t>Để thực hiện nhiệm vụ </a:t>
            </a:r>
            <a:r>
              <a:rPr lang="vi-VN" altLang="en-US" sz="2800" b="1">
                <a:solidFill>
                  <a:schemeClr val="bg1"/>
                </a:solidFill>
                <a:effectLst>
                  <a:outerShdw blurRad="38100" dist="38100" dir="2700000" algn="tl">
                    <a:srgbClr val="000000">
                      <a:alpha val="43137"/>
                    </a:srgbClr>
                  </a:outerShdw>
                </a:effectLst>
                <a:latin typeface="UTM Futura Extra" panose="02040603050506020204" pitchFamily="18" charset="0"/>
              </a:rPr>
              <a:t>“Đưa cuộc kháng chiến đến thắng lợi”,</a:t>
            </a:r>
            <a:r>
              <a:rPr lang="en-US" altLang="en-US" sz="2800" b="1">
                <a:solidFill>
                  <a:schemeClr val="bg1"/>
                </a:solidFill>
                <a:effectLst>
                  <a:outerShdw blurRad="38100" dist="38100" dir="2700000" algn="tl">
                    <a:srgbClr val="000000">
                      <a:alpha val="43137"/>
                    </a:srgbClr>
                  </a:outerShdw>
                </a:effectLst>
                <a:latin typeface="UTM Futura Extra" panose="02040603050506020204" pitchFamily="18" charset="0"/>
              </a:rPr>
              <a:t> quân và dân ta phải làm gì?</a:t>
            </a:r>
            <a:endParaRPr lang="en-US" sz="2800">
              <a:solidFill>
                <a:schemeClr val="bg1"/>
              </a:solidFill>
              <a:effectLst>
                <a:outerShdw blurRad="38100" dist="38100" dir="2700000" algn="tl">
                  <a:srgbClr val="000000">
                    <a:alpha val="43137"/>
                  </a:srgbClr>
                </a:outerShdw>
              </a:effectLst>
              <a:latin typeface="UTM Futura Extra" panose="02040603050506020204" pitchFamily="18" charset="0"/>
            </a:endParaRPr>
          </a:p>
        </p:txBody>
      </p:sp>
      <p:pic>
        <p:nvPicPr>
          <p:cNvPr id="14" name="Picture 13">
            <a:extLst>
              <a:ext uri="{FF2B5EF4-FFF2-40B4-BE49-F238E27FC236}">
                <a16:creationId xmlns:a16="http://schemas.microsoft.com/office/drawing/2014/main" id="{53CAE7C3-2A77-4A49-B1B0-52BF26E8F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3366" y="2796717"/>
            <a:ext cx="4573779" cy="4573779"/>
          </a:xfrm>
          <a:prstGeom prst="rect">
            <a:avLst/>
          </a:prstGeom>
        </p:spPr>
      </p:pic>
      <p:pic>
        <p:nvPicPr>
          <p:cNvPr id="15" name="Picture 14">
            <a:extLst>
              <a:ext uri="{FF2B5EF4-FFF2-40B4-BE49-F238E27FC236}">
                <a16:creationId xmlns:a16="http://schemas.microsoft.com/office/drawing/2014/main" id="{2D254294-7C2B-4992-A441-9BD40427D63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b="77672"/>
          <a:stretch/>
        </p:blipFill>
        <p:spPr>
          <a:xfrm rot="916885" flipV="1">
            <a:off x="4804995" y="4970061"/>
            <a:ext cx="4697589" cy="952597"/>
          </a:xfrm>
          <a:prstGeom prst="rect">
            <a:avLst/>
          </a:prstGeom>
        </p:spPr>
      </p:pic>
      <p:pic>
        <p:nvPicPr>
          <p:cNvPr id="16" name="Picture 15">
            <a:extLst>
              <a:ext uri="{FF2B5EF4-FFF2-40B4-BE49-F238E27FC236}">
                <a16:creationId xmlns:a16="http://schemas.microsoft.com/office/drawing/2014/main" id="{70FE76ED-5EBF-43AC-A7A4-B0B7C30336A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b="77672"/>
          <a:stretch/>
        </p:blipFill>
        <p:spPr>
          <a:xfrm rot="916885" flipV="1">
            <a:off x="5831224" y="3482389"/>
            <a:ext cx="3590781" cy="728154"/>
          </a:xfrm>
          <a:prstGeom prst="rect">
            <a:avLst/>
          </a:prstGeom>
        </p:spPr>
      </p:pic>
    </p:spTree>
    <p:extLst>
      <p:ext uri="{BB962C8B-B14F-4D97-AF65-F5344CB8AC3E}">
        <p14:creationId xmlns:p14="http://schemas.microsoft.com/office/powerpoint/2010/main" val="327863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2548-E14D-40F2-8670-B1B1C4FAC0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D5D56C-CC69-4EE2-B58A-1B1F2CD4A81A}"/>
              </a:ext>
            </a:extLst>
          </p:cNvPr>
          <p:cNvSpPr>
            <a:spLocks noGrp="1"/>
          </p:cNvSpPr>
          <p:nvPr>
            <p:ph idx="1"/>
          </p:nvPr>
        </p:nvSpPr>
        <p:spPr/>
        <p:txBody>
          <a:bodyPr/>
          <a:lstStyle/>
          <a:p>
            <a:endParaRPr lang="en-US"/>
          </a:p>
        </p:txBody>
      </p:sp>
      <p:pic>
        <p:nvPicPr>
          <p:cNvPr id="4" name="图片 4">
            <a:extLst>
              <a:ext uri="{FF2B5EF4-FFF2-40B4-BE49-F238E27FC236}">
                <a16:creationId xmlns:a16="http://schemas.microsoft.com/office/drawing/2014/main" id="{0316F8E4-9A64-4875-AF30-4A66FFD28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5" name="Cloud 4">
            <a:extLst>
              <a:ext uri="{FF2B5EF4-FFF2-40B4-BE49-F238E27FC236}">
                <a16:creationId xmlns:a16="http://schemas.microsoft.com/office/drawing/2014/main" id="{6A230A9E-4C96-4D5F-8E81-077601451FCE}"/>
              </a:ext>
            </a:extLst>
          </p:cNvPr>
          <p:cNvSpPr/>
          <p:nvPr/>
        </p:nvSpPr>
        <p:spPr>
          <a:xfrm rot="217515">
            <a:off x="2113431" y="1009754"/>
            <a:ext cx="9291141" cy="487834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A3D7F7-8DA7-460B-A3FA-F36416B1437A}"/>
              </a:ext>
            </a:extLst>
          </p:cNvPr>
          <p:cNvSpPr/>
          <p:nvPr/>
        </p:nvSpPr>
        <p:spPr>
          <a:xfrm>
            <a:off x="2756378" y="2691150"/>
            <a:ext cx="8394700" cy="1323975"/>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Tinh thần thi đua kháng chiến của đồng bào</a:t>
            </a:r>
          </a:p>
        </p:txBody>
      </p:sp>
      <p:pic>
        <p:nvPicPr>
          <p:cNvPr id="7" name="Picture 6">
            <a:extLst>
              <a:ext uri="{FF2B5EF4-FFF2-40B4-BE49-F238E27FC236}">
                <a16:creationId xmlns:a16="http://schemas.microsoft.com/office/drawing/2014/main" id="{0786C783-A9EC-4409-A95E-A452EBDD307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57500" l="16300" r="44700">
                        <a14:foregroundMark x1="29900" y1="32685" x2="34700" y2="34815"/>
                        <a14:foregroundMark x1="35500" y1="50278" x2="36300" y2="51481"/>
                        <a14:foregroundMark x1="34000" y1="34815" x2="37100" y2="39815"/>
                      </a14:backgroundRemoval>
                    </a14:imgEffect>
                  </a14:imgLayer>
                </a14:imgProps>
              </a:ext>
            </a:extLst>
          </a:blip>
          <a:srcRect l="19217" t="26559" r="54223" b="44619"/>
          <a:stretch/>
        </p:blipFill>
        <p:spPr>
          <a:xfrm>
            <a:off x="838200" y="1884725"/>
            <a:ext cx="2505858" cy="2936823"/>
          </a:xfrm>
          <a:prstGeom prst="rect">
            <a:avLst/>
          </a:prstGeom>
        </p:spPr>
      </p:pic>
    </p:spTree>
    <p:extLst>
      <p:ext uri="{BB962C8B-B14F-4D97-AF65-F5344CB8AC3E}">
        <p14:creationId xmlns:p14="http://schemas.microsoft.com/office/powerpoint/2010/main" val="17972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a:extLst>
              <a:ext uri="{FF2B5EF4-FFF2-40B4-BE49-F238E27FC236}">
                <a16:creationId xmlns:a16="http://schemas.microsoft.com/office/drawing/2014/main" id="{5C7397F0-7413-4AAA-B13B-30CEFBE621F4}"/>
              </a:ext>
            </a:extLst>
          </p:cNvPr>
          <p:cNvSpPr/>
          <p:nvPr/>
        </p:nvSpPr>
        <p:spPr>
          <a:xfrm>
            <a:off x="3144178" y="514350"/>
            <a:ext cx="7930222" cy="5124450"/>
          </a:xfrm>
          <a:prstGeom prst="cloud">
            <a:avLst/>
          </a:prstGeom>
          <a:solidFill>
            <a:schemeClr val="bg1"/>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
            <a:extLst>
              <a:ext uri="{FF2B5EF4-FFF2-40B4-BE49-F238E27FC236}">
                <a16:creationId xmlns:a16="http://schemas.microsoft.com/office/drawing/2014/main" id="{8753A7EA-5948-4660-909C-E80E52BFCF2B}"/>
              </a:ext>
            </a:extLst>
          </p:cNvPr>
          <p:cNvSpPr/>
          <p:nvPr/>
        </p:nvSpPr>
        <p:spPr>
          <a:xfrm>
            <a:off x="3488652" y="844550"/>
            <a:ext cx="7171861" cy="4425950"/>
          </a:xfrm>
          <a:prstGeom prst="cloud">
            <a:avLst/>
          </a:prstGeom>
          <a:solidFill>
            <a:srgbClr val="F1E159"/>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r="64800" b="38336"/>
          <a:stretch/>
        </p:blipFill>
        <p:spPr>
          <a:xfrm>
            <a:off x="165099" y="0"/>
            <a:ext cx="4472833" cy="6958284"/>
          </a:xfrm>
          <a:prstGeom prst="rect">
            <a:avLst/>
          </a:prstGeom>
        </p:spPr>
      </p:pic>
      <p:sp>
        <p:nvSpPr>
          <p:cNvPr id="13" name="TextBox 12">
            <a:extLst>
              <a:ext uri="{FF2B5EF4-FFF2-40B4-BE49-F238E27FC236}">
                <a16:creationId xmlns:a16="http://schemas.microsoft.com/office/drawing/2014/main" id="{89842BEE-5E38-40F8-94EF-7A835EA42606}"/>
              </a:ext>
            </a:extLst>
          </p:cNvPr>
          <p:cNvSpPr txBox="1"/>
          <p:nvPr/>
        </p:nvSpPr>
        <p:spPr>
          <a:xfrm>
            <a:off x="4013001" y="1992164"/>
            <a:ext cx="6413500" cy="2308324"/>
          </a:xfrm>
          <a:prstGeom prst="rect">
            <a:avLst/>
          </a:prstGeom>
          <a:noFill/>
        </p:spPr>
        <p:txBody>
          <a:bodyPr wrap="square">
            <a:spAutoFit/>
          </a:bodyPr>
          <a:lstStyle/>
          <a:p>
            <a:pPr algn="ctr" eaLnBrk="1" hangingPunct="1"/>
            <a:r>
              <a:rPr lang="en-US"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Sự lớn mạnh của hậu phương sau chiến dịch Biên giới trên mặt kinh tế văn hoá, giáo dục thể hiện như thế nào?</a:t>
            </a:r>
          </a:p>
        </p:txBody>
      </p:sp>
    </p:spTree>
    <p:extLst>
      <p:ext uri="{BB962C8B-B14F-4D97-AF65-F5344CB8AC3E}">
        <p14:creationId xmlns:p14="http://schemas.microsoft.com/office/powerpoint/2010/main" val="2065224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8D344A-DADB-48E2-82D3-642098A85C28}"/>
              </a:ext>
            </a:extLst>
          </p:cNvPr>
          <p:cNvSpPr/>
          <p:nvPr>
            <p:custDataLst>
              <p:tags r:id="rId1"/>
            </p:custDataLst>
          </p:nvPr>
        </p:nvSpPr>
        <p:spPr>
          <a:xfrm>
            <a:off x="826909" y="519617"/>
            <a:ext cx="8429979" cy="954107"/>
          </a:xfrm>
          <a:prstGeom prst="rect">
            <a:avLst/>
          </a:prstGeom>
        </p:spPr>
        <p:txBody>
          <a:bodyPr wrap="square">
            <a:spAutoFit/>
          </a:bodyPr>
          <a:lstStyle/>
          <a:p>
            <a:pPr algn="just">
              <a:spcBef>
                <a:spcPts val="600"/>
              </a:spcBef>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A5373BA-5B55-4464-A6A0-B971A2FD8D24}"/>
              </a:ext>
            </a:extLst>
          </p:cNvPr>
          <p:cNvSpPr/>
          <p:nvPr>
            <p:custDataLst>
              <p:tags r:id="rId2"/>
            </p:custDataLst>
          </p:nvPr>
        </p:nvSpPr>
        <p:spPr>
          <a:xfrm>
            <a:off x="833185" y="1639201"/>
            <a:ext cx="3549370" cy="523220"/>
          </a:xfrm>
          <a:prstGeom prst="rect">
            <a:avLst/>
          </a:prstGeom>
        </p:spPr>
        <p:txBody>
          <a:bodyPr wrap="square">
            <a:spAutoFit/>
          </a:bodyPr>
          <a:lstStyle/>
          <a:p>
            <a:pPr>
              <a:spcBef>
                <a:spcPts val="600"/>
              </a:spcBef>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V</a:t>
            </a:r>
            <a:r>
              <a:rPr lang="vi-VN" sz="2800" b="1" dirty="0">
                <a:latin typeface="Times New Roman" panose="02020603050405020304" pitchFamily="18" charset="0"/>
                <a:cs typeface="Times New Roman" panose="02020603050405020304" pitchFamily="18" charset="0"/>
              </a:rPr>
              <a:t>ă</a:t>
            </a:r>
            <a:r>
              <a:rPr lang="en-US" sz="2800" b="1" dirty="0">
                <a:latin typeface="Times New Roman" panose="02020603050405020304" pitchFamily="18" charset="0"/>
                <a:cs typeface="Times New Roman" panose="02020603050405020304" pitchFamily="18" charset="0"/>
              </a:rPr>
              <a:t>n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21FF005A-BEF5-43D6-B998-5DE13940B348}"/>
              </a:ext>
            </a:extLst>
          </p:cNvPr>
          <p:cNvSpPr/>
          <p:nvPr>
            <p:custDataLst>
              <p:tags r:id="rId3"/>
            </p:custDataLst>
          </p:nvPr>
        </p:nvSpPr>
        <p:spPr>
          <a:xfrm>
            <a:off x="826909" y="2185884"/>
            <a:ext cx="8658579"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84541B0-CEB9-4DCA-82E3-72152E719B7E}"/>
              </a:ext>
            </a:extLst>
          </p:cNvPr>
          <p:cNvSpPr/>
          <p:nvPr>
            <p:custDataLst>
              <p:tags r:id="rId4"/>
            </p:custDataLst>
          </p:nvPr>
        </p:nvSpPr>
        <p:spPr>
          <a:xfrm>
            <a:off x="915044" y="2706584"/>
            <a:ext cx="8341843" cy="523220"/>
          </a:xfrm>
          <a:prstGeom prst="rect">
            <a:avLst/>
          </a:prstGeom>
        </p:spPr>
        <p:txBody>
          <a:bodyPr wrap="square">
            <a:spAutoFit/>
          </a:bodyPr>
          <a:lstStyle/>
          <a:p>
            <a:pPr>
              <a:spcBef>
                <a:spcPts val="60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AFCCFA97-3DB6-4C7C-97C4-9FB242C77349}"/>
              </a:ext>
            </a:extLst>
          </p:cNvPr>
          <p:cNvSpPr/>
          <p:nvPr>
            <p:custDataLst>
              <p:tags r:id="rId5"/>
            </p:custDataLst>
          </p:nvPr>
        </p:nvSpPr>
        <p:spPr>
          <a:xfrm>
            <a:off x="826909" y="3189184"/>
            <a:ext cx="7656691" cy="954107"/>
          </a:xfrm>
          <a:prstGeom prst="rect">
            <a:avLst/>
          </a:prstGeom>
        </p:spPr>
        <p:txBody>
          <a:bodyPr wrap="square">
            <a:spAutoFit/>
          </a:bodyPr>
          <a:lstStyle/>
          <a:p>
            <a:pPr algn="just">
              <a:spcBef>
                <a:spcPts val="60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x</a:t>
            </a:r>
            <a:r>
              <a:rPr lang="vi-VN" sz="2800" dirty="0" err="1">
                <a:latin typeface="Times New Roman" panose="02020603050405020304" pitchFamily="18" charset="0"/>
                <a:cs typeface="Times New Roman" panose="02020603050405020304" pitchFamily="18" charset="0"/>
              </a:rPr>
              <a: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đạn</a:t>
            </a:r>
            <a:r>
              <a:rPr lang="en-US" sz="2800" dirty="0">
                <a:latin typeface="Times New Roman" panose="02020603050405020304" pitchFamily="18" charset="0"/>
                <a:cs typeface="Times New Roman" panose="02020603050405020304" pitchFamily="18" charset="0"/>
              </a:rPr>
              <a:t> d</a:t>
            </a:r>
            <a:r>
              <a:rPr lang="vi-VN" sz="2800" dirty="0" err="1">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a:t>
            </a:r>
          </a:p>
        </p:txBody>
      </p:sp>
      <p:sp>
        <p:nvSpPr>
          <p:cNvPr id="9" name="5-Point Star 7">
            <a:extLst>
              <a:ext uri="{FF2B5EF4-FFF2-40B4-BE49-F238E27FC236}">
                <a16:creationId xmlns:a16="http://schemas.microsoft.com/office/drawing/2014/main" id="{ABF948BA-B421-4BD4-9EDE-72E45CDEDDCA}"/>
              </a:ext>
            </a:extLst>
          </p:cNvPr>
          <p:cNvSpPr/>
          <p:nvPr>
            <p:custDataLst>
              <p:tags r:id="rId6"/>
            </p:custDataLst>
          </p:nvPr>
        </p:nvSpPr>
        <p:spPr>
          <a:xfrm>
            <a:off x="615075" y="549883"/>
            <a:ext cx="412213" cy="417305"/>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solidFill>
                <a:srgbClr val="FF0000"/>
              </a:solidFill>
              <a:latin typeface="Times New Roman" panose="02020603050405020304" pitchFamily="18" charset="0"/>
              <a:cs typeface="Times New Roman" panose="02020603050405020304" pitchFamily="18" charset="0"/>
            </a:endParaRPr>
          </a:p>
        </p:txBody>
      </p:sp>
      <p:sp>
        <p:nvSpPr>
          <p:cNvPr id="10" name="5-Point Star 10">
            <a:extLst>
              <a:ext uri="{FF2B5EF4-FFF2-40B4-BE49-F238E27FC236}">
                <a16:creationId xmlns:a16="http://schemas.microsoft.com/office/drawing/2014/main" id="{BFB31D3E-63D1-430A-8B94-2C38DE9D3A82}"/>
              </a:ext>
            </a:extLst>
          </p:cNvPr>
          <p:cNvSpPr/>
          <p:nvPr>
            <p:custDataLst>
              <p:tags r:id="rId7"/>
            </p:custDataLst>
          </p:nvPr>
        </p:nvSpPr>
        <p:spPr>
          <a:xfrm>
            <a:off x="615074" y="1604057"/>
            <a:ext cx="412213" cy="417305"/>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solidFill>
                <a:srgbClr val="FF0000"/>
              </a:solidFill>
              <a:latin typeface="Times New Roman" panose="02020603050405020304" pitchFamily="18" charset="0"/>
              <a:cs typeface="Times New Roman" panose="02020603050405020304" pitchFamily="18" charset="0"/>
            </a:endParaRPr>
          </a:p>
        </p:txBody>
      </p:sp>
      <p:sp>
        <p:nvSpPr>
          <p:cNvPr id="11" name="Chevron 8">
            <a:extLst>
              <a:ext uri="{FF2B5EF4-FFF2-40B4-BE49-F238E27FC236}">
                <a16:creationId xmlns:a16="http://schemas.microsoft.com/office/drawing/2014/main" id="{B6230A7B-BB63-4491-84CD-99B2DD830A23}"/>
              </a:ext>
            </a:extLst>
          </p:cNvPr>
          <p:cNvSpPr/>
          <p:nvPr>
            <p:custDataLst>
              <p:tags r:id="rId8"/>
            </p:custDataLst>
          </p:nvPr>
        </p:nvSpPr>
        <p:spPr>
          <a:xfrm>
            <a:off x="972202" y="2375216"/>
            <a:ext cx="277259" cy="273195"/>
          </a:xfrm>
          <a:prstGeom prst="chevron">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2" name="Chevron 14">
            <a:extLst>
              <a:ext uri="{FF2B5EF4-FFF2-40B4-BE49-F238E27FC236}">
                <a16:creationId xmlns:a16="http://schemas.microsoft.com/office/drawing/2014/main" id="{55788BFD-BA9D-4E58-AB40-068C264A1420}"/>
              </a:ext>
            </a:extLst>
          </p:cNvPr>
          <p:cNvSpPr/>
          <p:nvPr>
            <p:custDataLst>
              <p:tags r:id="rId9"/>
            </p:custDataLst>
          </p:nvPr>
        </p:nvSpPr>
        <p:spPr>
          <a:xfrm>
            <a:off x="977710" y="2858984"/>
            <a:ext cx="277259" cy="273195"/>
          </a:xfrm>
          <a:prstGeom prst="chevron">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3" name="Chevron 15">
            <a:extLst>
              <a:ext uri="{FF2B5EF4-FFF2-40B4-BE49-F238E27FC236}">
                <a16:creationId xmlns:a16="http://schemas.microsoft.com/office/drawing/2014/main" id="{D2B678CB-3EE2-4BE5-A2F9-A4C5F0474040}"/>
              </a:ext>
            </a:extLst>
          </p:cNvPr>
          <p:cNvSpPr/>
          <p:nvPr>
            <p:custDataLst>
              <p:tags r:id="rId10"/>
            </p:custDataLst>
          </p:nvPr>
        </p:nvSpPr>
        <p:spPr>
          <a:xfrm>
            <a:off x="977710" y="3373189"/>
            <a:ext cx="277259" cy="273195"/>
          </a:xfrm>
          <a:prstGeom prst="chevron">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pic>
        <p:nvPicPr>
          <p:cNvPr id="17" name="图片 13">
            <a:extLst>
              <a:ext uri="{FF2B5EF4-FFF2-40B4-BE49-F238E27FC236}">
                <a16:creationId xmlns:a16="http://schemas.microsoft.com/office/drawing/2014/main" id="{FA2EDA22-E3A0-41EA-9094-6F6BEB058D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05790" y="1639201"/>
            <a:ext cx="7430803" cy="5239110"/>
          </a:xfrm>
          <a:prstGeom prst="rect">
            <a:avLst/>
          </a:prstGeom>
        </p:spPr>
      </p:pic>
    </p:spTree>
    <p:extLst>
      <p:ext uri="{BB962C8B-B14F-4D97-AF65-F5344CB8AC3E}">
        <p14:creationId xmlns:p14="http://schemas.microsoft.com/office/powerpoint/2010/main" val="325274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3E95512-CC13-4337-B13D-045F6EA2CF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F2456E37-D0E8-44AC-852E-233E7B90099C}"/>
              </a:ext>
            </a:extLst>
          </p:cNvPr>
          <p:cNvGrpSpPr/>
          <p:nvPr/>
        </p:nvGrpSpPr>
        <p:grpSpPr>
          <a:xfrm>
            <a:off x="1106938" y="963769"/>
            <a:ext cx="10425164" cy="1862049"/>
            <a:chOff x="-4645687" y="2332888"/>
            <a:chExt cx="10425164" cy="1862049"/>
          </a:xfrm>
        </p:grpSpPr>
        <p:sp>
          <p:nvSpPr>
            <p:cNvPr id="28" name="TextBox 27">
              <a:extLst>
                <a:ext uri="{FF2B5EF4-FFF2-40B4-BE49-F238E27FC236}">
                  <a16:creationId xmlns:a16="http://schemas.microsoft.com/office/drawing/2014/main" id="{C3D3F00A-25E5-4573-8455-5E0BEE7B3F3D}"/>
                </a:ext>
              </a:extLst>
            </p:cNvPr>
            <p:cNvSpPr txBox="1"/>
            <p:nvPr/>
          </p:nvSpPr>
          <p:spPr>
            <a:xfrm>
              <a:off x="-4620568" y="2332889"/>
              <a:ext cx="10400045" cy="1862048"/>
            </a:xfrm>
            <a:prstGeom prst="rect">
              <a:avLst/>
            </a:prstGeom>
            <a:noFill/>
          </p:spPr>
          <p:txBody>
            <a:bodyPr wrap="square" rtlCol="0">
              <a:spAutoFit/>
            </a:bodyPr>
            <a:lstStyle/>
            <a:p>
              <a:pPr algn="ctr"/>
              <a:r>
                <a:rPr lang="vi-VN" sz="11500">
                  <a:solidFill>
                    <a:srgbClr val="FFFF00"/>
                  </a:solidFill>
                  <a:effectLst>
                    <a:reflection blurRad="6350" stA="55000" endA="300" endPos="45500" dir="5400000" sy="-100000" algn="bl" rotWithShape="0"/>
                  </a:effectLst>
                  <a:latin typeface="UTM Futura Extra" panose="02040603050506020204" pitchFamily="18" charset="0"/>
                </a:rPr>
                <a:t>KHỞI ĐỘNG</a:t>
              </a:r>
              <a:endParaRPr lang="en-US" sz="11500" dirty="0">
                <a:solidFill>
                  <a:srgbClr val="FFFF00"/>
                </a:solidFill>
                <a:effectLst>
                  <a:reflection blurRad="6350" stA="55000" endA="300" endPos="45500" dir="5400000" sy="-100000" algn="bl" rotWithShape="0"/>
                </a:effectLst>
                <a:latin typeface="UTM Futura Extra" panose="02040603050506020204" pitchFamily="18" charset="0"/>
              </a:endParaRPr>
            </a:p>
          </p:txBody>
        </p:sp>
        <p:sp>
          <p:nvSpPr>
            <p:cNvPr id="29" name="TextBox 28">
              <a:extLst>
                <a:ext uri="{FF2B5EF4-FFF2-40B4-BE49-F238E27FC236}">
                  <a16:creationId xmlns:a16="http://schemas.microsoft.com/office/drawing/2014/main" id="{2D34E4A4-5576-4A18-91DB-48956150B5E4}"/>
                </a:ext>
              </a:extLst>
            </p:cNvPr>
            <p:cNvSpPr txBox="1"/>
            <p:nvPr/>
          </p:nvSpPr>
          <p:spPr>
            <a:xfrm>
              <a:off x="-4645687" y="2332888"/>
              <a:ext cx="10304585" cy="1862048"/>
            </a:xfrm>
            <a:prstGeom prst="rect">
              <a:avLst/>
            </a:prstGeom>
            <a:noFill/>
          </p:spPr>
          <p:txBody>
            <a:bodyPr wrap="square" rtlCol="0">
              <a:spAutoFit/>
            </a:bodyPr>
            <a:lstStyle/>
            <a:p>
              <a:pPr algn="ctr"/>
              <a:r>
                <a:rPr lang="vi-VN" sz="1150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rPr>
                <a:t>KHỞI ĐỘNG</a:t>
              </a:r>
              <a:endParaRPr lang="en-US" sz="11500" dirty="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endParaRPr>
            </a:p>
          </p:txBody>
        </p:sp>
      </p:grpSp>
      <p:pic>
        <p:nvPicPr>
          <p:cNvPr id="30" name="图片 15">
            <a:extLst>
              <a:ext uri="{FF2B5EF4-FFF2-40B4-BE49-F238E27FC236}">
                <a16:creationId xmlns:a16="http://schemas.microsoft.com/office/drawing/2014/main" id="{F21965E9-0C4B-4A31-8762-C55A325EF8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970"/>
          <a:stretch/>
        </p:blipFill>
        <p:spPr>
          <a:xfrm>
            <a:off x="2390226" y="2607214"/>
            <a:ext cx="7411548" cy="4250786"/>
          </a:xfrm>
          <a:prstGeom prst="rect">
            <a:avLst/>
          </a:prstGeom>
        </p:spPr>
      </p:pic>
    </p:spTree>
    <p:custDataLst>
      <p:tags r:id="rId1"/>
    </p:custDataLst>
    <p:extLst>
      <p:ext uri="{BB962C8B-B14F-4D97-AF65-F5344CB8AC3E}">
        <p14:creationId xmlns:p14="http://schemas.microsoft.com/office/powerpoint/2010/main" val="354840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713921" y="5318423"/>
            <a:ext cx="10853057"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713921" y="5413418"/>
            <a:ext cx="10764157" cy="707886"/>
          </a:xfrm>
          <a:prstGeom prst="rect">
            <a:avLst/>
          </a:prstGeom>
          <a:noFill/>
        </p:spPr>
        <p:txBody>
          <a:bodyPr wrap="square">
            <a:spAutoFit/>
          </a:bodyPr>
          <a:lstStyle/>
          <a:p>
            <a:pPr algn="ctr"/>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thăm công binh xưởng đầu tiên ở việt Nam trong thời kì kháng chiến chống Pháp (người đeo kính đen là Anh hùng Lao động Ngô Gia Khảm)</a:t>
            </a:r>
          </a:p>
        </p:txBody>
      </p:sp>
      <p:sp>
        <p:nvSpPr>
          <p:cNvPr id="5" name="Text Box 4">
            <a:extLst>
              <a:ext uri="{FF2B5EF4-FFF2-40B4-BE49-F238E27FC236}">
                <a16:creationId xmlns:a16="http://schemas.microsoft.com/office/drawing/2014/main" id="{F1A93495-F72A-4421-9AEA-B54BBE6BEB42}"/>
              </a:ext>
            </a:extLst>
          </p:cNvPr>
          <p:cNvSpPr txBox="1">
            <a:spLocks noChangeArrowheads="1"/>
          </p:cNvSpPr>
          <p:nvPr>
            <p:custDataLst>
              <p:tags r:id="rId1"/>
            </p:custDataLst>
          </p:nvPr>
        </p:nvSpPr>
        <p:spPr bwMode="auto">
          <a:xfrm>
            <a:off x="392642" y="431165"/>
            <a:ext cx="1179935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2400" b="1">
                <a:effectLst>
                  <a:outerShdw blurRad="38100" dist="38100" dir="2700000" algn="tl">
                    <a:srgbClr val="000000">
                      <a:alpha val="43137"/>
                    </a:srgbClr>
                  </a:outerShdw>
                </a:effectLst>
                <a:latin typeface="UTM Futura Extra" panose="02040603050506020204" pitchFamily="18" charset="0"/>
                <a:cs typeface="Times New Roman" panose="02020603050405020304" pitchFamily="18" charset="0"/>
              </a:rPr>
              <a:t>Trong thời gian này chúng ta đã xây dựng được các xưởng công binh chế tạo vũ khí đạn dược phục vụ kháng chiến. Từ năm 1951-1953, từ liên khu IV trở ra đã sản xuất được 1310 tấn vũ khí, đạn dược.</a:t>
            </a:r>
          </a:p>
          <a:p>
            <a:pPr eaLnBrk="1" hangingPunct="1">
              <a:spcBef>
                <a:spcPct val="50000"/>
              </a:spcBef>
            </a:pPr>
            <a:endParaRPr lang="en-US" sz="2400" b="1" dirty="0">
              <a:effectLst>
                <a:outerShdw blurRad="38100" dist="38100" dir="2700000" algn="tl">
                  <a:srgbClr val="000000">
                    <a:alpha val="43137"/>
                  </a:srgbClr>
                </a:outerShdw>
              </a:effectLst>
              <a:latin typeface="UTM Futura Extra" panose="02040603050506020204" pitchFamily="18" charset="0"/>
              <a:cs typeface="Times New Roman" panose="02020603050405020304" pitchFamily="18" charset="0"/>
            </a:endParaRPr>
          </a:p>
        </p:txBody>
      </p:sp>
      <p:pic>
        <p:nvPicPr>
          <p:cNvPr id="7" name="Picture 6" descr="Untitled-10">
            <a:extLst>
              <a:ext uri="{FF2B5EF4-FFF2-40B4-BE49-F238E27FC236}">
                <a16:creationId xmlns:a16="http://schemas.microsoft.com/office/drawing/2014/main" id="{7B7EA875-2234-4B18-B5ED-F7ED5544B0E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347455" y="1802062"/>
            <a:ext cx="5497088" cy="329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50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76943" y="5304246"/>
            <a:ext cx="10853057"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665843" y="5517626"/>
            <a:ext cx="10764157" cy="523220"/>
          </a:xfrm>
          <a:prstGeom prst="rect">
            <a:avLst/>
          </a:prstGeom>
          <a:noFill/>
        </p:spPr>
        <p:txBody>
          <a:bodyPr wrap="square">
            <a:spAutoFit/>
          </a:bodyPr>
          <a:lstStyle/>
          <a:p>
            <a:pPr algn="ctr"/>
            <a:r>
              <a:rPr lang="vi-VN" altLang="en-US" sz="28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Bộ đội giúp dân cấy lúa trong kháng chiến chống Pháp</a:t>
            </a:r>
          </a:p>
        </p:txBody>
      </p:sp>
      <p:pic>
        <p:nvPicPr>
          <p:cNvPr id="10242" name="Picture 2" descr="Câu 4 trang 36 VBT môn Lịch Sử lớp 5: Ghi chú thích vào hình dưới đây và  nêu lên suy nghĩ của em về tình cảm giữa quân và dân trong kháng chiến">
            <a:extLst>
              <a:ext uri="{FF2B5EF4-FFF2-40B4-BE49-F238E27FC236}">
                <a16:creationId xmlns:a16="http://schemas.microsoft.com/office/drawing/2014/main" id="{2EBF211D-1E1E-452A-8529-07BB4C005A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389549" y="635000"/>
            <a:ext cx="7412902" cy="435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290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a:extLst>
              <a:ext uri="{FF2B5EF4-FFF2-40B4-BE49-F238E27FC236}">
                <a16:creationId xmlns:a16="http://schemas.microsoft.com/office/drawing/2014/main" id="{5C7397F0-7413-4AAA-B13B-30CEFBE621F4}"/>
              </a:ext>
            </a:extLst>
          </p:cNvPr>
          <p:cNvSpPr/>
          <p:nvPr/>
        </p:nvSpPr>
        <p:spPr>
          <a:xfrm>
            <a:off x="3144178" y="514350"/>
            <a:ext cx="7930222" cy="5124450"/>
          </a:xfrm>
          <a:prstGeom prst="cloud">
            <a:avLst/>
          </a:prstGeom>
          <a:solidFill>
            <a:schemeClr val="bg1"/>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
            <a:extLst>
              <a:ext uri="{FF2B5EF4-FFF2-40B4-BE49-F238E27FC236}">
                <a16:creationId xmlns:a16="http://schemas.microsoft.com/office/drawing/2014/main" id="{8753A7EA-5948-4660-909C-E80E52BFCF2B}"/>
              </a:ext>
            </a:extLst>
          </p:cNvPr>
          <p:cNvSpPr/>
          <p:nvPr/>
        </p:nvSpPr>
        <p:spPr>
          <a:xfrm>
            <a:off x="3488652" y="844550"/>
            <a:ext cx="7171861" cy="4425950"/>
          </a:xfrm>
          <a:prstGeom prst="cloud">
            <a:avLst/>
          </a:prstGeom>
          <a:solidFill>
            <a:srgbClr val="F1E159"/>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r="64800" b="38336"/>
          <a:stretch/>
        </p:blipFill>
        <p:spPr>
          <a:xfrm>
            <a:off x="165099" y="0"/>
            <a:ext cx="4472833" cy="6958284"/>
          </a:xfrm>
          <a:prstGeom prst="rect">
            <a:avLst/>
          </a:prstGeom>
        </p:spPr>
      </p:pic>
      <p:sp>
        <p:nvSpPr>
          <p:cNvPr id="13" name="TextBox 12">
            <a:extLst>
              <a:ext uri="{FF2B5EF4-FFF2-40B4-BE49-F238E27FC236}">
                <a16:creationId xmlns:a16="http://schemas.microsoft.com/office/drawing/2014/main" id="{89842BEE-5E38-40F8-94EF-7A835EA42606}"/>
              </a:ext>
            </a:extLst>
          </p:cNvPr>
          <p:cNvSpPr txBox="1"/>
          <p:nvPr/>
        </p:nvSpPr>
        <p:spPr>
          <a:xfrm>
            <a:off x="4013001" y="1992164"/>
            <a:ext cx="6413500" cy="2308324"/>
          </a:xfrm>
          <a:prstGeom prst="rect">
            <a:avLst/>
          </a:prstGeom>
          <a:noFill/>
        </p:spPr>
        <p:txBody>
          <a:bodyPr wrap="square">
            <a:spAutoFit/>
          </a:bodyPr>
          <a:lstStyle/>
          <a:p>
            <a:pPr algn="ctr" eaLnBrk="1" hangingPunct="1"/>
            <a:r>
              <a:rPr lang="en-US"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Việc các chiến sĩ bộ đội </a:t>
            </a:r>
            <a:endParaRPr lang="vi-VN" altLang="en-US" sz="3600" b="1">
              <a:solidFill>
                <a:srgbClr val="00206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tham gia giúp dân cấy lúa </a:t>
            </a:r>
            <a:endParaRPr lang="vi-VN" altLang="en-US" sz="3600" b="1">
              <a:solidFill>
                <a:srgbClr val="00206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trong kháng chiến chống Pháp nói lên điều gì?</a:t>
            </a:r>
          </a:p>
        </p:txBody>
      </p:sp>
    </p:spTree>
    <p:extLst>
      <p:ext uri="{BB962C8B-B14F-4D97-AF65-F5344CB8AC3E}">
        <p14:creationId xmlns:p14="http://schemas.microsoft.com/office/powerpoint/2010/main" val="3476442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876C89F-8AB4-4134-A5B3-3DFA2F39E8B6}"/>
              </a:ext>
            </a:extLst>
          </p:cNvPr>
          <p:cNvSpPr/>
          <p:nvPr>
            <p:custDataLst>
              <p:tags r:id="rId1"/>
            </p:custDataLst>
          </p:nvPr>
        </p:nvSpPr>
        <p:spPr>
          <a:xfrm>
            <a:off x="1747957" y="4159920"/>
            <a:ext cx="7033764" cy="1200329"/>
          </a:xfrm>
          <a:prstGeom prst="rect">
            <a:avLst/>
          </a:prstGeom>
        </p:spPr>
        <p:txBody>
          <a:bodyPr wrap="square">
            <a:spAutoFit/>
          </a:bodyPr>
          <a:lstStyle/>
          <a:p>
            <a:pPr>
              <a:spcBef>
                <a:spcPct val="50000"/>
              </a:spcBef>
            </a:pP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ta.</a:t>
            </a:r>
          </a:p>
        </p:txBody>
      </p:sp>
      <p:sp>
        <p:nvSpPr>
          <p:cNvPr id="15" name="Rectangle 14">
            <a:extLst>
              <a:ext uri="{FF2B5EF4-FFF2-40B4-BE49-F238E27FC236}">
                <a16:creationId xmlns:a16="http://schemas.microsoft.com/office/drawing/2014/main" id="{6F1324DA-71B3-457B-89EB-D37DEBB931C3}"/>
              </a:ext>
            </a:extLst>
          </p:cNvPr>
          <p:cNvSpPr/>
          <p:nvPr>
            <p:custDataLst>
              <p:tags r:id="rId2"/>
            </p:custDataLst>
          </p:nvPr>
        </p:nvSpPr>
        <p:spPr>
          <a:xfrm>
            <a:off x="1671757" y="1696980"/>
            <a:ext cx="7033764" cy="2308324"/>
          </a:xfrm>
          <a:prstGeom prst="rect">
            <a:avLst/>
          </a:prstGeom>
        </p:spPr>
        <p:txBody>
          <a:bodyPr wrap="square">
            <a:spAutoFit/>
          </a:bodyPr>
          <a:lstStyle/>
          <a:p>
            <a:pPr algn="just">
              <a:spcBef>
                <a:spcPct val="50000"/>
              </a:spcBef>
            </a:pP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đẩy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tuyến</a:t>
            </a:r>
            <a:r>
              <a:rPr lang="en-US" sz="36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F4073B24-0F07-49B8-AE36-A7D136C3FA77}"/>
              </a:ext>
            </a:extLst>
          </p:cNvPr>
          <p:cNvSpPr/>
          <p:nvPr>
            <p:custDataLst>
              <p:tags r:id="rId3"/>
            </p:custDataLst>
          </p:nvPr>
        </p:nvSpPr>
        <p:spPr>
          <a:xfrm>
            <a:off x="978963" y="1019435"/>
            <a:ext cx="3822393" cy="646331"/>
          </a:xfrm>
          <a:prstGeom prst="rect">
            <a:avLst/>
          </a:prstGeom>
        </p:spPr>
        <p:txBody>
          <a:bodyPr wrap="none">
            <a:spAutoFit/>
          </a:bodyPr>
          <a:lstStyle/>
          <a:p>
            <a:pPr>
              <a:spcBef>
                <a:spcPct val="50000"/>
              </a:spcBef>
            </a:pP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thấy</a:t>
            </a:r>
            <a:r>
              <a:rPr lang="en-US" sz="3600" b="1" dirty="0">
                <a:latin typeface="Times New Roman" panose="02020603050405020304" pitchFamily="18" charset="0"/>
                <a:cs typeface="Times New Roman" panose="02020603050405020304" pitchFamily="18" charset="0"/>
              </a:rPr>
              <a:t>:</a:t>
            </a:r>
          </a:p>
        </p:txBody>
      </p:sp>
      <p:sp>
        <p:nvSpPr>
          <p:cNvPr id="17" name="Striped Right Arrow 7">
            <a:extLst>
              <a:ext uri="{FF2B5EF4-FFF2-40B4-BE49-F238E27FC236}">
                <a16:creationId xmlns:a16="http://schemas.microsoft.com/office/drawing/2014/main" id="{33653DA6-30A3-42AA-8471-816008772F17}"/>
              </a:ext>
            </a:extLst>
          </p:cNvPr>
          <p:cNvSpPr/>
          <p:nvPr>
            <p:custDataLst>
              <p:tags r:id="rId4"/>
            </p:custDataLst>
          </p:nvPr>
        </p:nvSpPr>
        <p:spPr>
          <a:xfrm>
            <a:off x="479532" y="1055533"/>
            <a:ext cx="533400" cy="5334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sz="2400"/>
          </a:p>
        </p:txBody>
      </p:sp>
      <p:sp>
        <p:nvSpPr>
          <p:cNvPr id="19" name="Oval 18">
            <a:extLst>
              <a:ext uri="{FF2B5EF4-FFF2-40B4-BE49-F238E27FC236}">
                <a16:creationId xmlns:a16="http://schemas.microsoft.com/office/drawing/2014/main" id="{C9F2CF8B-BAE9-4A1C-B91E-499EC880428F}"/>
              </a:ext>
            </a:extLst>
          </p:cNvPr>
          <p:cNvSpPr/>
          <p:nvPr>
            <p:custDataLst>
              <p:tags r:id="rId5"/>
            </p:custDataLst>
          </p:nvPr>
        </p:nvSpPr>
        <p:spPr>
          <a:xfrm>
            <a:off x="1161310" y="1989406"/>
            <a:ext cx="304800" cy="3048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sz="2400"/>
          </a:p>
        </p:txBody>
      </p:sp>
      <p:sp>
        <p:nvSpPr>
          <p:cNvPr id="20" name="Oval 19">
            <a:extLst>
              <a:ext uri="{FF2B5EF4-FFF2-40B4-BE49-F238E27FC236}">
                <a16:creationId xmlns:a16="http://schemas.microsoft.com/office/drawing/2014/main" id="{05FB97B0-F204-41CE-BEED-A04DEC4349EC}"/>
              </a:ext>
            </a:extLst>
          </p:cNvPr>
          <p:cNvSpPr/>
          <p:nvPr>
            <p:custDataLst>
              <p:tags r:id="rId6"/>
            </p:custDataLst>
          </p:nvPr>
        </p:nvSpPr>
        <p:spPr>
          <a:xfrm>
            <a:off x="1161310" y="4269130"/>
            <a:ext cx="304800" cy="3048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sz="2400"/>
          </a:p>
        </p:txBody>
      </p:sp>
      <p:grpSp>
        <p:nvGrpSpPr>
          <p:cNvPr id="9" name="组合 5">
            <a:extLst>
              <a:ext uri="{FF2B5EF4-FFF2-40B4-BE49-F238E27FC236}">
                <a16:creationId xmlns:a16="http://schemas.microsoft.com/office/drawing/2014/main" id="{D70A35BB-CFDE-4635-A9CB-F9293FEB18BE}"/>
              </a:ext>
            </a:extLst>
          </p:cNvPr>
          <p:cNvGrpSpPr/>
          <p:nvPr/>
        </p:nvGrpSpPr>
        <p:grpSpPr>
          <a:xfrm>
            <a:off x="8064500" y="2121206"/>
            <a:ext cx="3647968" cy="4113263"/>
            <a:chOff x="7013961" y="1061353"/>
            <a:chExt cx="4505325" cy="5055995"/>
          </a:xfrm>
          <a:effectLst>
            <a:outerShdw blurRad="63500" algn="ctr" rotWithShape="0">
              <a:prstClr val="black">
                <a:alpha val="40000"/>
              </a:prstClr>
            </a:outerShdw>
          </a:effectLst>
        </p:grpSpPr>
        <p:pic>
          <p:nvPicPr>
            <p:cNvPr id="10" name="图形 6">
              <a:extLst>
                <a:ext uri="{FF2B5EF4-FFF2-40B4-BE49-F238E27FC236}">
                  <a16:creationId xmlns:a16="http://schemas.microsoft.com/office/drawing/2014/main" id="{4D2EA4F7-09DA-405C-A57F-32C4C8AD98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3961" y="3688473"/>
              <a:ext cx="4505325" cy="2428875"/>
            </a:xfrm>
            <a:prstGeom prst="rect">
              <a:avLst/>
            </a:prstGeom>
          </p:spPr>
        </p:pic>
        <p:pic>
          <p:nvPicPr>
            <p:cNvPr id="11" name="图形 7">
              <a:extLst>
                <a:ext uri="{FF2B5EF4-FFF2-40B4-BE49-F238E27FC236}">
                  <a16:creationId xmlns:a16="http://schemas.microsoft.com/office/drawing/2014/main" id="{1F7AFEC2-6DDF-4F83-AE36-FD3716DF71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287432" y="1061353"/>
              <a:ext cx="2349568" cy="4216348"/>
            </a:xfrm>
            <a:prstGeom prst="rect">
              <a:avLst/>
            </a:prstGeom>
          </p:spPr>
        </p:pic>
      </p:grpSp>
    </p:spTree>
    <p:extLst>
      <p:ext uri="{BB962C8B-B14F-4D97-AF65-F5344CB8AC3E}">
        <p14:creationId xmlns:p14="http://schemas.microsoft.com/office/powerpoint/2010/main" val="3516375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750" fill="hold"/>
                                        <p:tgtEl>
                                          <p:spTgt spid="9"/>
                                        </p:tgtEl>
                                        <p:attrNameLst>
                                          <p:attrName>ppt_w</p:attrName>
                                        </p:attrNameLst>
                                      </p:cBhvr>
                                      <p:tavLst>
                                        <p:tav tm="0">
                                          <p:val>
                                            <p:fltVal val="0"/>
                                          </p:val>
                                        </p:tav>
                                        <p:tav tm="100000">
                                          <p:val>
                                            <p:strVal val="#ppt_w"/>
                                          </p:val>
                                        </p:tav>
                                      </p:tavLst>
                                    </p:anim>
                                    <p:anim calcmode="lin" valueType="num">
                                      <p:cBhvr>
                                        <p:cTn id="27" dur="750" fill="hold"/>
                                        <p:tgtEl>
                                          <p:spTgt spid="9"/>
                                        </p:tgtEl>
                                        <p:attrNameLst>
                                          <p:attrName>ppt_h</p:attrName>
                                        </p:attrNameLst>
                                      </p:cBhvr>
                                      <p:tavLst>
                                        <p:tav tm="0">
                                          <p:val>
                                            <p:fltVal val="0"/>
                                          </p:val>
                                        </p:tav>
                                        <p:tav tm="100000">
                                          <p:val>
                                            <p:strVal val="#ppt_h"/>
                                          </p:val>
                                        </p:tav>
                                      </p:tavLst>
                                    </p:anim>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75F69A-6FF5-42EA-B55A-076F0776003C}"/>
              </a:ext>
            </a:extLst>
          </p:cNvPr>
          <p:cNvGrpSpPr/>
          <p:nvPr>
            <p:custDataLst>
              <p:tags r:id="rId1"/>
            </p:custDataLst>
          </p:nvPr>
        </p:nvGrpSpPr>
        <p:grpSpPr>
          <a:xfrm>
            <a:off x="1117599" y="4952168"/>
            <a:ext cx="3127877" cy="1479684"/>
            <a:chOff x="62859" y="2347391"/>
            <a:chExt cx="4326433" cy="2163216"/>
          </a:xfrm>
          <a:scene3d>
            <a:camera prst="orthographicFront"/>
            <a:lightRig rig="threePt" dir="t">
              <a:rot lat="0" lon="0" rev="7500000"/>
            </a:lightRig>
          </a:scene3d>
        </p:grpSpPr>
        <p:sp>
          <p:nvSpPr>
            <p:cNvPr id="5" name="Rounded Rectangle 6">
              <a:extLst>
                <a:ext uri="{FF2B5EF4-FFF2-40B4-BE49-F238E27FC236}">
                  <a16:creationId xmlns:a16="http://schemas.microsoft.com/office/drawing/2014/main" id="{A0267AA8-E279-48A4-9411-365BCD894F4D}"/>
                </a:ext>
              </a:extLst>
            </p:cNvPr>
            <p:cNvSpPr/>
            <p:nvPr>
              <p:custDataLst>
                <p:tags r:id="rId12"/>
              </p:custDataLst>
            </p:nvPr>
          </p:nvSpPr>
          <p:spPr>
            <a:xfrm>
              <a:off x="62859" y="2347391"/>
              <a:ext cx="4326433" cy="2163216"/>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sz="1400">
                <a:latin typeface="UTM Futura Extra" panose="02040603050506020204" pitchFamily="18" charset="0"/>
              </a:endParaRPr>
            </a:p>
          </p:txBody>
        </p:sp>
        <p:sp>
          <p:nvSpPr>
            <p:cNvPr id="6" name="Rounded Rectangle 4">
              <a:extLst>
                <a:ext uri="{FF2B5EF4-FFF2-40B4-BE49-F238E27FC236}">
                  <a16:creationId xmlns:a16="http://schemas.microsoft.com/office/drawing/2014/main" id="{B1D1432F-06FE-4482-9E3E-896E2AB74197}"/>
                </a:ext>
              </a:extLst>
            </p:cNvPr>
            <p:cNvSpPr/>
            <p:nvPr>
              <p:custDataLst>
                <p:tags r:id="rId13"/>
              </p:custDataLst>
            </p:nvPr>
          </p:nvSpPr>
          <p:spPr>
            <a:xfrm>
              <a:off x="168459" y="2452991"/>
              <a:ext cx="4115233" cy="19520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kern="1200" dirty="0" err="1">
                  <a:latin typeface="UTM Futura Extra" panose="02040603050506020204" pitchFamily="18" charset="0"/>
                  <a:cs typeface="Arial" panose="020B0604020202020204" pitchFamily="34" charset="0"/>
                </a:rPr>
                <a:t>Đảng</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phát</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động</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thi</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đua</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yêu</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nước</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nhân</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dân</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tích</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cực</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thi</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đua</a:t>
              </a:r>
              <a:endParaRPr lang="vi-VN" kern="1200"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2303E78A-7210-4008-881E-DE434A2FAA23}"/>
              </a:ext>
            </a:extLst>
          </p:cNvPr>
          <p:cNvGrpSpPr/>
          <p:nvPr>
            <p:custDataLst>
              <p:tags r:id="rId2"/>
            </p:custDataLst>
          </p:nvPr>
        </p:nvGrpSpPr>
        <p:grpSpPr>
          <a:xfrm>
            <a:off x="4549885" y="1307640"/>
            <a:ext cx="3127877" cy="1479684"/>
            <a:chOff x="2408783" y="1467"/>
            <a:chExt cx="4326433" cy="2163216"/>
          </a:xfrm>
          <a:scene3d>
            <a:camera prst="orthographicFront"/>
            <a:lightRig rig="threePt" dir="t">
              <a:rot lat="0" lon="0" rev="7500000"/>
            </a:lightRig>
          </a:scene3d>
        </p:grpSpPr>
        <p:sp>
          <p:nvSpPr>
            <p:cNvPr id="8" name="Rounded Rectangle 9">
              <a:extLst>
                <a:ext uri="{FF2B5EF4-FFF2-40B4-BE49-F238E27FC236}">
                  <a16:creationId xmlns:a16="http://schemas.microsoft.com/office/drawing/2014/main" id="{374A018B-BBBC-4683-8EDD-B361BEAD9DED}"/>
                </a:ext>
              </a:extLst>
            </p:cNvPr>
            <p:cNvSpPr/>
            <p:nvPr>
              <p:custDataLst>
                <p:tags r:id="rId10"/>
              </p:custDataLst>
            </p:nvPr>
          </p:nvSpPr>
          <p:spPr>
            <a:xfrm>
              <a:off x="2408783" y="1467"/>
              <a:ext cx="4326433" cy="2163216"/>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sz="1400">
                <a:latin typeface="UTM Futura Extra" panose="02040603050506020204" pitchFamily="18" charset="0"/>
              </a:endParaRPr>
            </a:p>
          </p:txBody>
        </p:sp>
        <p:sp>
          <p:nvSpPr>
            <p:cNvPr id="9" name="Rounded Rectangle 4">
              <a:extLst>
                <a:ext uri="{FF2B5EF4-FFF2-40B4-BE49-F238E27FC236}">
                  <a16:creationId xmlns:a16="http://schemas.microsoft.com/office/drawing/2014/main" id="{C2614A0D-CC1F-4CB5-98EB-0E8C88D63D14}"/>
                </a:ext>
              </a:extLst>
            </p:cNvPr>
            <p:cNvSpPr/>
            <p:nvPr>
              <p:custDataLst>
                <p:tags r:id="rId11"/>
              </p:custDataLst>
            </p:nvPr>
          </p:nvSpPr>
          <p:spPr>
            <a:xfrm>
              <a:off x="2514383" y="107067"/>
              <a:ext cx="4115233" cy="19520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dirty="0" err="1">
                  <a:latin typeface="UTM Futura Extra" panose="02040603050506020204" pitchFamily="18" charset="0"/>
                  <a:cs typeface="Arial" panose="020B0604020202020204" pitchFamily="34" charset="0"/>
                </a:rPr>
                <a:t>Tiền</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tuyến</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được</a:t>
              </a:r>
              <a:r>
                <a:rPr lang="en-US" dirty="0">
                  <a:latin typeface="UTM Futura Extra" panose="02040603050506020204" pitchFamily="18" charset="0"/>
                  <a:cs typeface="Arial" panose="020B0604020202020204" pitchFamily="34" charset="0"/>
                </a:rPr>
                <a:t> chi </a:t>
              </a:r>
              <a:r>
                <a:rPr lang="en-US" dirty="0" err="1">
                  <a:latin typeface="UTM Futura Extra" panose="02040603050506020204" pitchFamily="18" charset="0"/>
                  <a:cs typeface="Arial" panose="020B0604020202020204" pitchFamily="34" charset="0"/>
                </a:rPr>
                <a:t>viện</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đầy</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đủ</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vững</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vàng</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chiến</a:t>
              </a:r>
              <a:r>
                <a:rPr lang="en-US" dirty="0">
                  <a:latin typeface="UTM Futura Extra" panose="02040603050506020204" pitchFamily="18" charset="0"/>
                  <a:cs typeface="Arial" panose="020B0604020202020204" pitchFamily="34" charset="0"/>
                </a:rPr>
                <a:t> </a:t>
              </a:r>
              <a:r>
                <a:rPr lang="en-US" dirty="0" err="1">
                  <a:latin typeface="UTM Futura Extra" panose="02040603050506020204" pitchFamily="18" charset="0"/>
                  <a:cs typeface="Arial" panose="020B0604020202020204" pitchFamily="34" charset="0"/>
                </a:rPr>
                <a:t>đấu</a:t>
              </a:r>
              <a:endParaRPr lang="en-US" kern="1200" dirty="0">
                <a:latin typeface="UTM Futura Extra" panose="0204060305050602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5C7EFDD4-2D4F-45B5-ACC4-D5DA62DDA6BB}"/>
              </a:ext>
            </a:extLst>
          </p:cNvPr>
          <p:cNvGrpSpPr/>
          <p:nvPr>
            <p:custDataLst>
              <p:tags r:id="rId3"/>
            </p:custDataLst>
          </p:nvPr>
        </p:nvGrpSpPr>
        <p:grpSpPr>
          <a:xfrm>
            <a:off x="2791113" y="3039829"/>
            <a:ext cx="3517544" cy="1479684"/>
            <a:chOff x="2408783" y="1467"/>
            <a:chExt cx="4326433" cy="2163216"/>
          </a:xfrm>
          <a:scene3d>
            <a:camera prst="orthographicFront"/>
            <a:lightRig rig="threePt" dir="t">
              <a:rot lat="0" lon="0" rev="7500000"/>
            </a:lightRig>
          </a:scene3d>
        </p:grpSpPr>
        <p:sp>
          <p:nvSpPr>
            <p:cNvPr id="11" name="Rounded Rectangle 12">
              <a:extLst>
                <a:ext uri="{FF2B5EF4-FFF2-40B4-BE49-F238E27FC236}">
                  <a16:creationId xmlns:a16="http://schemas.microsoft.com/office/drawing/2014/main" id="{8EEB2974-00D7-49BF-9B60-654756316F15}"/>
                </a:ext>
              </a:extLst>
            </p:cNvPr>
            <p:cNvSpPr/>
            <p:nvPr>
              <p:custDataLst>
                <p:tags r:id="rId8"/>
              </p:custDataLst>
            </p:nvPr>
          </p:nvSpPr>
          <p:spPr>
            <a:xfrm>
              <a:off x="2408783" y="1467"/>
              <a:ext cx="4326433" cy="2163216"/>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sz="1400">
                <a:latin typeface="UTM Futura Extra" panose="02040603050506020204" pitchFamily="18" charset="0"/>
              </a:endParaRPr>
            </a:p>
          </p:txBody>
        </p:sp>
        <p:sp>
          <p:nvSpPr>
            <p:cNvPr id="12" name="Rounded Rectangle 4">
              <a:extLst>
                <a:ext uri="{FF2B5EF4-FFF2-40B4-BE49-F238E27FC236}">
                  <a16:creationId xmlns:a16="http://schemas.microsoft.com/office/drawing/2014/main" id="{BE9B6BAA-58FA-4568-9789-F50BF488A8EF}"/>
                </a:ext>
              </a:extLst>
            </p:cNvPr>
            <p:cNvSpPr/>
            <p:nvPr>
              <p:custDataLst>
                <p:tags r:id="rId9"/>
              </p:custDataLst>
            </p:nvPr>
          </p:nvSpPr>
          <p:spPr>
            <a:xfrm>
              <a:off x="2514383" y="107067"/>
              <a:ext cx="4115233" cy="19520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kern="1200" dirty="0" err="1">
                  <a:latin typeface="UTM Futura Extra" panose="02040603050506020204" pitchFamily="18" charset="0"/>
                  <a:cs typeface="Arial" panose="020B0604020202020204" pitchFamily="34" charset="0"/>
                </a:rPr>
                <a:t>Hậu</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phương</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lớn</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mạnh</a:t>
              </a:r>
              <a:r>
                <a:rPr lang="en-US" kern="1200" dirty="0">
                  <a:latin typeface="UTM Futura Extra" panose="02040603050506020204" pitchFamily="18" charset="0"/>
                  <a:cs typeface="Arial" panose="020B0604020202020204" pitchFamily="34" charset="0"/>
                </a:rPr>
                <a:t>:</a:t>
              </a:r>
            </a:p>
            <a:p>
              <a:pPr lvl="0" algn="just" defTabSz="1244600">
                <a:lnSpc>
                  <a:spcPct val="90000"/>
                </a:lnSpc>
                <a:spcBef>
                  <a:spcPct val="0"/>
                </a:spcBef>
                <a:spcAft>
                  <a:spcPct val="35000"/>
                </a:spcAft>
              </a:pP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Sản</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xuất</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nhiều</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lương</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thực</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thực</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phẩm</a:t>
              </a:r>
              <a:endParaRPr lang="en-US" kern="1200" dirty="0">
                <a:latin typeface="UTM Futura Extra" panose="02040603050506020204" pitchFamily="18" charset="0"/>
                <a:cs typeface="Arial" panose="020B0604020202020204" pitchFamily="34" charset="0"/>
              </a:endParaRPr>
            </a:p>
            <a:p>
              <a:pPr lvl="0" algn="just" defTabSz="1244600">
                <a:lnSpc>
                  <a:spcPct val="90000"/>
                </a:lnSpc>
                <a:spcBef>
                  <a:spcPct val="0"/>
                </a:spcBef>
                <a:spcAft>
                  <a:spcPct val="35000"/>
                </a:spcAft>
              </a:pP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Đào</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tạo</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nhiều</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cán</a:t>
              </a:r>
              <a:r>
                <a:rPr lang="en-US" kern="1200" dirty="0">
                  <a:latin typeface="UTM Futura Extra" panose="02040603050506020204" pitchFamily="18" charset="0"/>
                  <a:cs typeface="Arial" panose="020B0604020202020204" pitchFamily="34" charset="0"/>
                </a:rPr>
                <a:t> </a:t>
              </a:r>
              <a:r>
                <a:rPr lang="en-US" kern="1200" dirty="0" err="1">
                  <a:latin typeface="UTM Futura Extra" panose="02040603050506020204" pitchFamily="18" charset="0"/>
                  <a:cs typeface="Arial" panose="020B0604020202020204" pitchFamily="34" charset="0"/>
                </a:rPr>
                <a:t>bộ</a:t>
              </a:r>
              <a:endParaRPr lang="vi-VN" kern="1200" dirty="0">
                <a:latin typeface="Arial" panose="020B0604020202020204" pitchFamily="34" charset="0"/>
                <a:cs typeface="Arial" panose="020B0604020202020204" pitchFamily="34" charset="0"/>
              </a:endParaRPr>
            </a:p>
          </p:txBody>
        </p:sp>
      </p:grpSp>
      <p:sp>
        <p:nvSpPr>
          <p:cNvPr id="13" name="Text Box 8">
            <a:extLst>
              <a:ext uri="{FF2B5EF4-FFF2-40B4-BE49-F238E27FC236}">
                <a16:creationId xmlns:a16="http://schemas.microsoft.com/office/drawing/2014/main" id="{27C35D30-5398-4155-A94B-78F848B91143}"/>
              </a:ext>
            </a:extLst>
          </p:cNvPr>
          <p:cNvSpPr txBox="1">
            <a:spLocks noChangeArrowheads="1"/>
          </p:cNvSpPr>
          <p:nvPr>
            <p:custDataLst>
              <p:tags r:id="rId4"/>
            </p:custDataLst>
          </p:nvPr>
        </p:nvSpPr>
        <p:spPr bwMode="auto">
          <a:xfrm>
            <a:off x="10279986" y="1376525"/>
            <a:ext cx="1350674" cy="31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endParaRPr lang="en-US" sz="1600">
              <a:latin typeface="Arial" panose="020B0604020202020204" pitchFamily="34" charset="0"/>
              <a:cs typeface="Arial" panose="020B0604020202020204" pitchFamily="34" charset="0"/>
            </a:endParaRPr>
          </a:p>
        </p:txBody>
      </p:sp>
      <p:pic>
        <p:nvPicPr>
          <p:cNvPr id="14" name="Picture 11" descr="CoTQ">
            <a:extLst>
              <a:ext uri="{FF2B5EF4-FFF2-40B4-BE49-F238E27FC236}">
                <a16:creationId xmlns:a16="http://schemas.microsoft.com/office/drawing/2014/main" id="{AC2A7544-5945-4B37-BF65-785E4D01567E}"/>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353071" y="430146"/>
            <a:ext cx="2807980" cy="1754988"/>
          </a:xfrm>
          <a:prstGeom prst="rect">
            <a:avLst/>
          </a:prstGeom>
          <a:noFill/>
          <a:extLst>
            <a:ext uri="{909E8E84-426E-40DD-AFC4-6F175D3DCCD1}">
              <a14:hiddenFill xmlns:a14="http://schemas.microsoft.com/office/drawing/2010/main">
                <a:solidFill>
                  <a:srgbClr val="FFFFFF"/>
                </a:solidFill>
              </a14:hiddenFill>
            </a:ext>
          </a:extLst>
        </p:spPr>
      </p:pic>
      <p:sp>
        <p:nvSpPr>
          <p:cNvPr id="15" name="Striped Right Arrow 15">
            <a:extLst>
              <a:ext uri="{FF2B5EF4-FFF2-40B4-BE49-F238E27FC236}">
                <a16:creationId xmlns:a16="http://schemas.microsoft.com/office/drawing/2014/main" id="{45673B3D-2F48-4F4A-B6D1-5510B677A0F3}"/>
              </a:ext>
            </a:extLst>
          </p:cNvPr>
          <p:cNvSpPr/>
          <p:nvPr>
            <p:custDataLst>
              <p:tags r:id="rId5"/>
            </p:custDataLst>
          </p:nvPr>
        </p:nvSpPr>
        <p:spPr>
          <a:xfrm rot="19126820">
            <a:off x="1902013" y="4415376"/>
            <a:ext cx="1177572" cy="479895"/>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1600">
              <a:latin typeface="Arial" panose="020B0604020202020204" pitchFamily="34" charset="0"/>
              <a:cs typeface="Arial" panose="020B0604020202020204" pitchFamily="34" charset="0"/>
            </a:endParaRPr>
          </a:p>
        </p:txBody>
      </p:sp>
      <p:sp>
        <p:nvSpPr>
          <p:cNvPr id="16" name="Striped Right Arrow 21">
            <a:extLst>
              <a:ext uri="{FF2B5EF4-FFF2-40B4-BE49-F238E27FC236}">
                <a16:creationId xmlns:a16="http://schemas.microsoft.com/office/drawing/2014/main" id="{C8FB0922-4F3D-4ADA-ADBE-A36646E662C9}"/>
              </a:ext>
            </a:extLst>
          </p:cNvPr>
          <p:cNvSpPr/>
          <p:nvPr>
            <p:custDataLst>
              <p:tags r:id="rId6"/>
            </p:custDataLst>
          </p:nvPr>
        </p:nvSpPr>
        <p:spPr>
          <a:xfrm rot="19126820">
            <a:off x="3660014" y="2393057"/>
            <a:ext cx="1177572" cy="479895"/>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1600">
              <a:latin typeface="Arial" panose="020B0604020202020204" pitchFamily="34" charset="0"/>
              <a:cs typeface="Arial" panose="020B0604020202020204" pitchFamily="34" charset="0"/>
            </a:endParaRPr>
          </a:p>
        </p:txBody>
      </p:sp>
      <p:sp>
        <p:nvSpPr>
          <p:cNvPr id="17" name="Striped Right Arrow 22">
            <a:extLst>
              <a:ext uri="{FF2B5EF4-FFF2-40B4-BE49-F238E27FC236}">
                <a16:creationId xmlns:a16="http://schemas.microsoft.com/office/drawing/2014/main" id="{CE2C8964-BE16-4A64-814A-18C6797EFDC4}"/>
              </a:ext>
            </a:extLst>
          </p:cNvPr>
          <p:cNvSpPr/>
          <p:nvPr>
            <p:custDataLst>
              <p:tags r:id="rId7"/>
            </p:custDataLst>
          </p:nvPr>
        </p:nvSpPr>
        <p:spPr>
          <a:xfrm rot="19814978">
            <a:off x="7225705" y="602933"/>
            <a:ext cx="1335872" cy="1048870"/>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err="1">
                <a:latin typeface="UTM Futura Extra" panose="02040603050506020204" pitchFamily="18" charset="0"/>
              </a:rPr>
              <a:t>Thắng</a:t>
            </a:r>
            <a:r>
              <a:rPr lang="en-US" sz="1600" b="1" dirty="0">
                <a:latin typeface="UTM Futura Extra" panose="02040603050506020204" pitchFamily="18" charset="0"/>
              </a:rPr>
              <a:t> </a:t>
            </a:r>
            <a:r>
              <a:rPr lang="en-US" sz="1600" b="1" dirty="0" err="1">
                <a:latin typeface="UTM Futura Extra" panose="02040603050506020204" pitchFamily="18" charset="0"/>
              </a:rPr>
              <a:t>lợi</a:t>
            </a:r>
            <a:endParaRPr lang="vi-VN" sz="1600" b="1" dirty="0"/>
          </a:p>
        </p:txBody>
      </p:sp>
    </p:spTree>
    <p:extLst>
      <p:ext uri="{BB962C8B-B14F-4D97-AF65-F5344CB8AC3E}">
        <p14:creationId xmlns:p14="http://schemas.microsoft.com/office/powerpoint/2010/main" val="426634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72E85417-41AC-4D68-ACDC-BC0EBAAF7D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4" name="Picture 2">
            <a:extLst>
              <a:ext uri="{FF2B5EF4-FFF2-40B4-BE49-F238E27FC236}">
                <a16:creationId xmlns:a16="http://schemas.microsoft.com/office/drawing/2014/main" id="{7CCDC7BA-1E6E-46EC-9B86-E51A27A92C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3"/>
            <a:ext cx="4817663" cy="3506196"/>
          </a:xfrm>
          <a:prstGeom prst="rect">
            <a:avLst/>
          </a:prstGeom>
        </p:spPr>
      </p:pic>
      <p:pic>
        <p:nvPicPr>
          <p:cNvPr id="5" name="Picture 6">
            <a:extLst>
              <a:ext uri="{FF2B5EF4-FFF2-40B4-BE49-F238E27FC236}">
                <a16:creationId xmlns:a16="http://schemas.microsoft.com/office/drawing/2014/main" id="{3E0E15AB-CF35-46A9-9FF9-25CD0621A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974" y="265670"/>
            <a:ext cx="5621050" cy="3163330"/>
          </a:xfrm>
          <a:prstGeom prst="rect">
            <a:avLst/>
          </a:prstGeom>
        </p:spPr>
      </p:pic>
      <p:sp>
        <p:nvSpPr>
          <p:cNvPr id="6" name="TextBox 5">
            <a:extLst>
              <a:ext uri="{FF2B5EF4-FFF2-40B4-BE49-F238E27FC236}">
                <a16:creationId xmlns:a16="http://schemas.microsoft.com/office/drawing/2014/main" id="{D935092D-F73D-4E18-852B-B04487C8225D}"/>
              </a:ext>
            </a:extLst>
          </p:cNvPr>
          <p:cNvSpPr txBox="1"/>
          <p:nvPr/>
        </p:nvSpPr>
        <p:spPr>
          <a:xfrm>
            <a:off x="5043445" y="3577723"/>
            <a:ext cx="4049653" cy="2154436"/>
          </a:xfrm>
          <a:prstGeom prst="rect">
            <a:avLst/>
          </a:prstGeom>
          <a:noFill/>
        </p:spPr>
        <p:txBody>
          <a:bodyPr wrap="square" lIns="0" tIns="0" rIns="0" bIns="0" rtlCol="0">
            <a:spAutoFit/>
          </a:bodyPr>
          <a:lstStyle/>
          <a:p>
            <a:pPr algn="ctr"/>
            <a:r>
              <a:rPr lang="vi-VN" sz="2800" b="1">
                <a:solidFill>
                  <a:sysClr val="windowText" lastClr="000000"/>
                </a:solidFill>
                <a:latin typeface="Times New Roman" panose="02020603050405020304" pitchFamily="18" charset="0"/>
                <a:cs typeface="Times New Roman" panose="02020603050405020304" pitchFamily="18" charset="0"/>
              </a:rPr>
              <a:t>- Đảng lãnh đạo đúng đắn, phát động phong trào thi đua yêu nước</a:t>
            </a:r>
          </a:p>
          <a:p>
            <a:pPr algn="ctr"/>
            <a:r>
              <a:rPr lang="vi-VN" sz="2800" b="1">
                <a:solidFill>
                  <a:sysClr val="windowText" lastClr="000000"/>
                </a:solidFill>
                <a:latin typeface="Times New Roman" panose="02020603050405020304" pitchFamily="18" charset="0"/>
                <a:cs typeface="Times New Roman" panose="02020603050405020304" pitchFamily="18" charset="0"/>
              </a:rPr>
              <a:t>- Nhân dân có tinh thần yêu nước cao.</a:t>
            </a:r>
          </a:p>
        </p:txBody>
      </p:sp>
      <p:sp>
        <p:nvSpPr>
          <p:cNvPr id="7" name="TextBox 6">
            <a:extLst>
              <a:ext uri="{FF2B5EF4-FFF2-40B4-BE49-F238E27FC236}">
                <a16:creationId xmlns:a16="http://schemas.microsoft.com/office/drawing/2014/main" id="{63FE8211-939E-4F0B-AB49-15B416B9670D}"/>
              </a:ext>
            </a:extLst>
          </p:cNvPr>
          <p:cNvSpPr txBox="1"/>
          <p:nvPr/>
        </p:nvSpPr>
        <p:spPr>
          <a:xfrm>
            <a:off x="1611495" y="671128"/>
            <a:ext cx="4393433" cy="1384995"/>
          </a:xfrm>
          <a:prstGeom prst="rect">
            <a:avLst/>
          </a:prstGeom>
          <a:noFill/>
        </p:spPr>
        <p:txBody>
          <a:bodyPr wrap="square">
            <a:spAutoFit/>
          </a:bodyPr>
          <a:lstStyle/>
          <a:p>
            <a:pPr algn="ctr"/>
            <a:r>
              <a:rPr lang="vi-VN" sz="2800" b="1">
                <a:solidFill>
                  <a:schemeClr val="bg1"/>
                </a:solidFill>
                <a:latin typeface="+mj-lt"/>
              </a:rPr>
              <a:t>Theo em vì sao hậu phương có thể phát triển mạnh</a:t>
            </a:r>
          </a:p>
          <a:p>
            <a:pPr algn="ctr"/>
            <a:r>
              <a:rPr lang="vi-VN" sz="2800" b="1">
                <a:solidFill>
                  <a:schemeClr val="bg1"/>
                </a:solidFill>
                <a:latin typeface="+mj-lt"/>
              </a:rPr>
              <a:t>như vậy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2992550-0BCF-491F-9050-094C011E04C0}"/>
              </a:ext>
            </a:extLst>
          </p:cNvPr>
          <p:cNvGrpSpPr/>
          <p:nvPr/>
        </p:nvGrpSpPr>
        <p:grpSpPr>
          <a:xfrm>
            <a:off x="152673" y="2196847"/>
            <a:ext cx="2928202" cy="4699748"/>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EDFB8A1-3C46-4752-8381-7D0A1150DB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C224069-7807-487C-9AD7-015C4F7435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A0B075-F5AF-47B7-8733-976231C7E15F}"/>
              </a:ext>
            </a:extLst>
          </p:cNvPr>
          <p:cNvGrpSpPr/>
          <p:nvPr/>
        </p:nvGrpSpPr>
        <p:grpSpPr>
          <a:xfrm>
            <a:off x="9240549" y="2015486"/>
            <a:ext cx="2747187" cy="5053448"/>
            <a:chOff x="12843095" y="658761"/>
            <a:chExt cx="3036002" cy="5584723"/>
          </a:xfrm>
        </p:grpSpPr>
        <p:pic>
          <p:nvPicPr>
            <p:cNvPr id="12" name="Picture 2" descr="Cartoon students Royalty Free Vector Image - VectorStock">
              <a:extLst>
                <a:ext uri="{FF2B5EF4-FFF2-40B4-BE49-F238E27FC236}">
                  <a16:creationId xmlns:a16="http://schemas.microsoft.com/office/drawing/2014/main" id="{F627FFB3-19E0-4D6F-A2ED-49B08A5529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students Royalty Free Vector Image - VectorStock">
              <a:extLst>
                <a:ext uri="{FF2B5EF4-FFF2-40B4-BE49-F238E27FC236}">
                  <a16:creationId xmlns:a16="http://schemas.microsoft.com/office/drawing/2014/main" id="{0076D782-F3FB-41AF-871F-45A3D7238FC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a:extLst>
                <a:ext uri="{FF2B5EF4-FFF2-40B4-BE49-F238E27FC236}">
                  <a16:creationId xmlns:a16="http://schemas.microsoft.com/office/drawing/2014/main" id="{041E4A06-528A-409D-839D-6A1FA0FEA4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2322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A2AB150C-E768-44BB-A77D-E9EE64C0D5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4" name="Picture 2">
            <a:extLst>
              <a:ext uri="{FF2B5EF4-FFF2-40B4-BE49-F238E27FC236}">
                <a16:creationId xmlns:a16="http://schemas.microsoft.com/office/drawing/2014/main" id="{7CCDC7BA-1E6E-46EC-9B86-E51A27A92C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3"/>
            <a:ext cx="4817663" cy="3506196"/>
          </a:xfrm>
          <a:prstGeom prst="rect">
            <a:avLst/>
          </a:prstGeom>
        </p:spPr>
      </p:pic>
      <p:pic>
        <p:nvPicPr>
          <p:cNvPr id="5" name="Picture 6">
            <a:extLst>
              <a:ext uri="{FF2B5EF4-FFF2-40B4-BE49-F238E27FC236}">
                <a16:creationId xmlns:a16="http://schemas.microsoft.com/office/drawing/2014/main" id="{3E0E15AB-CF35-46A9-9FF9-25CD0621A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974" y="265670"/>
            <a:ext cx="5621050" cy="3163330"/>
          </a:xfrm>
          <a:prstGeom prst="rect">
            <a:avLst/>
          </a:prstGeom>
        </p:spPr>
      </p:pic>
      <p:sp>
        <p:nvSpPr>
          <p:cNvPr id="6" name="TextBox 5">
            <a:extLst>
              <a:ext uri="{FF2B5EF4-FFF2-40B4-BE49-F238E27FC236}">
                <a16:creationId xmlns:a16="http://schemas.microsoft.com/office/drawing/2014/main" id="{D935092D-F73D-4E18-852B-B04487C8225D}"/>
              </a:ext>
            </a:extLst>
          </p:cNvPr>
          <p:cNvSpPr txBox="1"/>
          <p:nvPr/>
        </p:nvSpPr>
        <p:spPr>
          <a:xfrm>
            <a:off x="4938568" y="3746120"/>
            <a:ext cx="4049653" cy="1969770"/>
          </a:xfrm>
          <a:prstGeom prst="rect">
            <a:avLst/>
          </a:prstGeom>
          <a:noFill/>
        </p:spPr>
        <p:txBody>
          <a:bodyPr wrap="square" lIns="0" tIns="0" rIns="0" bIns="0" rtlCol="0">
            <a:spAutoFit/>
          </a:bodyPr>
          <a:lstStyle/>
          <a:p>
            <a:pPr algn="ctr"/>
            <a:r>
              <a:rPr lang="vi-VN" sz="3200" b="1">
                <a:solidFill>
                  <a:sysClr val="windowText" lastClr="000000"/>
                </a:solidFill>
                <a:latin typeface="Times New Roman" panose="02020603050405020304" pitchFamily="18" charset="0"/>
                <a:cs typeface="Times New Roman" panose="02020603050405020304" pitchFamily="18" charset="0"/>
              </a:rPr>
              <a:t>Tiền tuyến được chi viện đầy đủ sức người, sức của có sức mạnh chiến đấu cao.</a:t>
            </a:r>
          </a:p>
        </p:txBody>
      </p:sp>
      <p:sp>
        <p:nvSpPr>
          <p:cNvPr id="7" name="TextBox 6">
            <a:extLst>
              <a:ext uri="{FF2B5EF4-FFF2-40B4-BE49-F238E27FC236}">
                <a16:creationId xmlns:a16="http://schemas.microsoft.com/office/drawing/2014/main" id="{63FE8211-939E-4F0B-AB49-15B416B9670D}"/>
              </a:ext>
            </a:extLst>
          </p:cNvPr>
          <p:cNvSpPr txBox="1"/>
          <p:nvPr/>
        </p:nvSpPr>
        <p:spPr>
          <a:xfrm>
            <a:off x="1611496" y="671128"/>
            <a:ext cx="4136162" cy="1815882"/>
          </a:xfrm>
          <a:prstGeom prst="rect">
            <a:avLst/>
          </a:prstGeom>
          <a:noFill/>
        </p:spPr>
        <p:txBody>
          <a:bodyPr wrap="square">
            <a:spAutoFit/>
          </a:bodyPr>
          <a:lstStyle/>
          <a:p>
            <a:pPr algn="ctr"/>
            <a:r>
              <a:rPr lang="vi-VN" sz="2800" b="1">
                <a:solidFill>
                  <a:schemeClr val="bg1"/>
                </a:solidFill>
                <a:latin typeface="+mj-lt"/>
              </a:rPr>
              <a:t>Sự phát triển vững mạnh của hậu phương có tác động thế nào đến tiền tuyến ?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2992550-0BCF-491F-9050-094C011E04C0}"/>
              </a:ext>
            </a:extLst>
          </p:cNvPr>
          <p:cNvGrpSpPr/>
          <p:nvPr/>
        </p:nvGrpSpPr>
        <p:grpSpPr>
          <a:xfrm>
            <a:off x="152673" y="2196847"/>
            <a:ext cx="2928202" cy="4699748"/>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EDFB8A1-3C46-4752-8381-7D0A1150DB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C224069-7807-487C-9AD7-015C4F7435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A0B075-F5AF-47B7-8733-976231C7E15F}"/>
              </a:ext>
            </a:extLst>
          </p:cNvPr>
          <p:cNvGrpSpPr/>
          <p:nvPr/>
        </p:nvGrpSpPr>
        <p:grpSpPr>
          <a:xfrm>
            <a:off x="9240549" y="2015486"/>
            <a:ext cx="2747187" cy="5053448"/>
            <a:chOff x="12843095" y="658761"/>
            <a:chExt cx="3036002" cy="5584723"/>
          </a:xfrm>
        </p:grpSpPr>
        <p:pic>
          <p:nvPicPr>
            <p:cNvPr id="12" name="Picture 2" descr="Cartoon students Royalty Free Vector Image - VectorStock">
              <a:extLst>
                <a:ext uri="{FF2B5EF4-FFF2-40B4-BE49-F238E27FC236}">
                  <a16:creationId xmlns:a16="http://schemas.microsoft.com/office/drawing/2014/main" id="{F627FFB3-19E0-4D6F-A2ED-49B08A5529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students Royalty Free Vector Image - VectorStock">
              <a:extLst>
                <a:ext uri="{FF2B5EF4-FFF2-40B4-BE49-F238E27FC236}">
                  <a16:creationId xmlns:a16="http://schemas.microsoft.com/office/drawing/2014/main" id="{0076D782-F3FB-41AF-871F-45A3D7238FC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a:extLst>
                <a:ext uri="{FF2B5EF4-FFF2-40B4-BE49-F238E27FC236}">
                  <a16:creationId xmlns:a16="http://schemas.microsoft.com/office/drawing/2014/main" id="{041E4A06-528A-409D-839D-6A1FA0FEA4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055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4D3D3-FDE6-457D-8E06-19BA8FE169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50C3CD-4883-4118-8503-A1E578556E7E}"/>
              </a:ext>
            </a:extLst>
          </p:cNvPr>
          <p:cNvSpPr>
            <a:spLocks noGrp="1"/>
          </p:cNvSpPr>
          <p:nvPr>
            <p:ph idx="1"/>
          </p:nvPr>
        </p:nvSpPr>
        <p:spPr/>
        <p:txBody>
          <a:bodyPr/>
          <a:lstStyle/>
          <a:p>
            <a:endParaRPr lang="en-US"/>
          </a:p>
        </p:txBody>
      </p:sp>
      <p:pic>
        <p:nvPicPr>
          <p:cNvPr id="7" name="图片 4">
            <a:extLst>
              <a:ext uri="{FF2B5EF4-FFF2-40B4-BE49-F238E27FC236}">
                <a16:creationId xmlns:a16="http://schemas.microsoft.com/office/drawing/2014/main" id="{CE14D2F7-43F1-4754-B1B0-1E26013706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8" name="Cloud 7">
            <a:extLst>
              <a:ext uri="{FF2B5EF4-FFF2-40B4-BE49-F238E27FC236}">
                <a16:creationId xmlns:a16="http://schemas.microsoft.com/office/drawing/2014/main" id="{91D07D7E-0927-47B8-B73E-4E7C384D5758}"/>
              </a:ext>
            </a:extLst>
          </p:cNvPr>
          <p:cNvSpPr/>
          <p:nvPr/>
        </p:nvSpPr>
        <p:spPr>
          <a:xfrm rot="217515">
            <a:off x="2021990" y="1094189"/>
            <a:ext cx="9291141" cy="487834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2751B55-6C41-4207-BD40-36D9716022E8}"/>
              </a:ext>
            </a:extLst>
          </p:cNvPr>
          <p:cNvSpPr/>
          <p:nvPr/>
        </p:nvSpPr>
        <p:spPr>
          <a:xfrm>
            <a:off x="2664937" y="2775585"/>
            <a:ext cx="8394700" cy="1323975"/>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Đại hội chiến sĩ thi đua và cán bộ gương mẫu toàn quốc lần thứ nhất.</a:t>
            </a:r>
          </a:p>
        </p:txBody>
      </p:sp>
      <p:pic>
        <p:nvPicPr>
          <p:cNvPr id="10" name="Picture 9">
            <a:extLst>
              <a:ext uri="{FF2B5EF4-FFF2-40B4-BE49-F238E27FC236}">
                <a16:creationId xmlns:a16="http://schemas.microsoft.com/office/drawing/2014/main" id="{E1B6ED7E-F69D-4D95-9093-9425DE81468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19" b="30370" l="27300" r="52500">
                        <a14:foregroundMark x1="39900" y1="6944" x2="46000" y2="12593"/>
                        <a14:foregroundMark x1="33900" y1="21019" x2="36800" y2="21944"/>
                      </a14:backgroundRemoval>
                    </a14:imgEffect>
                    <a14:imgEffect>
                      <a14:brightnessContrast bright="40000"/>
                    </a14:imgEffect>
                  </a14:imgLayer>
                </a14:imgProps>
              </a:ext>
            </a:extLst>
          </a:blip>
          <a:srcRect l="27568" t="755" r="45872" b="70423"/>
          <a:stretch/>
        </p:blipFill>
        <p:spPr>
          <a:xfrm>
            <a:off x="624127" y="1933943"/>
            <a:ext cx="2505858" cy="2936823"/>
          </a:xfrm>
          <a:prstGeom prst="rect">
            <a:avLst/>
          </a:prstGeom>
        </p:spPr>
      </p:pic>
    </p:spTree>
    <p:extLst>
      <p:ext uri="{BB962C8B-B14F-4D97-AF65-F5344CB8AC3E}">
        <p14:creationId xmlns:p14="http://schemas.microsoft.com/office/powerpoint/2010/main" val="1869030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669472" y="5294086"/>
            <a:ext cx="10853057"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713921" y="5360968"/>
            <a:ext cx="10764157" cy="954107"/>
          </a:xfrm>
          <a:prstGeom prst="rect">
            <a:avLst/>
          </a:prstGeom>
          <a:noFill/>
        </p:spPr>
        <p:txBody>
          <a:bodyPr wrap="square">
            <a:spAutoFit/>
          </a:bodyPr>
          <a:lstStyle/>
          <a:p>
            <a:pPr algn="ctr"/>
            <a:r>
              <a:rPr lang="vi-VN" altLang="en-US" sz="28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với các đại biểu dự Đại hội chiến sĩ thi đua, </a:t>
            </a:r>
          </a:p>
          <a:p>
            <a:pPr algn="ctr"/>
            <a:r>
              <a:rPr lang="vi-VN" altLang="en-US" sz="28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cán bộ gương mẫu lần thứ nhất .</a:t>
            </a:r>
          </a:p>
        </p:txBody>
      </p:sp>
      <p:pic>
        <p:nvPicPr>
          <p:cNvPr id="5" name="Picture 4">
            <a:extLst>
              <a:ext uri="{FF2B5EF4-FFF2-40B4-BE49-F238E27FC236}">
                <a16:creationId xmlns:a16="http://schemas.microsoft.com/office/drawing/2014/main" id="{3DAEB98C-3AF9-4F1B-9BD5-9F177E649EAA}"/>
              </a:ext>
            </a:extLst>
          </p:cNvPr>
          <p:cNvPicPr>
            <a:picLocks noChangeAspect="1"/>
          </p:cNvPicPr>
          <p:nvPr/>
        </p:nvPicPr>
        <p:blipFill>
          <a:blip r:embed="rId2"/>
          <a:stretch>
            <a:fillRect/>
          </a:stretch>
        </p:blipFill>
        <p:spPr>
          <a:xfrm>
            <a:off x="2169704" y="776969"/>
            <a:ext cx="8137071" cy="4271962"/>
          </a:xfrm>
          <a:prstGeom prst="rect">
            <a:avLst/>
          </a:prstGeom>
        </p:spPr>
      </p:pic>
    </p:spTree>
    <p:extLst>
      <p:ext uri="{BB962C8B-B14F-4D97-AF65-F5344CB8AC3E}">
        <p14:creationId xmlns:p14="http://schemas.microsoft.com/office/powerpoint/2010/main" val="5400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a:extLst>
              <a:ext uri="{FF2B5EF4-FFF2-40B4-BE49-F238E27FC236}">
                <a16:creationId xmlns:a16="http://schemas.microsoft.com/office/drawing/2014/main" id="{5C7397F0-7413-4AAA-B13B-30CEFBE621F4}"/>
              </a:ext>
            </a:extLst>
          </p:cNvPr>
          <p:cNvSpPr/>
          <p:nvPr/>
        </p:nvSpPr>
        <p:spPr>
          <a:xfrm>
            <a:off x="3144178" y="514350"/>
            <a:ext cx="7930222" cy="5124450"/>
          </a:xfrm>
          <a:prstGeom prst="cloud">
            <a:avLst/>
          </a:prstGeom>
          <a:solidFill>
            <a:schemeClr val="bg1"/>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
            <a:extLst>
              <a:ext uri="{FF2B5EF4-FFF2-40B4-BE49-F238E27FC236}">
                <a16:creationId xmlns:a16="http://schemas.microsoft.com/office/drawing/2014/main" id="{8753A7EA-5948-4660-909C-E80E52BFCF2B}"/>
              </a:ext>
            </a:extLst>
          </p:cNvPr>
          <p:cNvSpPr/>
          <p:nvPr/>
        </p:nvSpPr>
        <p:spPr>
          <a:xfrm>
            <a:off x="3488652" y="844550"/>
            <a:ext cx="7171861" cy="4425950"/>
          </a:xfrm>
          <a:prstGeom prst="cloud">
            <a:avLst/>
          </a:prstGeom>
          <a:solidFill>
            <a:srgbClr val="F1E159"/>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r="64800" b="38336"/>
          <a:stretch/>
        </p:blipFill>
        <p:spPr>
          <a:xfrm>
            <a:off x="165099" y="0"/>
            <a:ext cx="4472833" cy="6958284"/>
          </a:xfrm>
          <a:prstGeom prst="rect">
            <a:avLst/>
          </a:prstGeom>
        </p:spPr>
      </p:pic>
      <p:sp>
        <p:nvSpPr>
          <p:cNvPr id="13" name="TextBox 12">
            <a:extLst>
              <a:ext uri="{FF2B5EF4-FFF2-40B4-BE49-F238E27FC236}">
                <a16:creationId xmlns:a16="http://schemas.microsoft.com/office/drawing/2014/main" id="{89842BEE-5E38-40F8-94EF-7A835EA42606}"/>
              </a:ext>
            </a:extLst>
          </p:cNvPr>
          <p:cNvSpPr txBox="1"/>
          <p:nvPr/>
        </p:nvSpPr>
        <p:spPr>
          <a:xfrm>
            <a:off x="4013001" y="1992164"/>
            <a:ext cx="6413500" cy="2123658"/>
          </a:xfrm>
          <a:prstGeom prst="rect">
            <a:avLst/>
          </a:prstGeom>
          <a:noFill/>
        </p:spPr>
        <p:txBody>
          <a:bodyPr wrap="square">
            <a:spAutoFit/>
          </a:bodyPr>
          <a:lstStyle/>
          <a:p>
            <a:pPr algn="ctr" eaLnBrk="1" hangingPunct="1"/>
            <a:r>
              <a:rPr lang="en-US" altLang="en-US" sz="6600" b="1">
                <a:solidFill>
                  <a:srgbClr val="002060"/>
                </a:solidFill>
                <a:effectLst>
                  <a:outerShdw blurRad="38100" dist="38100" dir="2700000" algn="tl">
                    <a:srgbClr val="000000">
                      <a:alpha val="43137"/>
                    </a:srgbClr>
                  </a:outerShdw>
                </a:effectLst>
                <a:latin typeface="Times New Roman" panose="02020603050405020304" pitchFamily="18" charset="0"/>
              </a:rPr>
              <a:t>Đại hội nhằm mục đích gì</a:t>
            </a:r>
            <a:r>
              <a:rPr lang="vi-VN" altLang="en-US" sz="6600" b="1">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6600" b="1">
                <a:solidFill>
                  <a:srgbClr val="002060"/>
                </a:solidFill>
                <a:effectLst>
                  <a:outerShdw blurRad="38100" dist="38100" dir="2700000" algn="tl">
                    <a:srgbClr val="000000">
                      <a:alpha val="43137"/>
                    </a:srgbClr>
                  </a:outerShdw>
                </a:effectLst>
                <a:latin typeface="Times New Roman" panose="02020603050405020304" pitchFamily="18" charset="0"/>
              </a:rPr>
              <a:t>?</a:t>
            </a:r>
          </a:p>
        </p:txBody>
      </p:sp>
    </p:spTree>
    <p:extLst>
      <p:ext uri="{BB962C8B-B14F-4D97-AF65-F5344CB8AC3E}">
        <p14:creationId xmlns:p14="http://schemas.microsoft.com/office/powerpoint/2010/main" val="157892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a16="http://schemas.microsoft.com/office/drawing/2014/main" id="{69B149C7-F88A-41BA-BCEB-CA07B7DE00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9231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mprod_s1_1021">
            <a:extLst>
              <a:ext uri="{FF2B5EF4-FFF2-40B4-BE49-F238E27FC236}">
                <a16:creationId xmlns:a16="http://schemas.microsoft.com/office/drawing/2014/main" id="{1749E678-5C26-4685-8392-09E4D13C7218}"/>
              </a:ext>
            </a:extLst>
          </p:cNvPr>
          <p:cNvSpPr txBox="1"/>
          <p:nvPr>
            <p:custDataLst>
              <p:tags r:id="rId1"/>
            </p:custDataLst>
          </p:nvPr>
        </p:nvSpPr>
        <p:spPr>
          <a:xfrm>
            <a:off x="2623193" y="1312370"/>
            <a:ext cx="8489043" cy="960119"/>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algn="just"/>
            <a:r>
              <a:rPr lang="vi-VN" sz="3600" b="1">
                <a:solidFill>
                  <a:srgbClr val="002060"/>
                </a:solidFill>
                <a:latin typeface="+mj-lt"/>
              </a:rPr>
              <a:t>- Đại hội nhằm khẳng định những đóng góp to lớn của các tập thể và cá nhân cho thắng lợi của cuộc kháng chiến.</a:t>
            </a:r>
          </a:p>
          <a:p>
            <a:pPr algn="just"/>
            <a:endParaRPr lang="vi-VN" sz="3600" b="1" dirty="0">
              <a:solidFill>
                <a:srgbClr val="002060"/>
              </a:solidFill>
              <a:latin typeface="+mj-lt"/>
            </a:endParaRPr>
          </a:p>
        </p:txBody>
      </p:sp>
      <p:sp>
        <p:nvSpPr>
          <p:cNvPr id="22" name="mmprod_s1_1022">
            <a:extLst>
              <a:ext uri="{FF2B5EF4-FFF2-40B4-BE49-F238E27FC236}">
                <a16:creationId xmlns:a16="http://schemas.microsoft.com/office/drawing/2014/main" id="{05CB4262-30AC-4D5D-A5DE-047D1D37481B}"/>
              </a:ext>
            </a:extLst>
          </p:cNvPr>
          <p:cNvSpPr txBox="1"/>
          <p:nvPr>
            <p:custDataLst>
              <p:tags r:id="rId2"/>
            </p:custDataLst>
          </p:nvPr>
        </p:nvSpPr>
        <p:spPr>
          <a:xfrm>
            <a:off x="2623193" y="3071948"/>
            <a:ext cx="8677343" cy="1280159"/>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algn="just"/>
            <a:r>
              <a:rPr lang="vi-VN" sz="3600" b="1">
                <a:solidFill>
                  <a:srgbClr val="002060"/>
                </a:solidFill>
                <a:latin typeface="+mj-lt"/>
              </a:rPr>
              <a:t>- Tổng kết, biểu dương những thành tích của phong trào thi đua yêu nước của các tập thể và cá nhân cho thắng lợi của cuộc kháng chiến.</a:t>
            </a:r>
            <a:endParaRPr lang="vi-VN" sz="3600" b="1" dirty="0">
              <a:solidFill>
                <a:srgbClr val="002060"/>
              </a:solidFill>
              <a:latin typeface="+mj-lt"/>
            </a:endParaRPr>
          </a:p>
        </p:txBody>
      </p:sp>
      <p:pic>
        <p:nvPicPr>
          <p:cNvPr id="24" name="图片 11">
            <a:extLst>
              <a:ext uri="{FF2B5EF4-FFF2-40B4-BE49-F238E27FC236}">
                <a16:creationId xmlns:a16="http://schemas.microsoft.com/office/drawing/2014/main" id="{A4CEDF0B-76EB-47EB-A6B6-ABBFC92AE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900" y="3891791"/>
            <a:ext cx="3022600" cy="3022600"/>
          </a:xfrm>
          <a:prstGeom prst="rect">
            <a:avLst/>
          </a:prstGeom>
        </p:spPr>
      </p:pic>
    </p:spTree>
    <p:extLst>
      <p:ext uri="{BB962C8B-B14F-4D97-AF65-F5344CB8AC3E}">
        <p14:creationId xmlns:p14="http://schemas.microsoft.com/office/powerpoint/2010/main" val="314531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a:extLst>
              <a:ext uri="{FF2B5EF4-FFF2-40B4-BE49-F238E27FC236}">
                <a16:creationId xmlns:a16="http://schemas.microsoft.com/office/drawing/2014/main" id="{5C7397F0-7413-4AAA-B13B-30CEFBE621F4}"/>
              </a:ext>
            </a:extLst>
          </p:cNvPr>
          <p:cNvSpPr/>
          <p:nvPr/>
        </p:nvSpPr>
        <p:spPr>
          <a:xfrm>
            <a:off x="3144178" y="514350"/>
            <a:ext cx="7930222" cy="5124450"/>
          </a:xfrm>
          <a:prstGeom prst="cloud">
            <a:avLst/>
          </a:prstGeom>
          <a:solidFill>
            <a:schemeClr val="bg1"/>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
            <a:extLst>
              <a:ext uri="{FF2B5EF4-FFF2-40B4-BE49-F238E27FC236}">
                <a16:creationId xmlns:a16="http://schemas.microsoft.com/office/drawing/2014/main" id="{8753A7EA-5948-4660-909C-E80E52BFCF2B}"/>
              </a:ext>
            </a:extLst>
          </p:cNvPr>
          <p:cNvSpPr/>
          <p:nvPr/>
        </p:nvSpPr>
        <p:spPr>
          <a:xfrm>
            <a:off x="3488652" y="844550"/>
            <a:ext cx="7171861" cy="4425950"/>
          </a:xfrm>
          <a:prstGeom prst="cloud">
            <a:avLst/>
          </a:prstGeom>
          <a:solidFill>
            <a:srgbClr val="F1E159"/>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r="64800" b="38336"/>
          <a:stretch/>
        </p:blipFill>
        <p:spPr>
          <a:xfrm>
            <a:off x="165099" y="0"/>
            <a:ext cx="4472833" cy="6958284"/>
          </a:xfrm>
          <a:prstGeom prst="rect">
            <a:avLst/>
          </a:prstGeom>
        </p:spPr>
      </p:pic>
      <p:sp>
        <p:nvSpPr>
          <p:cNvPr id="13" name="TextBox 12">
            <a:extLst>
              <a:ext uri="{FF2B5EF4-FFF2-40B4-BE49-F238E27FC236}">
                <a16:creationId xmlns:a16="http://schemas.microsoft.com/office/drawing/2014/main" id="{89842BEE-5E38-40F8-94EF-7A835EA42606}"/>
              </a:ext>
            </a:extLst>
          </p:cNvPr>
          <p:cNvSpPr txBox="1"/>
          <p:nvPr/>
        </p:nvSpPr>
        <p:spPr>
          <a:xfrm>
            <a:off x="3867832" y="1487864"/>
            <a:ext cx="6413500" cy="3139321"/>
          </a:xfrm>
          <a:prstGeom prst="rect">
            <a:avLst/>
          </a:prstGeom>
          <a:noFill/>
        </p:spPr>
        <p:txBody>
          <a:bodyPr wrap="square">
            <a:spAutoFit/>
          </a:bodyPr>
          <a:lstStyle/>
          <a:p>
            <a:pPr algn="ctr" eaLnBrk="1" hangingPunct="1"/>
            <a:r>
              <a:rPr lang="vi-VN" altLang="en-US" sz="6600" b="1">
                <a:solidFill>
                  <a:srgbClr val="002060"/>
                </a:solidFill>
                <a:effectLst>
                  <a:outerShdw blurRad="38100" dist="38100" dir="2700000" algn="tl">
                    <a:srgbClr val="000000">
                      <a:alpha val="43137"/>
                    </a:srgbClr>
                  </a:outerShdw>
                </a:effectLst>
                <a:latin typeface="Times New Roman" panose="02020603050405020304" pitchFamily="18" charset="0"/>
              </a:rPr>
              <a:t>Kể tên các anh hùng được Đại hội bầu chọn?</a:t>
            </a:r>
          </a:p>
        </p:txBody>
      </p:sp>
    </p:spTree>
    <p:extLst>
      <p:ext uri="{BB962C8B-B14F-4D97-AF65-F5344CB8AC3E}">
        <p14:creationId xmlns:p14="http://schemas.microsoft.com/office/powerpoint/2010/main" val="388302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B7F7131-DAA3-41E6-9B60-DA6C3FE6C7F2}"/>
              </a:ext>
            </a:extLst>
          </p:cNvPr>
          <p:cNvSpPr txBox="1"/>
          <p:nvPr/>
        </p:nvSpPr>
        <p:spPr>
          <a:xfrm>
            <a:off x="5192109" y="758615"/>
            <a:ext cx="6411311" cy="4401205"/>
          </a:xfrm>
          <a:prstGeom prst="rect">
            <a:avLst/>
          </a:prstGeom>
          <a:noFill/>
        </p:spPr>
        <p:txBody>
          <a:bodyPr wrap="square">
            <a:spAutoFit/>
          </a:bodyPr>
          <a:lstStyle/>
          <a:p>
            <a:pPr algn="just"/>
            <a:r>
              <a:rPr lang="en-US" altLang="en-US" sz="2800" b="1" i="1">
                <a:solidFill>
                  <a:srgbClr val="002060"/>
                </a:solidFill>
                <a:latin typeface="UTM Futura Extra" panose="02040603050506020204" pitchFamily="18" charset="0"/>
              </a:rPr>
              <a:t>Đại hội chiến sĩ thi đua và cán bộ gương mẫu toàn quốc:</a:t>
            </a:r>
            <a:r>
              <a:rPr lang="en-US" altLang="en-US" sz="2800" b="1">
                <a:solidFill>
                  <a:srgbClr val="002060"/>
                </a:solidFill>
                <a:latin typeface="UTM Futura Extra" panose="02040603050506020204" pitchFamily="18" charset="0"/>
              </a:rPr>
              <a:t> đây là đại hội đầu tiên để tổng kết và biểu dương những thành tích và phong trào thi đua yêu nước. Đại hội bầu được 7 anh hùng: Cù Chính Lan, La Văn Cầu, Nguyễn Quốc Trị, Nguyễn Thị Chiên, Ngô Gia Khảm, Trần Đại Nghĩa và Hoàng </a:t>
            </a:r>
            <a:r>
              <a:rPr lang="vi-VN" altLang="en-US" sz="2800" b="1">
                <a:solidFill>
                  <a:srgbClr val="002060"/>
                </a:solidFill>
                <a:latin typeface="UTM Futura Extra" panose="02040603050506020204" pitchFamily="18" charset="0"/>
              </a:rPr>
              <a:t>Hanh.</a:t>
            </a:r>
            <a:endParaRPr lang="en-US" sz="2800">
              <a:solidFill>
                <a:srgbClr val="002060"/>
              </a:solidFill>
              <a:latin typeface="UTM Futura Extra" panose="02040603050506020204" pitchFamily="18" charset="0"/>
            </a:endParaRPr>
          </a:p>
        </p:txBody>
      </p:sp>
      <p:pic>
        <p:nvPicPr>
          <p:cNvPr id="4" name="图片 8">
            <a:extLst>
              <a:ext uri="{FF2B5EF4-FFF2-40B4-BE49-F238E27FC236}">
                <a16:creationId xmlns:a16="http://schemas.microsoft.com/office/drawing/2014/main" id="{DF25791C-133D-409C-8EE6-F2692784B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65" r="6703"/>
          <a:stretch/>
        </p:blipFill>
        <p:spPr>
          <a:xfrm>
            <a:off x="-184972" y="1133789"/>
            <a:ext cx="5082129" cy="5806048"/>
          </a:xfrm>
          <a:prstGeom prst="rect">
            <a:avLst/>
          </a:prstGeom>
        </p:spPr>
      </p:pic>
    </p:spTree>
    <p:extLst>
      <p:ext uri="{BB962C8B-B14F-4D97-AF65-F5344CB8AC3E}">
        <p14:creationId xmlns:p14="http://schemas.microsoft.com/office/powerpoint/2010/main" val="94663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15983" y="5270320"/>
            <a:ext cx="43878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560432" y="5549981"/>
            <a:ext cx="4223658"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1. Anh hùng La Văn Cầu</a:t>
            </a:r>
          </a:p>
        </p:txBody>
      </p:sp>
      <p:pic>
        <p:nvPicPr>
          <p:cNvPr id="6" name="Picture 11" descr="La Van Cau">
            <a:extLst>
              <a:ext uri="{FF2B5EF4-FFF2-40B4-BE49-F238E27FC236}">
                <a16:creationId xmlns:a16="http://schemas.microsoft.com/office/drawing/2014/main" id="{209E4BCA-593C-4637-9D21-1B6915D0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00" r="-2232" b="10001"/>
          <a:stretch>
            <a:fillRect/>
          </a:stretch>
        </p:blipFill>
        <p:spPr bwMode="auto">
          <a:xfrm>
            <a:off x="1334643" y="1403315"/>
            <a:ext cx="3059792" cy="3587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云形 1">
            <a:extLst>
              <a:ext uri="{FF2B5EF4-FFF2-40B4-BE49-F238E27FC236}">
                <a16:creationId xmlns:a16="http://schemas.microsoft.com/office/drawing/2014/main" id="{42458521-C2D8-4B28-9097-097C03922371}"/>
              </a:ext>
            </a:extLst>
          </p:cNvPr>
          <p:cNvSpPr/>
          <p:nvPr/>
        </p:nvSpPr>
        <p:spPr>
          <a:xfrm>
            <a:off x="5036709" y="1194143"/>
            <a:ext cx="6639308" cy="5232692"/>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6038613" y="1917663"/>
            <a:ext cx="46355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vi-VN" sz="2400" b="1">
                <a:latin typeface="Arial" panose="020B0604020202020204" pitchFamily="34" charset="0"/>
                <a:cs typeface="Arial" panose="020B0604020202020204" pitchFamily="34" charset="0"/>
              </a:rPr>
              <a:t>Tr</a:t>
            </a:r>
            <a:r>
              <a:rPr lang="en-US" sz="2400" b="1" dirty="0" err="1">
                <a:latin typeface="Arial" panose="020B0604020202020204" pitchFamily="34" charset="0"/>
                <a:cs typeface="Arial" panose="020B0604020202020204" pitchFamily="34" charset="0"/>
              </a:rPr>
              <a:t>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t>
            </a:r>
            <a:r>
              <a:rPr lang="vi-VN" sz="2400" b="1" dirty="0" err="1">
                <a:latin typeface="Arial" panose="020B0604020202020204" pitchFamily="34" charset="0"/>
                <a:cs typeface="Arial" panose="020B0604020202020204" pitchFamily="34" charset="0"/>
              </a:rPr>
              <a:t>ận</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phục</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kích</a:t>
            </a:r>
            <a:r>
              <a:rPr lang="vi-VN" sz="2400" b="1" dirty="0">
                <a:latin typeface="Arial" panose="020B0604020202020204" pitchFamily="34" charset="0"/>
                <a:cs typeface="Arial" panose="020B0604020202020204" pitchFamily="34" charset="0"/>
              </a:rPr>
              <a:t> trên </a:t>
            </a:r>
            <a:r>
              <a:rPr lang="vi-VN" sz="2400" b="1" dirty="0" err="1">
                <a:latin typeface="Arial" panose="020B0604020202020204" pitchFamily="34" charset="0"/>
                <a:cs typeface="Arial" panose="020B0604020202020204" pitchFamily="34" charset="0"/>
              </a:rPr>
              <a:t>đường</a:t>
            </a:r>
            <a:r>
              <a:rPr lang="vi-VN" sz="2400" b="1" dirty="0">
                <a:latin typeface="Arial" panose="020B0604020202020204" pitchFamily="34" charset="0"/>
                <a:cs typeface="Arial" panose="020B0604020202020204" pitchFamily="34" charset="0"/>
              </a:rPr>
              <a:t> Bông Lau</a:t>
            </a:r>
            <a:r>
              <a:rPr lang="en-US" sz="2400" b="1" dirty="0">
                <a:latin typeface="Arial" panose="020B0604020202020204" pitchFamily="34" charset="0"/>
                <a:cs typeface="Arial" panose="020B0604020202020204" pitchFamily="34" charset="0"/>
              </a:rPr>
              <a:t> n</a:t>
            </a:r>
            <a:r>
              <a:rPr lang="vi-VN" sz="2400" b="1" dirty="0">
                <a:latin typeface="Arial" panose="020B0604020202020204" pitchFamily="34" charset="0"/>
                <a:cs typeface="Arial" panose="020B0604020202020204" pitchFamily="34" charset="0"/>
              </a:rPr>
              <a:t>ăm 1950</a:t>
            </a:r>
            <a:r>
              <a:rPr lang="en-US" sz="2400" b="1" dirty="0">
                <a:latin typeface="Arial" panose="020B0604020202020204" pitchFamily="34" charset="0"/>
                <a:cs typeface="Arial" panose="020B0604020202020204" pitchFamily="34" charset="0"/>
              </a:rPr>
              <a:t>,</a:t>
            </a:r>
            <a:r>
              <a:rPr lang="vi-VN" sz="2400" b="1" dirty="0">
                <a:latin typeface="Arial" panose="020B0604020202020204" pitchFamily="34" charset="0"/>
                <a:cs typeface="Arial" panose="020B0604020202020204" pitchFamily="34" charset="0"/>
              </a:rPr>
              <a:t> khi đang </a:t>
            </a:r>
            <a:r>
              <a:rPr lang="vi-VN" sz="2400" b="1" dirty="0" err="1">
                <a:latin typeface="Arial" panose="020B0604020202020204" pitchFamily="34" charset="0"/>
                <a:cs typeface="Arial" panose="020B0604020202020204" pitchFamily="34" charset="0"/>
              </a:rPr>
              <a:t>chỉ</a:t>
            </a:r>
            <a:r>
              <a:rPr lang="vi-VN" sz="2400" b="1" dirty="0">
                <a:latin typeface="Arial" panose="020B0604020202020204" pitchFamily="34" charset="0"/>
                <a:cs typeface="Arial" panose="020B0604020202020204" pitchFamily="34" charset="0"/>
              </a:rPr>
              <a:t> huy </a:t>
            </a:r>
            <a:r>
              <a:rPr lang="vi-VN" sz="2400" b="1" dirty="0" err="1">
                <a:latin typeface="Arial" panose="020B0604020202020204" pitchFamily="34" charset="0"/>
                <a:cs typeface="Arial" panose="020B0604020202020204" pitchFamily="34" charset="0"/>
              </a:rPr>
              <a:t>tổ</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bộc</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phá</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hàng</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rào</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để</a:t>
            </a:r>
            <a:r>
              <a:rPr lang="vi-VN" sz="2400" b="1" dirty="0">
                <a:latin typeface="Arial" panose="020B0604020202020204" pitchFamily="34" charset="0"/>
                <a:cs typeface="Arial" panose="020B0604020202020204" pitchFamily="34" charset="0"/>
              </a:rPr>
              <a:t> đơn </a:t>
            </a:r>
            <a:r>
              <a:rPr lang="vi-VN" sz="2400" b="1" dirty="0" err="1">
                <a:latin typeface="Arial" panose="020B0604020202020204" pitchFamily="34" charset="0"/>
                <a:cs typeface="Arial" panose="020B0604020202020204" pitchFamily="34" charset="0"/>
              </a:rPr>
              <a:t>vị</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tiến</a:t>
            </a:r>
            <a:r>
              <a:rPr lang="vi-VN" sz="2400" b="1" dirty="0">
                <a:latin typeface="Arial" panose="020B0604020202020204" pitchFamily="34" charset="0"/>
                <a:cs typeface="Arial" panose="020B0604020202020204" pitchFamily="34" charset="0"/>
              </a:rPr>
              <a:t> công </a:t>
            </a:r>
            <a:r>
              <a:rPr lang="vi-VN" sz="2400" b="1" dirty="0" err="1">
                <a:latin typeface="Arial" panose="020B0604020202020204" pitchFamily="34" charset="0"/>
                <a:cs typeface="Arial" panose="020B0604020202020204" pitchFamily="34" charset="0"/>
              </a:rPr>
              <a:t>đồn</a:t>
            </a:r>
            <a:r>
              <a:rPr lang="vi-VN" sz="2400" b="1" dirty="0">
                <a:latin typeface="Arial" panose="020B0604020202020204" pitchFamily="34" charset="0"/>
                <a:cs typeface="Arial" panose="020B0604020202020204" pitchFamily="34" charset="0"/>
              </a:rPr>
              <a:t>, ông </a:t>
            </a:r>
            <a:r>
              <a:rPr lang="vi-VN" sz="2400" b="1" dirty="0" err="1">
                <a:latin typeface="Arial" panose="020B0604020202020204" pitchFamily="34" charset="0"/>
                <a:cs typeface="Arial" panose="020B0604020202020204" pitchFamily="34" charset="0"/>
              </a:rPr>
              <a:t>bị</a:t>
            </a:r>
            <a:r>
              <a:rPr lang="vi-VN" sz="2400" b="1" dirty="0">
                <a:latin typeface="Arial" panose="020B0604020202020204" pitchFamily="34" charset="0"/>
                <a:cs typeface="Arial" panose="020B0604020202020204" pitchFamily="34" charset="0"/>
              </a:rPr>
              <a:t> thương </a:t>
            </a:r>
            <a:r>
              <a:rPr lang="vi-VN" sz="2400" b="1" dirty="0" err="1">
                <a:latin typeface="Arial" panose="020B0604020202020204" pitchFamily="34" charset="0"/>
                <a:cs typeface="Arial" panose="020B0604020202020204" pitchFamily="34" charset="0"/>
              </a:rPr>
              <a:t>gẫy</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nát</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cánh</a:t>
            </a:r>
            <a:r>
              <a:rPr lang="vi-VN" sz="2400" b="1" dirty="0">
                <a:latin typeface="Arial" panose="020B0604020202020204" pitchFamily="34" charset="0"/>
                <a:cs typeface="Arial" panose="020B0604020202020204" pitchFamily="34" charset="0"/>
              </a:rPr>
              <a:t> tay, </a:t>
            </a:r>
            <a:r>
              <a:rPr lang="vi-VN" sz="2400" b="1" dirty="0" err="1">
                <a:latin typeface="Arial" panose="020B0604020202020204" pitchFamily="34" charset="0"/>
                <a:cs typeface="Arial" panose="020B0604020202020204" pitchFamily="34" charset="0"/>
              </a:rPr>
              <a:t>và</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đã</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nhờ</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đồng</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đội</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chặt</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đứt</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để</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khỏi</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vướng</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dùng</a:t>
            </a:r>
            <a:r>
              <a:rPr lang="vi-VN" sz="2400" b="1" dirty="0">
                <a:latin typeface="Arial" panose="020B0604020202020204" pitchFamily="34" charset="0"/>
                <a:cs typeface="Arial" panose="020B0604020202020204" pitchFamily="34" charset="0"/>
              </a:rPr>
              <a:t> tay </a:t>
            </a:r>
            <a:r>
              <a:rPr lang="vi-VN" sz="2400" b="1" dirty="0" err="1">
                <a:latin typeface="Arial" panose="020B0604020202020204" pitchFamily="34" charset="0"/>
                <a:cs typeface="Arial" panose="020B0604020202020204" pitchFamily="34" charset="0"/>
              </a:rPr>
              <a:t>trái</a:t>
            </a:r>
            <a:r>
              <a:rPr lang="vi-VN" sz="2400" b="1" dirty="0">
                <a:latin typeface="Arial" panose="020B0604020202020204" pitchFamily="34" charset="0"/>
                <a:cs typeface="Arial" panose="020B0604020202020204" pitchFamily="34" charset="0"/>
              </a:rPr>
              <a:t> ôm </a:t>
            </a:r>
            <a:r>
              <a:rPr lang="vi-VN" sz="2400" b="1" dirty="0" err="1">
                <a:latin typeface="Arial" panose="020B0604020202020204" pitchFamily="34" charset="0"/>
                <a:cs typeface="Arial" panose="020B0604020202020204" pitchFamily="34" charset="0"/>
              </a:rPr>
              <a:t>bọc</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phá</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đánh</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mở</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đường</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tạo</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thời</a:t>
            </a:r>
            <a:r>
              <a:rPr lang="vi-VN" sz="2400" b="1" dirty="0">
                <a:latin typeface="Arial" panose="020B0604020202020204" pitchFamily="34" charset="0"/>
                <a:cs typeface="Arial" panose="020B0604020202020204" pitchFamily="34" charset="0"/>
              </a:rPr>
              <a:t> cơ cho đơn </a:t>
            </a:r>
            <a:r>
              <a:rPr lang="vi-VN" sz="2400" b="1" dirty="0" err="1">
                <a:latin typeface="Arial" panose="020B0604020202020204" pitchFamily="34" charset="0"/>
                <a:cs typeface="Arial" panose="020B0604020202020204" pitchFamily="34" charset="0"/>
              </a:rPr>
              <a:t>vị</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đánh</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chiếm</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đồn</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địch</a:t>
            </a:r>
            <a:r>
              <a:rPr lang="en-US" sz="2400" b="1"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6A8B0440-EF97-4FF1-80CB-53649C8A8B8B}"/>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302989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424544" y="5270320"/>
            <a:ext cx="48614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424542" y="5549981"/>
            <a:ext cx="4861451"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2. Anh hùng Trần Đại Nghĩa</a:t>
            </a:r>
          </a:p>
        </p:txBody>
      </p:sp>
      <p:sp>
        <p:nvSpPr>
          <p:cNvPr id="7" name="云形 1">
            <a:extLst>
              <a:ext uri="{FF2B5EF4-FFF2-40B4-BE49-F238E27FC236}">
                <a16:creationId xmlns:a16="http://schemas.microsoft.com/office/drawing/2014/main" id="{42458521-C2D8-4B28-9097-097C03922371}"/>
              </a:ext>
            </a:extLst>
          </p:cNvPr>
          <p:cNvSpPr/>
          <p:nvPr/>
        </p:nvSpPr>
        <p:spPr>
          <a:xfrm>
            <a:off x="5042153" y="1058617"/>
            <a:ext cx="6639308" cy="5232692"/>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6095999" y="2313001"/>
            <a:ext cx="46355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vi-VN" sz="2400" b="1">
                <a:latin typeface="Arial" panose="020B0604020202020204" pitchFamily="34" charset="0"/>
                <a:cs typeface="Arial" panose="020B0604020202020204" pitchFamily="34" charset="0"/>
              </a:rPr>
              <a:t>Ông tên thật là Phạm Quang Lễ, năm 1946 ông cùng với kỹ sư luyện kim Võ Quý Huân, bác sĩ Trần Hữu Tước theo Hồ Chủ tịch về nước, tham gia tổ chức, chế tạo vũ khí cho quân đội tại núi rừng Việt Bắc.</a:t>
            </a:r>
          </a:p>
        </p:txBody>
      </p:sp>
      <p:pic>
        <p:nvPicPr>
          <p:cNvPr id="12290" name="Picture 2" descr="Tiểu sử viện sỹ Trần Đại Nghĩa">
            <a:extLst>
              <a:ext uri="{FF2B5EF4-FFF2-40B4-BE49-F238E27FC236}">
                <a16:creationId xmlns:a16="http://schemas.microsoft.com/office/drawing/2014/main" id="{BD64A008-5924-443F-8645-C5BF41A0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551" y="1324848"/>
            <a:ext cx="2757539" cy="3665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EE9AFDF-6481-4483-8934-B8F49DEEC6D0}"/>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334049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424543" y="5649686"/>
            <a:ext cx="43878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424542" y="5929347"/>
            <a:ext cx="4387849" cy="830997"/>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3. Anh hùng Hoàng Hanh</a:t>
            </a:r>
          </a:p>
          <a:p>
            <a:pPr algn="ctr"/>
            <a:endPar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4991353" y="1112153"/>
            <a:ext cx="6639308" cy="5232692"/>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5983096" y="2389671"/>
            <a:ext cx="492055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sz="2400" b="1">
                <a:latin typeface="Arial" panose="020B0604020202020204" pitchFamily="34" charset="0"/>
                <a:cs typeface="Arial" panose="020B0604020202020204" pitchFamily="34" charset="0"/>
              </a:rPr>
              <a:t>Anh hùng lao động Hoàng Hanh đã có thành tích trong thâm canh, trồng trọt và phát triển chăn nuôi, cải tiến kỹ thuật và công cụ, tham gia tích cực vào tổ đổi công và hợp tác xã sản xuất nông nghiệp.</a:t>
            </a:r>
            <a:endParaRPr lang="en-US" sz="2400" b="1" dirty="0">
              <a:latin typeface="Arial" panose="020B0604020202020204" pitchFamily="34" charset="0"/>
              <a:cs typeface="Arial" panose="020B0604020202020204" pitchFamily="34" charset="0"/>
            </a:endParaRPr>
          </a:p>
        </p:txBody>
      </p:sp>
      <p:pic>
        <p:nvPicPr>
          <p:cNvPr id="9" name="Picture 5" descr="28_anhtrang1_762">
            <a:extLst>
              <a:ext uri="{FF2B5EF4-FFF2-40B4-BE49-F238E27FC236}">
                <a16:creationId xmlns:a16="http://schemas.microsoft.com/office/drawing/2014/main" id="{E69C911A-078F-427B-B538-4B11E57972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9825" y="1661041"/>
            <a:ext cx="3617282" cy="3732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4D3D4AF-1B0A-4AB7-9654-14812ED8FF60}"/>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390070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688703" y="5357882"/>
            <a:ext cx="43878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688702" y="5637543"/>
            <a:ext cx="4387849" cy="400110"/>
          </a:xfrm>
          <a:prstGeom prst="rect">
            <a:avLst/>
          </a:prstGeom>
          <a:noFill/>
        </p:spPr>
        <p:txBody>
          <a:bodyPr wrap="square">
            <a:spAutoFit/>
          </a:bodyPr>
          <a:lstStyle/>
          <a:p>
            <a:pPr algn="ctr"/>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4. Anh hùng Nguyễn Quốc Trị</a:t>
            </a:r>
          </a:p>
        </p:txBody>
      </p:sp>
      <p:sp>
        <p:nvSpPr>
          <p:cNvPr id="7" name="云形 1">
            <a:extLst>
              <a:ext uri="{FF2B5EF4-FFF2-40B4-BE49-F238E27FC236}">
                <a16:creationId xmlns:a16="http://schemas.microsoft.com/office/drawing/2014/main" id="{42458521-C2D8-4B28-9097-097C03922371}"/>
              </a:ext>
            </a:extLst>
          </p:cNvPr>
          <p:cNvSpPr/>
          <p:nvPr/>
        </p:nvSpPr>
        <p:spPr>
          <a:xfrm>
            <a:off x="5076551" y="1146179"/>
            <a:ext cx="6639308" cy="5232692"/>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6154655" y="1913849"/>
            <a:ext cx="458330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vi-VN" sz="2400" b="1">
                <a:latin typeface="Arial" panose="020B0604020202020204" pitchFamily="34" charset="0"/>
                <a:cs typeface="Arial" panose="020B0604020202020204" pitchFamily="34" charset="0"/>
              </a:rPr>
              <a:t>Anh hùng Nguyễn Quốc Trị sinh năm 1921, quê ở tỉnh Nghệ An. Cuối 1946 đầu 1947, ông đã diệt được 19 tên Pháp và 2 tên Nhật. Trong chiến dịch Thu - Đông 1950, ông đã chỉ huy đánh tan 2 trung đội của Pháp, diệt và bắt 22 tên địch, phá kế hoạch hợp quân của giặc.</a:t>
            </a:r>
          </a:p>
        </p:txBody>
      </p:sp>
      <p:pic>
        <p:nvPicPr>
          <p:cNvPr id="11" name="Picture 6" descr="Nguyen Quoc Tri">
            <a:extLst>
              <a:ext uri="{FF2B5EF4-FFF2-40B4-BE49-F238E27FC236}">
                <a16:creationId xmlns:a16="http://schemas.microsoft.com/office/drawing/2014/main" id="{61BE9C25-A7A8-499E-965A-0189CFB2B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45" t="14925" r="11111" b="11940"/>
          <a:stretch>
            <a:fillRect/>
          </a:stretch>
        </p:blipFill>
        <p:spPr bwMode="auto">
          <a:xfrm>
            <a:off x="1356359" y="1437983"/>
            <a:ext cx="3179659" cy="3663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EF4190D-2780-4B7B-A30D-71D64C73E403}"/>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294735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03025" y="5270320"/>
            <a:ext cx="43878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503024" y="5549981"/>
            <a:ext cx="4387849" cy="400110"/>
          </a:xfrm>
          <a:prstGeom prst="rect">
            <a:avLst/>
          </a:prstGeom>
          <a:noFill/>
        </p:spPr>
        <p:txBody>
          <a:bodyPr wrap="square">
            <a:spAutoFit/>
          </a:bodyPr>
          <a:lstStyle/>
          <a:p>
            <a:pPr algn="ctr"/>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5. Anh hùng Cù Chính Lan</a:t>
            </a:r>
          </a:p>
        </p:txBody>
      </p:sp>
      <p:sp>
        <p:nvSpPr>
          <p:cNvPr id="7" name="云形 1">
            <a:extLst>
              <a:ext uri="{FF2B5EF4-FFF2-40B4-BE49-F238E27FC236}">
                <a16:creationId xmlns:a16="http://schemas.microsoft.com/office/drawing/2014/main" id="{42458521-C2D8-4B28-9097-097C03922371}"/>
              </a:ext>
            </a:extLst>
          </p:cNvPr>
          <p:cNvSpPr/>
          <p:nvPr/>
        </p:nvSpPr>
        <p:spPr>
          <a:xfrm>
            <a:off x="5017896" y="1568527"/>
            <a:ext cx="6639308" cy="4645317"/>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6096000" y="2336197"/>
            <a:ext cx="458330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vi-VN" sz="2400" b="1">
                <a:latin typeface="Arial" panose="020B0604020202020204" pitchFamily="34" charset="0"/>
                <a:cs typeface="Arial" panose="020B0604020202020204" pitchFamily="34" charset="0"/>
              </a:rPr>
              <a:t>Cù Chính Lan sinh năm 1930, anh từng nổi tiếng với thành tích chỉ 1 lưỡi dao cùn bắt sống được một binh sĩ Pháp và cướp được một khẩu tiểu liên, được tặng Huân chương Chiến công vì thành tích "tay không bắt giặc" này.</a:t>
            </a:r>
          </a:p>
        </p:txBody>
      </p:sp>
      <p:pic>
        <p:nvPicPr>
          <p:cNvPr id="9" name="Picture 12" descr="Cu chinh lan">
            <a:extLst>
              <a:ext uri="{FF2B5EF4-FFF2-40B4-BE49-F238E27FC236}">
                <a16:creationId xmlns:a16="http://schemas.microsoft.com/office/drawing/2014/main" id="{1A34D6CA-111D-40FB-B558-FCF1387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7" t="16701" r="7433" b="16493"/>
          <a:stretch>
            <a:fillRect/>
          </a:stretch>
        </p:blipFill>
        <p:spPr bwMode="auto">
          <a:xfrm>
            <a:off x="1062033" y="1155996"/>
            <a:ext cx="3400233" cy="3853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E7B60B0-D9AB-45A1-BF89-FD4EEF7ADB0F}"/>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214742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479088" y="5305537"/>
            <a:ext cx="43878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479087" y="5585198"/>
            <a:ext cx="4387849" cy="646331"/>
          </a:xfrm>
          <a:prstGeom prst="rect">
            <a:avLst/>
          </a:prstGeom>
          <a:noFill/>
        </p:spPr>
        <p:txBody>
          <a:bodyPr wrap="square">
            <a:spAutoFit/>
          </a:bodyPr>
          <a:lstStyle/>
          <a:p>
            <a:pPr algn="ctr"/>
            <a:r>
              <a:rPr lang="vi-VN" altLang="en-US">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6. Nữ anh hùng Nguyễn Thị Chiên</a:t>
            </a:r>
          </a:p>
          <a:p>
            <a:pPr algn="ctr"/>
            <a:endParaRPr lang="vi-VN" altLang="en-US">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4654547" y="1376579"/>
            <a:ext cx="7058365" cy="5000917"/>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5316020" y="2114923"/>
            <a:ext cx="55612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vi-VN" sz="2400" b="1">
                <a:latin typeface="Arial" panose="020B0604020202020204" pitchFamily="34" charset="0"/>
                <a:cs typeface="Arial" panose="020B0604020202020204" pitchFamily="34" charset="0"/>
              </a:rPr>
              <a:t>Nguyễn Thị Chiên sinh năm 1930, đã tham gia xây dựng nhiều cơ sở kháng chiến, phá giao thông đường 39, phá tề... Bà đã tiêu diệt, làm bị thương và bắt nhiều quân địch. Bà là người phụ nữ Việt Nam đầu tiên được nhà nước Việt Nam Dân Chủ Cộng Hòa tuyên dương Anh hùng lực lượng vũ trang nhân dân.</a:t>
            </a:r>
          </a:p>
        </p:txBody>
      </p:sp>
      <p:pic>
        <p:nvPicPr>
          <p:cNvPr id="11" name="Picture 9" descr="NguyenThiChien">
            <a:extLst>
              <a:ext uri="{FF2B5EF4-FFF2-40B4-BE49-F238E27FC236}">
                <a16:creationId xmlns:a16="http://schemas.microsoft.com/office/drawing/2014/main" id="{B99E3121-FC78-46AA-8C21-B70437CE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43698" y="1332251"/>
            <a:ext cx="3061766" cy="3785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7A12A87-EE4E-4DAA-A522-316324FDB011}"/>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331976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13329" y="5346042"/>
            <a:ext cx="4387849" cy="1020989"/>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1C25E-901C-4FFB-8735-3BE93E070E83}"/>
              </a:ext>
            </a:extLst>
          </p:cNvPr>
          <p:cNvSpPr txBox="1"/>
          <p:nvPr/>
        </p:nvSpPr>
        <p:spPr>
          <a:xfrm>
            <a:off x="513328" y="5625703"/>
            <a:ext cx="4387849" cy="400110"/>
          </a:xfrm>
          <a:prstGeom prst="rect">
            <a:avLst/>
          </a:prstGeom>
          <a:noFill/>
        </p:spPr>
        <p:txBody>
          <a:bodyPr wrap="square">
            <a:spAutoFit/>
          </a:bodyPr>
          <a:lstStyle/>
          <a:p>
            <a:pPr algn="ctr"/>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7. Anh hùng Ngô Gia Khảm</a:t>
            </a:r>
          </a:p>
        </p:txBody>
      </p:sp>
      <p:sp>
        <p:nvSpPr>
          <p:cNvPr id="7" name="云形 1">
            <a:extLst>
              <a:ext uri="{FF2B5EF4-FFF2-40B4-BE49-F238E27FC236}">
                <a16:creationId xmlns:a16="http://schemas.microsoft.com/office/drawing/2014/main" id="{42458521-C2D8-4B28-9097-097C03922371}"/>
              </a:ext>
            </a:extLst>
          </p:cNvPr>
          <p:cNvSpPr/>
          <p:nvPr/>
        </p:nvSpPr>
        <p:spPr>
          <a:xfrm>
            <a:off x="4495800" y="951025"/>
            <a:ext cx="7581900" cy="5340284"/>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5512498" y="1664580"/>
            <a:ext cx="556120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vi-VN" sz="2400" b="1">
                <a:latin typeface="Arial" panose="020B0604020202020204" pitchFamily="34" charset="0"/>
                <a:cs typeface="Arial" panose="020B0604020202020204" pitchFamily="34" charset="0"/>
              </a:rPr>
              <a:t>Ngô Gia Khảm (1912), sau khi Cách mạng tháng Tám thành công, Chính phủ và đoàn thể giao cho anh thành lập xưởng hóa chất đầu tiên ở Việt Bắc để nhồi đạn và các thứ vũ khí khác. Trước những nhiệm vụ cao cả, anh luôn tự nhủ và đã dồn hết sức lực của mình phục vụ kháng chiến vì lý tưởng của Đảng, vì cuộc sống của nhân dân.</a:t>
            </a:r>
          </a:p>
        </p:txBody>
      </p:sp>
      <p:pic>
        <p:nvPicPr>
          <p:cNvPr id="9" name="Picture 10" descr="Ngo Gia Kham">
            <a:extLst>
              <a:ext uri="{FF2B5EF4-FFF2-40B4-BE49-F238E27FC236}">
                <a16:creationId xmlns:a16="http://schemas.microsoft.com/office/drawing/2014/main" id="{F338191F-BE62-4FE9-A22E-C4905EE9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7691" t="39874" r="35892" b="11254"/>
          <a:stretch/>
        </p:blipFill>
        <p:spPr bwMode="auto">
          <a:xfrm>
            <a:off x="1309260" y="1430140"/>
            <a:ext cx="2951127" cy="370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1817F75-AF73-4052-A0EA-01E2686EA50C}"/>
              </a:ext>
            </a:extLst>
          </p:cNvPr>
          <p:cNvSpPr txBox="1"/>
          <p:nvPr/>
        </p:nvSpPr>
        <p:spPr>
          <a:xfrm>
            <a:off x="983551" y="566691"/>
            <a:ext cx="10224897" cy="461665"/>
          </a:xfrm>
          <a:prstGeom prst="rect">
            <a:avLst/>
          </a:prstGeom>
          <a:noFill/>
        </p:spPr>
        <p:txBody>
          <a:bodyPr wrap="square">
            <a:spAutoFit/>
          </a:bodyPr>
          <a:lstStyle/>
          <a:p>
            <a:pPr algn="ctr"/>
            <a:r>
              <a:rPr lang="vi-VN" altLang="en-US" sz="24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151201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DD539C-8817-485E-B706-FCDD30C6E5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
        <p:nvSpPr>
          <p:cNvPr id="9" name="TextBox 8">
            <a:extLst>
              <a:ext uri="{FF2B5EF4-FFF2-40B4-BE49-F238E27FC236}">
                <a16:creationId xmlns:a16="http://schemas.microsoft.com/office/drawing/2014/main" id="{5B222868-9C20-41C5-A10D-F49CBAD66520}"/>
              </a:ext>
            </a:extLst>
          </p:cNvPr>
          <p:cNvSpPr txBox="1"/>
          <p:nvPr/>
        </p:nvSpPr>
        <p:spPr>
          <a:xfrm>
            <a:off x="2164081" y="1038006"/>
            <a:ext cx="12191999" cy="1200329"/>
          </a:xfrm>
          <a:prstGeom prst="rect">
            <a:avLst/>
          </a:prstGeom>
          <a:noFill/>
        </p:spPr>
        <p:txBody>
          <a:bodyPr wrap="square">
            <a:spAutoFit/>
          </a:bodyPr>
          <a:lstStyle/>
          <a:p>
            <a:pPr algn="ctr" defTabSz="685783">
              <a:defRPr/>
            </a:pPr>
            <a:r>
              <a:rPr lang="en-US" sz="7200" b="1">
                <a:ln w="381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cs typeface="Times New Roman" pitchFamily="18" charset="0"/>
              </a:rPr>
              <a:t>LỊCH SỬ</a:t>
            </a:r>
            <a:endParaRPr lang="vi-VN" sz="7200" b="1">
              <a:ln w="381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cs typeface="Times New Roman" pitchFamily="18" charset="0"/>
            </a:endParaRPr>
          </a:p>
        </p:txBody>
      </p:sp>
      <p:sp>
        <p:nvSpPr>
          <p:cNvPr id="11" name="TextBox 10">
            <a:extLst>
              <a:ext uri="{FF2B5EF4-FFF2-40B4-BE49-F238E27FC236}">
                <a16:creationId xmlns:a16="http://schemas.microsoft.com/office/drawing/2014/main" id="{CE6D6B7C-9D99-4E91-8C31-2C953F3C65FB}"/>
              </a:ext>
            </a:extLst>
          </p:cNvPr>
          <p:cNvSpPr txBox="1"/>
          <p:nvPr/>
        </p:nvSpPr>
        <p:spPr>
          <a:xfrm>
            <a:off x="2164080" y="2406338"/>
            <a:ext cx="12191999" cy="1446550"/>
          </a:xfrm>
          <a:prstGeom prst="rect">
            <a:avLst/>
          </a:prstGeom>
          <a:noFill/>
        </p:spPr>
        <p:txBody>
          <a:bodyPr wrap="square">
            <a:spAutoFit/>
          </a:bodyPr>
          <a:lstStyle/>
          <a:p>
            <a:pPr algn="ctr" defTabSz="685783">
              <a:defRPr/>
            </a:pPr>
            <a:r>
              <a:rPr lang="vi-VN" sz="4400" b="1">
                <a:ln w="28575">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HẬU PHƯƠNG NHỮNG NĂM</a:t>
            </a:r>
          </a:p>
          <a:p>
            <a:pPr algn="ctr" defTabSz="685783">
              <a:defRPr/>
            </a:pPr>
            <a:r>
              <a:rPr lang="vi-VN" sz="4400" b="1">
                <a:ln w="28575">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 SAU CHIẾN DỊCH BIÊN GIỚI</a:t>
            </a:r>
          </a:p>
        </p:txBody>
      </p:sp>
      <p:sp>
        <p:nvSpPr>
          <p:cNvPr id="12" name="Rectangle 11">
            <a:extLst>
              <a:ext uri="{FF2B5EF4-FFF2-40B4-BE49-F238E27FC236}">
                <a16:creationId xmlns:a16="http://schemas.microsoft.com/office/drawing/2014/main" id="{6236FAB7-C61E-4386-B23B-86CC482CC03E}"/>
              </a:ext>
            </a:extLst>
          </p:cNvPr>
          <p:cNvSpPr/>
          <p:nvPr/>
        </p:nvSpPr>
        <p:spPr>
          <a:xfrm>
            <a:off x="7724722" y="5589161"/>
            <a:ext cx="3693639" cy="461665"/>
          </a:xfrm>
          <a:prstGeom prst="rect">
            <a:avLst/>
          </a:prstGeom>
          <a:noFill/>
        </p:spPr>
        <p:txBody>
          <a:bodyPr wrap="none" lIns="91440" tIns="45720" rIns="91440" bIns="45720">
            <a:spAutoFit/>
          </a:bodyPr>
          <a:lstStyle/>
          <a:p>
            <a:pPr algn="ctr"/>
            <a:r>
              <a:rPr lang="en-US" sz="2400" b="0" cap="none" spc="0">
                <a:ln w="0"/>
                <a:solidFill>
                  <a:srgbClr val="002060"/>
                </a:solidFill>
                <a:effectLst>
                  <a:outerShdw blurRad="38100" dist="19050" dir="2700000" algn="tl" rotWithShape="0">
                    <a:schemeClr val="dk1">
                      <a:alpha val="40000"/>
                    </a:schemeClr>
                  </a:outerShdw>
                </a:effectLst>
                <a:latin typeface="UTM Flamenco" panose="02040603050506020204" pitchFamily="18" charset="0"/>
              </a:rPr>
              <a:t>Sách giáo khoa</a:t>
            </a:r>
            <a:r>
              <a:rPr lang="vi-VN" sz="2400" b="0" cap="none" spc="0">
                <a:ln w="0"/>
                <a:solidFill>
                  <a:srgbClr val="002060"/>
                </a:solidFill>
                <a:effectLst>
                  <a:outerShdw blurRad="38100" dist="19050" dir="2700000" algn="tl" rotWithShape="0">
                    <a:schemeClr val="dk1">
                      <a:alpha val="40000"/>
                    </a:schemeClr>
                  </a:outerShdw>
                </a:effectLst>
                <a:latin typeface="UTM Flamenco" panose="02040603050506020204" pitchFamily="18" charset="0"/>
              </a:rPr>
              <a:t> trang </a:t>
            </a:r>
            <a:r>
              <a:rPr lang="en-US" sz="2400" b="0" cap="none" spc="0">
                <a:ln w="0"/>
                <a:solidFill>
                  <a:srgbClr val="002060"/>
                </a:solidFill>
                <a:effectLst>
                  <a:outerShdw blurRad="38100" dist="19050" dir="2700000" algn="tl" rotWithShape="0">
                    <a:schemeClr val="dk1">
                      <a:alpha val="40000"/>
                    </a:schemeClr>
                  </a:outerShdw>
                </a:effectLst>
                <a:latin typeface="UTM Flamenco" panose="02040603050506020204" pitchFamily="18" charset="0"/>
              </a:rPr>
              <a:t>35, 36</a:t>
            </a:r>
          </a:p>
        </p:txBody>
      </p:sp>
    </p:spTree>
    <p:custDataLst>
      <p:tags r:id="rId1"/>
    </p:custDataLst>
    <p:extLst>
      <p:ext uri="{BB962C8B-B14F-4D97-AF65-F5344CB8AC3E}">
        <p14:creationId xmlns:p14="http://schemas.microsoft.com/office/powerpoint/2010/main" val="296895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9" grpId="0"/>
      <p:bldP spid="11" grpId="0"/>
      <p:bldP spid="12" grpId="0"/>
    </p:bldLst>
  </p:timing>
  <p:extLst>
    <p:ext uri="{E180D4A7-C9FB-4DFB-919C-405C955672EB}">
      <p14:showEvtLst xmlns:p14="http://schemas.microsoft.com/office/powerpoint/2010/main">
        <p14:playEvt time="0"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a:extLst>
              <a:ext uri="{FF2B5EF4-FFF2-40B4-BE49-F238E27FC236}">
                <a16:creationId xmlns:a16="http://schemas.microsoft.com/office/drawing/2014/main" id="{5C7397F0-7413-4AAA-B13B-30CEFBE621F4}"/>
              </a:ext>
            </a:extLst>
          </p:cNvPr>
          <p:cNvSpPr/>
          <p:nvPr/>
        </p:nvSpPr>
        <p:spPr>
          <a:xfrm>
            <a:off x="3144178" y="514350"/>
            <a:ext cx="7930222" cy="5124450"/>
          </a:xfrm>
          <a:prstGeom prst="cloud">
            <a:avLst/>
          </a:prstGeom>
          <a:solidFill>
            <a:schemeClr val="bg1"/>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
            <a:extLst>
              <a:ext uri="{FF2B5EF4-FFF2-40B4-BE49-F238E27FC236}">
                <a16:creationId xmlns:a16="http://schemas.microsoft.com/office/drawing/2014/main" id="{8753A7EA-5948-4660-909C-E80E52BFCF2B}"/>
              </a:ext>
            </a:extLst>
          </p:cNvPr>
          <p:cNvSpPr/>
          <p:nvPr/>
        </p:nvSpPr>
        <p:spPr>
          <a:xfrm>
            <a:off x="3488652" y="844550"/>
            <a:ext cx="7171861" cy="4425950"/>
          </a:xfrm>
          <a:prstGeom prst="cloud">
            <a:avLst/>
          </a:prstGeom>
          <a:solidFill>
            <a:srgbClr val="F1E159"/>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r="64800" b="38336"/>
          <a:stretch/>
        </p:blipFill>
        <p:spPr>
          <a:xfrm>
            <a:off x="165099" y="0"/>
            <a:ext cx="4472833" cy="6958284"/>
          </a:xfrm>
          <a:prstGeom prst="rect">
            <a:avLst/>
          </a:prstGeom>
        </p:spPr>
      </p:pic>
      <p:sp>
        <p:nvSpPr>
          <p:cNvPr id="13" name="TextBox 12">
            <a:extLst>
              <a:ext uri="{FF2B5EF4-FFF2-40B4-BE49-F238E27FC236}">
                <a16:creationId xmlns:a16="http://schemas.microsoft.com/office/drawing/2014/main" id="{89842BEE-5E38-40F8-94EF-7A835EA42606}"/>
              </a:ext>
            </a:extLst>
          </p:cNvPr>
          <p:cNvSpPr txBox="1"/>
          <p:nvPr/>
        </p:nvSpPr>
        <p:spPr>
          <a:xfrm>
            <a:off x="3867832" y="1645414"/>
            <a:ext cx="6413500" cy="2862322"/>
          </a:xfrm>
          <a:prstGeom prst="rect">
            <a:avLst/>
          </a:prstGeom>
          <a:noFill/>
        </p:spPr>
        <p:txBody>
          <a:bodyPr wrap="square">
            <a:spAutoFit/>
          </a:bodyPr>
          <a:lstStyle/>
          <a:p>
            <a:pPr algn="ctr" eaLnBrk="1" hangingPunct="1"/>
            <a:r>
              <a:rPr lang="vi-VN"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Hậu phương ta trong</a:t>
            </a:r>
          </a:p>
          <a:p>
            <a:pPr algn="ctr" eaLnBrk="1" hangingPunct="1"/>
            <a:r>
              <a:rPr lang="vi-VN"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những năm 1951 - 1952 đã đạt được những thành tựu gì về các mặt chính trị, kinh tế, </a:t>
            </a:r>
          </a:p>
          <a:p>
            <a:pPr algn="ctr" eaLnBrk="1" hangingPunct="1"/>
            <a:r>
              <a:rPr lang="vi-VN" altLang="en-US" sz="3600" b="1">
                <a:solidFill>
                  <a:srgbClr val="002060"/>
                </a:solidFill>
                <a:effectLst>
                  <a:outerShdw blurRad="38100" dist="38100" dir="2700000" algn="tl">
                    <a:srgbClr val="000000">
                      <a:alpha val="43137"/>
                    </a:srgbClr>
                  </a:outerShdw>
                </a:effectLst>
                <a:latin typeface="Times New Roman" panose="02020603050405020304" pitchFamily="18" charset="0"/>
              </a:rPr>
              <a:t>văn hóa giáo dục?</a:t>
            </a:r>
          </a:p>
        </p:txBody>
      </p:sp>
    </p:spTree>
    <p:extLst>
      <p:ext uri="{BB962C8B-B14F-4D97-AF65-F5344CB8AC3E}">
        <p14:creationId xmlns:p14="http://schemas.microsoft.com/office/powerpoint/2010/main" val="11129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134DDE85-57D2-44A5-A1E6-461642CF5737}"/>
              </a:ext>
            </a:extLst>
          </p:cNvPr>
          <p:cNvSpPr txBox="1">
            <a:spLocks/>
          </p:cNvSpPr>
          <p:nvPr>
            <p:custDataLst>
              <p:tags r:id="rId1"/>
            </p:custDataLst>
          </p:nvPr>
        </p:nvSpPr>
        <p:spPr>
          <a:xfrm>
            <a:off x="1490131" y="3664225"/>
            <a:ext cx="8030863" cy="6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Arial" panose="020B0604020202020204" pitchFamily="34" charset="0"/>
                <a:cs typeface="Arial" panose="020B0604020202020204" pitchFamily="34" charset="0"/>
              </a:rPr>
              <a:t>Văn hóa giáo dục: </a:t>
            </a:r>
            <a:r>
              <a:rPr lang="en-US" sz="3200">
                <a:latin typeface="Arial" panose="020B0604020202020204" pitchFamily="34" charset="0"/>
                <a:cs typeface="Arial" panose="020B0604020202020204" pitchFamily="34" charset="0"/>
              </a:rPr>
              <a:t>Phong trào học tập được phát triển.</a:t>
            </a:r>
            <a:endParaRPr lang="en-US" sz="32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9F0DDDC-F7E1-4E78-8BC4-940E332313FE}"/>
              </a:ext>
            </a:extLst>
          </p:cNvPr>
          <p:cNvSpPr/>
          <p:nvPr>
            <p:custDataLst>
              <p:tags r:id="rId2"/>
            </p:custDataLst>
          </p:nvPr>
        </p:nvSpPr>
        <p:spPr>
          <a:xfrm>
            <a:off x="1478195" y="1089248"/>
            <a:ext cx="9934873" cy="2062103"/>
          </a:xfrm>
          <a:prstGeom prst="rect">
            <a:avLst/>
          </a:prstGeom>
        </p:spPr>
        <p:txBody>
          <a:bodyPr wrap="square">
            <a:spAutoFit/>
          </a:bodyPr>
          <a:lstStyle/>
          <a:p>
            <a:r>
              <a:rPr lang="en-US" sz="3200" b="1" dirty="0" err="1">
                <a:latin typeface="Arial" panose="020B0604020202020204" pitchFamily="34" charset="0"/>
                <a:cs typeface="Arial" panose="020B0604020202020204" pitchFamily="34" charset="0"/>
              </a:rPr>
              <a:t>Chính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trị</a:t>
            </a:r>
            <a:r>
              <a:rPr lang="en-US" sz="3200" b="1"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toàn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quốc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II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Đảng</a:t>
            </a:r>
            <a:endParaRPr lang="en-US" sz="3200" dirty="0">
              <a:latin typeface="Arial" panose="020B0604020202020204" pitchFamily="34" charset="0"/>
              <a:cs typeface="Arial" panose="020B0604020202020204" pitchFamily="34" charset="0"/>
            </a:endParaRPr>
          </a:p>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đua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toàn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quốc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I</a:t>
            </a:r>
          </a:p>
        </p:txBody>
      </p:sp>
      <p:sp>
        <p:nvSpPr>
          <p:cNvPr id="16" name="Rectangle 15">
            <a:extLst>
              <a:ext uri="{FF2B5EF4-FFF2-40B4-BE49-F238E27FC236}">
                <a16:creationId xmlns:a16="http://schemas.microsoft.com/office/drawing/2014/main" id="{429595F3-1466-403C-A4E1-4A7B1CBEC195}"/>
              </a:ext>
            </a:extLst>
          </p:cNvPr>
          <p:cNvSpPr/>
          <p:nvPr>
            <p:custDataLst>
              <p:tags r:id="rId3"/>
            </p:custDataLst>
          </p:nvPr>
        </p:nvSpPr>
        <p:spPr>
          <a:xfrm>
            <a:off x="1490131" y="3066560"/>
            <a:ext cx="6557031" cy="584775"/>
          </a:xfrm>
          <a:prstGeom prst="rect">
            <a:avLst/>
          </a:prstGeom>
        </p:spPr>
        <p:txBody>
          <a:bodyPr wrap="square">
            <a:spAutoFit/>
          </a:bodyPr>
          <a:lstStyle/>
          <a:p>
            <a:r>
              <a:rPr lang="en-US" sz="3200" b="1" dirty="0" err="1">
                <a:latin typeface="Arial" panose="020B0604020202020204" pitchFamily="34" charset="0"/>
                <a:cs typeface="Arial" panose="020B0604020202020204" pitchFamily="34" charset="0"/>
              </a:rPr>
              <a:t>Kinh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tế</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đẩy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mạnh</a:t>
            </a:r>
            <a:r>
              <a:rPr lang="en-US" sz="3200" dirty="0">
                <a:latin typeface="Arial" panose="020B0604020202020204" pitchFamily="34" charset="0"/>
                <a:cs typeface="Arial" panose="020B0604020202020204" pitchFamily="34" charset="0"/>
              </a:rPr>
              <a:t>.</a:t>
            </a:r>
          </a:p>
        </p:txBody>
      </p:sp>
      <p:sp>
        <p:nvSpPr>
          <p:cNvPr id="17" name="5-Point Star 5">
            <a:extLst>
              <a:ext uri="{FF2B5EF4-FFF2-40B4-BE49-F238E27FC236}">
                <a16:creationId xmlns:a16="http://schemas.microsoft.com/office/drawing/2014/main" id="{ECFCA815-9659-4C94-8168-C52752AD92A2}"/>
              </a:ext>
            </a:extLst>
          </p:cNvPr>
          <p:cNvSpPr/>
          <p:nvPr>
            <p:custDataLst>
              <p:tags r:id="rId4"/>
            </p:custDataLst>
          </p:nvPr>
        </p:nvSpPr>
        <p:spPr>
          <a:xfrm>
            <a:off x="1077918" y="1126217"/>
            <a:ext cx="416620" cy="417305"/>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000">
              <a:solidFill>
                <a:srgbClr val="FF0000"/>
              </a:solidFill>
              <a:latin typeface="Arial" panose="020B0604020202020204" pitchFamily="34" charset="0"/>
              <a:cs typeface="Arial" panose="020B0604020202020204" pitchFamily="34" charset="0"/>
            </a:endParaRPr>
          </a:p>
        </p:txBody>
      </p:sp>
      <p:sp>
        <p:nvSpPr>
          <p:cNvPr id="19" name="5-Point Star 6">
            <a:extLst>
              <a:ext uri="{FF2B5EF4-FFF2-40B4-BE49-F238E27FC236}">
                <a16:creationId xmlns:a16="http://schemas.microsoft.com/office/drawing/2014/main" id="{C3D107F9-827F-4D24-A873-FCEF66906FF2}"/>
              </a:ext>
            </a:extLst>
          </p:cNvPr>
          <p:cNvSpPr/>
          <p:nvPr>
            <p:custDataLst>
              <p:tags r:id="rId5"/>
            </p:custDataLst>
          </p:nvPr>
        </p:nvSpPr>
        <p:spPr>
          <a:xfrm>
            <a:off x="1050836" y="3033012"/>
            <a:ext cx="416620" cy="417305"/>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000">
              <a:solidFill>
                <a:srgbClr val="FF0000"/>
              </a:solidFill>
              <a:latin typeface="Arial" panose="020B0604020202020204" pitchFamily="34" charset="0"/>
              <a:cs typeface="Arial" panose="020B0604020202020204" pitchFamily="34" charset="0"/>
            </a:endParaRPr>
          </a:p>
        </p:txBody>
      </p:sp>
      <p:sp>
        <p:nvSpPr>
          <p:cNvPr id="20" name="5-Point Star 7">
            <a:extLst>
              <a:ext uri="{FF2B5EF4-FFF2-40B4-BE49-F238E27FC236}">
                <a16:creationId xmlns:a16="http://schemas.microsoft.com/office/drawing/2014/main" id="{4567E702-5071-47AB-BF70-02CABB532EA5}"/>
              </a:ext>
            </a:extLst>
          </p:cNvPr>
          <p:cNvSpPr/>
          <p:nvPr>
            <p:custDataLst>
              <p:tags r:id="rId6"/>
            </p:custDataLst>
          </p:nvPr>
        </p:nvSpPr>
        <p:spPr>
          <a:xfrm>
            <a:off x="1050835" y="3646785"/>
            <a:ext cx="416620" cy="417305"/>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000">
              <a:solidFill>
                <a:srgbClr val="FF0000"/>
              </a:solidFill>
              <a:latin typeface="Arial" panose="020B0604020202020204" pitchFamily="34" charset="0"/>
              <a:cs typeface="Arial" panose="020B0604020202020204" pitchFamily="34" charset="0"/>
            </a:endParaRPr>
          </a:p>
        </p:txBody>
      </p:sp>
      <p:pic>
        <p:nvPicPr>
          <p:cNvPr id="21" name="图片 7">
            <a:extLst>
              <a:ext uri="{FF2B5EF4-FFF2-40B4-BE49-F238E27FC236}">
                <a16:creationId xmlns:a16="http://schemas.microsoft.com/office/drawing/2014/main" id="{12F01E68-D08C-4469-883F-1A88321127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5620"/>
          <a:stretch/>
        </p:blipFill>
        <p:spPr>
          <a:xfrm flipH="1">
            <a:off x="-1405667" y="4994202"/>
            <a:ext cx="6549726" cy="2251818"/>
          </a:xfrm>
          <a:prstGeom prst="rect">
            <a:avLst/>
          </a:prstGeom>
        </p:spPr>
      </p:pic>
    </p:spTree>
    <p:extLst>
      <p:ext uri="{BB962C8B-B14F-4D97-AF65-F5344CB8AC3E}">
        <p14:creationId xmlns:p14="http://schemas.microsoft.com/office/powerpoint/2010/main" val="4212480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B5EAFBF-F694-4813-97F1-A2F7ECFDB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485" y="-484415"/>
            <a:ext cx="8167215" cy="8847096"/>
          </a:xfrm>
          <a:prstGeom prst="rect">
            <a:avLst/>
          </a:prstGeom>
        </p:spPr>
      </p:pic>
      <p:pic>
        <p:nvPicPr>
          <p:cNvPr id="6" name="图片 5">
            <a:extLst>
              <a:ext uri="{FF2B5EF4-FFF2-40B4-BE49-F238E27FC236}">
                <a16:creationId xmlns:a16="http://schemas.microsoft.com/office/drawing/2014/main" id="{5E126749-72E9-41F0-8271-FA97D610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06" y="2014906"/>
            <a:ext cx="4488503" cy="4843094"/>
          </a:xfrm>
          <a:prstGeom prst="rect">
            <a:avLst/>
          </a:prstGeom>
        </p:spPr>
      </p:pic>
      <p:sp>
        <p:nvSpPr>
          <p:cNvPr id="7" name="Rectangle 6">
            <a:extLst>
              <a:ext uri="{FF2B5EF4-FFF2-40B4-BE49-F238E27FC236}">
                <a16:creationId xmlns:a16="http://schemas.microsoft.com/office/drawing/2014/main" id="{5D4E4D2C-3065-414D-81C4-1E5163452DED}"/>
              </a:ext>
            </a:extLst>
          </p:cNvPr>
          <p:cNvSpPr/>
          <p:nvPr/>
        </p:nvSpPr>
        <p:spPr>
          <a:xfrm>
            <a:off x="4808982" y="499198"/>
            <a:ext cx="52918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rgbClr val="F3E66D"/>
                </a:solidFill>
                <a:effectLst>
                  <a:outerShdw blurRad="12700" dist="38100" dir="2700000" algn="tl" rotWithShape="0">
                    <a:schemeClr val="accent5">
                      <a:lumMod val="60000"/>
                      <a:lumOff val="40000"/>
                    </a:schemeClr>
                  </a:outerShdw>
                </a:effectLst>
                <a:latin typeface="UTM Showcard" panose="02040603050506020204" pitchFamily="18" charset="0"/>
              </a:rPr>
              <a:t>GHI NHỚ</a:t>
            </a:r>
            <a:endParaRPr lang="vi-VN" sz="9600" b="1">
              <a:ln w="38100">
                <a:solidFill>
                  <a:schemeClr val="bg1"/>
                </a:solidFill>
                <a:prstDash val="solid"/>
              </a:ln>
              <a:solidFill>
                <a:srgbClr val="F3E66D"/>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9" name="Rectangle 13">
            <a:extLst>
              <a:ext uri="{FF2B5EF4-FFF2-40B4-BE49-F238E27FC236}">
                <a16:creationId xmlns:a16="http://schemas.microsoft.com/office/drawing/2014/main" id="{0C13E9A0-1121-494E-BBBF-C3FA9036DE8F}"/>
              </a:ext>
            </a:extLst>
          </p:cNvPr>
          <p:cNvSpPr>
            <a:spLocks noChangeArrowheads="1"/>
          </p:cNvSpPr>
          <p:nvPr/>
        </p:nvSpPr>
        <p:spPr bwMode="auto">
          <a:xfrm>
            <a:off x="4403370" y="2126788"/>
            <a:ext cx="610305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3600">
                <a:solidFill>
                  <a:schemeClr val="bg1"/>
                </a:solidFill>
                <a:latin typeface="UTM Androgyne" panose="02040603050506020204" pitchFamily="18" charset="0"/>
              </a:rPr>
              <a:t>Sau năm 1950, hậu phương của ta được mở rộng và xây dựngvững mạnh, làm tăng thêm sức mạnh cho cuộc kháng chiến.</a:t>
            </a:r>
            <a:endParaRPr lang="en-US" altLang="en-US" sz="4400" b="1">
              <a:solidFill>
                <a:schemeClr val="bg1"/>
              </a:solidFill>
              <a:latin typeface="UTM Androgyne" panose="02040603050506020204" pitchFamily="18" charset="0"/>
            </a:endParaRPr>
          </a:p>
        </p:txBody>
      </p:sp>
    </p:spTree>
    <p:extLst>
      <p:ext uri="{BB962C8B-B14F-4D97-AF65-F5344CB8AC3E}">
        <p14:creationId xmlns:p14="http://schemas.microsoft.com/office/powerpoint/2010/main" val="17791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1531F69A-BAD5-4ED3-A847-374D92E63A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16" name="图片 15">
            <a:extLst>
              <a:ext uri="{FF2B5EF4-FFF2-40B4-BE49-F238E27FC236}">
                <a16:creationId xmlns:a16="http://schemas.microsoft.com/office/drawing/2014/main" id="{89F0C13D-0508-4333-BBF3-792D10CCCA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970"/>
          <a:stretch/>
        </p:blipFill>
        <p:spPr>
          <a:xfrm>
            <a:off x="1539049" y="1613580"/>
            <a:ext cx="9144019" cy="5244420"/>
          </a:xfrm>
          <a:prstGeom prst="rect">
            <a:avLst/>
          </a:prstGeom>
        </p:spPr>
      </p:pic>
      <p:grpSp>
        <p:nvGrpSpPr>
          <p:cNvPr id="6" name="Group 5">
            <a:extLst>
              <a:ext uri="{FF2B5EF4-FFF2-40B4-BE49-F238E27FC236}">
                <a16:creationId xmlns:a16="http://schemas.microsoft.com/office/drawing/2014/main" id="{07C73F1C-3FA2-4788-82DC-16527217E253}"/>
              </a:ext>
            </a:extLst>
          </p:cNvPr>
          <p:cNvGrpSpPr/>
          <p:nvPr/>
        </p:nvGrpSpPr>
        <p:grpSpPr>
          <a:xfrm>
            <a:off x="796945" y="410867"/>
            <a:ext cx="10507785" cy="1862048"/>
            <a:chOff x="-4728308" y="2332889"/>
            <a:chExt cx="10507785" cy="1862048"/>
          </a:xfrm>
        </p:grpSpPr>
        <p:sp>
          <p:nvSpPr>
            <p:cNvPr id="7" name="TextBox 6">
              <a:extLst>
                <a:ext uri="{FF2B5EF4-FFF2-40B4-BE49-F238E27FC236}">
                  <a16:creationId xmlns:a16="http://schemas.microsoft.com/office/drawing/2014/main" id="{E2B3506D-F8AF-483F-ABF3-507A816A0231}"/>
                </a:ext>
              </a:extLst>
            </p:cNvPr>
            <p:cNvSpPr txBox="1"/>
            <p:nvPr/>
          </p:nvSpPr>
          <p:spPr>
            <a:xfrm>
              <a:off x="-4620568" y="2332889"/>
              <a:ext cx="10400045" cy="1862048"/>
            </a:xfrm>
            <a:prstGeom prst="rect">
              <a:avLst/>
            </a:prstGeom>
            <a:noFill/>
          </p:spPr>
          <p:txBody>
            <a:bodyPr wrap="square" rtlCol="0">
              <a:spAutoFit/>
            </a:bodyPr>
            <a:lstStyle/>
            <a:p>
              <a:pPr algn="ctr"/>
              <a:r>
                <a:rPr lang="vi-VN" sz="11500">
                  <a:solidFill>
                    <a:srgbClr val="FFFF00"/>
                  </a:solidFill>
                  <a:effectLst>
                    <a:reflection blurRad="6350" stA="55000" endA="300" endPos="45500" dir="5400000" sy="-100000" algn="bl" rotWithShape="0"/>
                  </a:effectLst>
                  <a:latin typeface="UTM Futura Extra" panose="02040603050506020204" pitchFamily="18" charset="0"/>
                </a:rPr>
                <a:t>LIÊN HỆ</a:t>
              </a:r>
              <a:endParaRPr lang="en-US" sz="11500" dirty="0">
                <a:solidFill>
                  <a:srgbClr val="FFFF00"/>
                </a:solidFill>
                <a:effectLst>
                  <a:reflection blurRad="6350" stA="55000" endA="300" endPos="45500" dir="5400000" sy="-100000" algn="bl" rotWithShape="0"/>
                </a:effectLst>
                <a:latin typeface="UTM Futura Extra" panose="02040603050506020204" pitchFamily="18" charset="0"/>
              </a:endParaRPr>
            </a:p>
          </p:txBody>
        </p:sp>
        <p:sp>
          <p:nvSpPr>
            <p:cNvPr id="8" name="TextBox 7">
              <a:extLst>
                <a:ext uri="{FF2B5EF4-FFF2-40B4-BE49-F238E27FC236}">
                  <a16:creationId xmlns:a16="http://schemas.microsoft.com/office/drawing/2014/main" id="{4CFAC720-F2CE-4BCB-9D03-319D6E80E2B8}"/>
                </a:ext>
              </a:extLst>
            </p:cNvPr>
            <p:cNvSpPr txBox="1"/>
            <p:nvPr/>
          </p:nvSpPr>
          <p:spPr>
            <a:xfrm>
              <a:off x="-4728308" y="2332889"/>
              <a:ext cx="10304585" cy="1862048"/>
            </a:xfrm>
            <a:prstGeom prst="rect">
              <a:avLst/>
            </a:prstGeom>
            <a:noFill/>
          </p:spPr>
          <p:txBody>
            <a:bodyPr wrap="square" rtlCol="0">
              <a:spAutoFit/>
            </a:bodyPr>
            <a:lstStyle/>
            <a:p>
              <a:pPr algn="ctr"/>
              <a:r>
                <a:rPr lang="vi-VN" sz="1150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rPr>
                <a:t>LIÊN HỆ</a:t>
              </a:r>
              <a:endParaRPr lang="en-US" sz="11500" dirty="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endParaRPr>
            </a:p>
          </p:txBody>
        </p:sp>
      </p:grpSp>
    </p:spTree>
    <p:extLst>
      <p:ext uri="{BB962C8B-B14F-4D97-AF65-F5344CB8AC3E}">
        <p14:creationId xmlns:p14="http://schemas.microsoft.com/office/powerpoint/2010/main" val="312057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1">
            <a:extLst>
              <a:ext uri="{FF2B5EF4-FFF2-40B4-BE49-F238E27FC236}">
                <a16:creationId xmlns:a16="http://schemas.microsoft.com/office/drawing/2014/main" id="{5C7397F0-7413-4AAA-B13B-30CEFBE621F4}"/>
              </a:ext>
            </a:extLst>
          </p:cNvPr>
          <p:cNvSpPr/>
          <p:nvPr/>
        </p:nvSpPr>
        <p:spPr>
          <a:xfrm>
            <a:off x="3144178" y="514350"/>
            <a:ext cx="7930222" cy="5124450"/>
          </a:xfrm>
          <a:prstGeom prst="cloud">
            <a:avLst/>
          </a:prstGeom>
          <a:solidFill>
            <a:schemeClr val="bg1"/>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
            <a:extLst>
              <a:ext uri="{FF2B5EF4-FFF2-40B4-BE49-F238E27FC236}">
                <a16:creationId xmlns:a16="http://schemas.microsoft.com/office/drawing/2014/main" id="{8753A7EA-5948-4660-909C-E80E52BFCF2B}"/>
              </a:ext>
            </a:extLst>
          </p:cNvPr>
          <p:cNvSpPr/>
          <p:nvPr/>
        </p:nvSpPr>
        <p:spPr>
          <a:xfrm>
            <a:off x="3488652" y="844550"/>
            <a:ext cx="7171861" cy="4425950"/>
          </a:xfrm>
          <a:prstGeom prst="cloud">
            <a:avLst/>
          </a:prstGeom>
          <a:solidFill>
            <a:srgbClr val="F1E159"/>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r="64800" b="38336"/>
          <a:stretch/>
        </p:blipFill>
        <p:spPr>
          <a:xfrm>
            <a:off x="165099" y="0"/>
            <a:ext cx="4472833" cy="6958284"/>
          </a:xfrm>
          <a:prstGeom prst="rect">
            <a:avLst/>
          </a:prstGeom>
        </p:spPr>
      </p:pic>
      <p:sp>
        <p:nvSpPr>
          <p:cNvPr id="13" name="TextBox 12">
            <a:extLst>
              <a:ext uri="{FF2B5EF4-FFF2-40B4-BE49-F238E27FC236}">
                <a16:creationId xmlns:a16="http://schemas.microsoft.com/office/drawing/2014/main" id="{89842BEE-5E38-40F8-94EF-7A835EA42606}"/>
              </a:ext>
            </a:extLst>
          </p:cNvPr>
          <p:cNvSpPr txBox="1"/>
          <p:nvPr/>
        </p:nvSpPr>
        <p:spPr>
          <a:xfrm>
            <a:off x="3994832" y="2107079"/>
            <a:ext cx="6413500" cy="1938992"/>
          </a:xfrm>
          <a:prstGeom prst="rect">
            <a:avLst/>
          </a:prstGeom>
          <a:noFill/>
        </p:spPr>
        <p:txBody>
          <a:bodyPr wrap="square">
            <a:spAutoFit/>
          </a:bodyPr>
          <a:lstStyle/>
          <a:p>
            <a:pPr algn="ctr" eaLnBrk="1" hangingPunct="1"/>
            <a:r>
              <a:rPr lang="vi-VN" altLang="en-US" sz="4000" b="1">
                <a:solidFill>
                  <a:srgbClr val="002060"/>
                </a:solidFill>
                <a:effectLst>
                  <a:outerShdw blurRad="38100" dist="38100" dir="2700000" algn="tl">
                    <a:srgbClr val="000000">
                      <a:alpha val="43137"/>
                    </a:srgbClr>
                  </a:outerShdw>
                </a:effectLst>
                <a:latin typeface="Times New Roman" panose="02020603050405020304" pitchFamily="18" charset="0"/>
              </a:rPr>
              <a:t>Kể tên một vài phong trào thi đua do nhà trường và Liên Đội phát động ?</a:t>
            </a:r>
          </a:p>
        </p:txBody>
      </p:sp>
    </p:spTree>
    <p:extLst>
      <p:ext uri="{BB962C8B-B14F-4D97-AF65-F5344CB8AC3E}">
        <p14:creationId xmlns:p14="http://schemas.microsoft.com/office/powerpoint/2010/main" val="389989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9B6F51E6-7140-4264-9B0C-D7EE5A5BEA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16" name="图片 15">
            <a:extLst>
              <a:ext uri="{FF2B5EF4-FFF2-40B4-BE49-F238E27FC236}">
                <a16:creationId xmlns:a16="http://schemas.microsoft.com/office/drawing/2014/main" id="{89F0C13D-0508-4333-BBF3-792D10CCCA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970"/>
          <a:stretch/>
        </p:blipFill>
        <p:spPr>
          <a:xfrm>
            <a:off x="1539049" y="1613580"/>
            <a:ext cx="9144019" cy="5244420"/>
          </a:xfrm>
          <a:prstGeom prst="rect">
            <a:avLst/>
          </a:prstGeom>
        </p:spPr>
      </p:pic>
      <p:grpSp>
        <p:nvGrpSpPr>
          <p:cNvPr id="6" name="Group 5">
            <a:extLst>
              <a:ext uri="{FF2B5EF4-FFF2-40B4-BE49-F238E27FC236}">
                <a16:creationId xmlns:a16="http://schemas.microsoft.com/office/drawing/2014/main" id="{07C73F1C-3FA2-4788-82DC-16527217E253}"/>
              </a:ext>
            </a:extLst>
          </p:cNvPr>
          <p:cNvGrpSpPr/>
          <p:nvPr/>
        </p:nvGrpSpPr>
        <p:grpSpPr>
          <a:xfrm>
            <a:off x="796945" y="410867"/>
            <a:ext cx="10507785" cy="1862048"/>
            <a:chOff x="-4728308" y="2332889"/>
            <a:chExt cx="10507785" cy="1862048"/>
          </a:xfrm>
        </p:grpSpPr>
        <p:sp>
          <p:nvSpPr>
            <p:cNvPr id="7" name="TextBox 6">
              <a:extLst>
                <a:ext uri="{FF2B5EF4-FFF2-40B4-BE49-F238E27FC236}">
                  <a16:creationId xmlns:a16="http://schemas.microsoft.com/office/drawing/2014/main" id="{E2B3506D-F8AF-483F-ABF3-507A816A0231}"/>
                </a:ext>
              </a:extLst>
            </p:cNvPr>
            <p:cNvSpPr txBox="1"/>
            <p:nvPr/>
          </p:nvSpPr>
          <p:spPr>
            <a:xfrm>
              <a:off x="-4620568" y="2332889"/>
              <a:ext cx="10400045" cy="1862048"/>
            </a:xfrm>
            <a:prstGeom prst="rect">
              <a:avLst/>
            </a:prstGeom>
            <a:noFill/>
          </p:spPr>
          <p:txBody>
            <a:bodyPr wrap="square" rtlCol="0">
              <a:spAutoFit/>
            </a:bodyPr>
            <a:lstStyle/>
            <a:p>
              <a:pPr algn="ctr"/>
              <a:r>
                <a:rPr lang="vi-VN" sz="11500">
                  <a:solidFill>
                    <a:srgbClr val="FFFF00"/>
                  </a:solidFill>
                  <a:effectLst>
                    <a:reflection blurRad="6350" stA="55000" endA="300" endPos="45500" dir="5400000" sy="-100000" algn="bl" rotWithShape="0"/>
                  </a:effectLst>
                  <a:latin typeface="UTM Futura Extra" panose="02040603050506020204" pitchFamily="18" charset="0"/>
                </a:rPr>
                <a:t>DẶN DÒ</a:t>
              </a:r>
              <a:endParaRPr lang="en-US" sz="11500" dirty="0">
                <a:solidFill>
                  <a:srgbClr val="FFFF00"/>
                </a:solidFill>
                <a:effectLst>
                  <a:reflection blurRad="6350" stA="55000" endA="300" endPos="45500" dir="5400000" sy="-100000" algn="bl" rotWithShape="0"/>
                </a:effectLst>
                <a:latin typeface="UTM Futura Extra" panose="02040603050506020204" pitchFamily="18" charset="0"/>
              </a:endParaRPr>
            </a:p>
          </p:txBody>
        </p:sp>
        <p:sp>
          <p:nvSpPr>
            <p:cNvPr id="8" name="TextBox 7">
              <a:extLst>
                <a:ext uri="{FF2B5EF4-FFF2-40B4-BE49-F238E27FC236}">
                  <a16:creationId xmlns:a16="http://schemas.microsoft.com/office/drawing/2014/main" id="{4CFAC720-F2CE-4BCB-9D03-319D6E80E2B8}"/>
                </a:ext>
              </a:extLst>
            </p:cNvPr>
            <p:cNvSpPr txBox="1"/>
            <p:nvPr/>
          </p:nvSpPr>
          <p:spPr>
            <a:xfrm>
              <a:off x="-4728308" y="2332889"/>
              <a:ext cx="10304585" cy="1862048"/>
            </a:xfrm>
            <a:prstGeom prst="rect">
              <a:avLst/>
            </a:prstGeom>
            <a:noFill/>
          </p:spPr>
          <p:txBody>
            <a:bodyPr wrap="square" rtlCol="0">
              <a:spAutoFit/>
            </a:bodyPr>
            <a:lstStyle/>
            <a:p>
              <a:pPr algn="ctr"/>
              <a:r>
                <a:rPr lang="vi-VN" sz="1150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rPr>
                <a:t>DẶN DÒ</a:t>
              </a:r>
              <a:endParaRPr lang="en-US" sz="11500" dirty="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endParaRPr>
            </a:p>
          </p:txBody>
        </p:sp>
      </p:grpSp>
    </p:spTree>
    <p:extLst>
      <p:ext uri="{BB962C8B-B14F-4D97-AF65-F5344CB8AC3E}">
        <p14:creationId xmlns:p14="http://schemas.microsoft.com/office/powerpoint/2010/main" val="2966537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思想气泡: 云 5">
            <a:extLst>
              <a:ext uri="{FF2B5EF4-FFF2-40B4-BE49-F238E27FC236}">
                <a16:creationId xmlns:a16="http://schemas.microsoft.com/office/drawing/2014/main" id="{024CB02A-FB25-4B7E-AC6A-D881EC189BD3}"/>
              </a:ext>
            </a:extLst>
          </p:cNvPr>
          <p:cNvSpPr/>
          <p:nvPr/>
        </p:nvSpPr>
        <p:spPr>
          <a:xfrm>
            <a:off x="647700" y="3293356"/>
            <a:ext cx="4412343" cy="3052927"/>
          </a:xfrm>
          <a:prstGeom prst="ellipse">
            <a:avLst/>
          </a:prstGeom>
          <a:solidFill>
            <a:srgbClr val="7ECFEF"/>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思想气泡: 云 1">
            <a:extLst>
              <a:ext uri="{FF2B5EF4-FFF2-40B4-BE49-F238E27FC236}">
                <a16:creationId xmlns:a16="http://schemas.microsoft.com/office/drawing/2014/main" id="{282B1338-3205-4C73-A981-C0BAE1842580}"/>
              </a:ext>
            </a:extLst>
          </p:cNvPr>
          <p:cNvSpPr/>
          <p:nvPr/>
        </p:nvSpPr>
        <p:spPr>
          <a:xfrm>
            <a:off x="1918201" y="594239"/>
            <a:ext cx="4502786" cy="2495959"/>
          </a:xfrm>
          <a:prstGeom prst="ellipse">
            <a:avLst/>
          </a:prstGeom>
          <a:solidFill>
            <a:srgbClr val="7ECFEF"/>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9C7791E8-4476-4FAD-B03F-70E8ABF1F798}"/>
              </a:ext>
            </a:extLst>
          </p:cNvPr>
          <p:cNvSpPr txBox="1"/>
          <p:nvPr/>
        </p:nvSpPr>
        <p:spPr>
          <a:xfrm>
            <a:off x="2393233" y="1204481"/>
            <a:ext cx="3634015" cy="1569660"/>
          </a:xfrm>
          <a:prstGeom prst="rect">
            <a:avLst/>
          </a:prstGeom>
          <a:noFill/>
        </p:spPr>
        <p:txBody>
          <a:bodyPr wrap="square">
            <a:spAutoFit/>
          </a:bodyPr>
          <a:lstStyle/>
          <a:p>
            <a:pPr algn="just">
              <a:buNone/>
            </a:pPr>
            <a:r>
              <a:rPr lang="en-US" altLang="en-US" sz="2400" b="1">
                <a:solidFill>
                  <a:srgbClr val="002060"/>
                </a:solidFill>
                <a:latin typeface="UTM Androgyne" panose="02040603050506020204" pitchFamily="18" charset="0"/>
                <a:cs typeface="Times New Roman" panose="02020603050405020304" pitchFamily="18" charset="0"/>
              </a:rPr>
              <a:t>Xem lại bài: </a:t>
            </a:r>
            <a:r>
              <a:rPr lang="vi-VN" altLang="en-US" sz="2400" b="1">
                <a:solidFill>
                  <a:srgbClr val="002060"/>
                </a:solidFill>
                <a:latin typeface="UTM Androgyne" panose="02040603050506020204" pitchFamily="18" charset="0"/>
                <a:cs typeface="Times New Roman" panose="02020603050405020304" pitchFamily="18" charset="0"/>
              </a:rPr>
              <a:t>Hậu phương những năm Sau chiến dịch biên giới</a:t>
            </a:r>
          </a:p>
          <a:p>
            <a:pPr algn="just">
              <a:buNone/>
            </a:pPr>
            <a:endParaRPr lang="en-US" altLang="en-US" sz="2400" b="1">
              <a:solidFill>
                <a:srgbClr val="002060"/>
              </a:solidFill>
              <a:latin typeface="UTM Androgyne" panose="0204060305050602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46A2794-9C30-4659-B384-3182E055B5B5}"/>
              </a:ext>
            </a:extLst>
          </p:cNvPr>
          <p:cNvSpPr txBox="1"/>
          <p:nvPr/>
        </p:nvSpPr>
        <p:spPr>
          <a:xfrm>
            <a:off x="1166529" y="4083859"/>
            <a:ext cx="3535270" cy="1569660"/>
          </a:xfrm>
          <a:prstGeom prst="rect">
            <a:avLst/>
          </a:prstGeom>
          <a:noFill/>
        </p:spPr>
        <p:txBody>
          <a:bodyPr wrap="square">
            <a:spAutoFit/>
          </a:bodyPr>
          <a:lstStyle/>
          <a:p>
            <a:pPr algn="just">
              <a:spcBef>
                <a:spcPts val="600"/>
              </a:spcBef>
              <a:buNone/>
            </a:pPr>
            <a:r>
              <a:rPr lang="en-US" altLang="en-US" sz="2400" b="1">
                <a:solidFill>
                  <a:srgbClr val="002060"/>
                </a:solidFill>
                <a:latin typeface="UTM Androgyne" panose="02040603050506020204" pitchFamily="18" charset="0"/>
                <a:cs typeface="Times New Roman" panose="02020603050405020304" pitchFamily="18" charset="0"/>
              </a:rPr>
              <a:t>Chuẩn bị bài mới: Ôn tập: chín năm kháng chiến bảo vệ độc lập dân tộc (1945 – 1954)</a:t>
            </a:r>
          </a:p>
        </p:txBody>
      </p:sp>
      <p:sp>
        <p:nvSpPr>
          <p:cNvPr id="16" name="椭圆 6">
            <a:extLst>
              <a:ext uri="{FF2B5EF4-FFF2-40B4-BE49-F238E27FC236}">
                <a16:creationId xmlns:a16="http://schemas.microsoft.com/office/drawing/2014/main" id="{1612AF73-2EC0-447A-A426-AE4C5C8F2E4A}"/>
              </a:ext>
            </a:extLst>
          </p:cNvPr>
          <p:cNvSpPr/>
          <p:nvPr/>
        </p:nvSpPr>
        <p:spPr>
          <a:xfrm>
            <a:off x="6420987" y="1278459"/>
            <a:ext cx="5123313" cy="5123313"/>
          </a:xfrm>
          <a:prstGeom prst="ellipse">
            <a:avLst/>
          </a:prstGeom>
          <a:solidFill>
            <a:srgbClr val="6D9AD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8">
            <a:extLst>
              <a:ext uri="{FF2B5EF4-FFF2-40B4-BE49-F238E27FC236}">
                <a16:creationId xmlns:a16="http://schemas.microsoft.com/office/drawing/2014/main" id="{C313754B-8949-4E4F-9F2D-9C98045F4FDC}"/>
              </a:ext>
            </a:extLst>
          </p:cNvPr>
          <p:cNvPicPr>
            <a:picLocks noChangeAspect="1"/>
          </p:cNvPicPr>
          <p:nvPr/>
        </p:nvPicPr>
        <p:blipFill>
          <a:blip r:embed="rId3"/>
          <a:stretch>
            <a:fillRect/>
          </a:stretch>
        </p:blipFill>
        <p:spPr>
          <a:xfrm>
            <a:off x="6748925" y="746341"/>
            <a:ext cx="4188579" cy="5655430"/>
          </a:xfrm>
          <a:prstGeom prst="rect">
            <a:avLst/>
          </a:prstGeom>
        </p:spPr>
      </p:pic>
    </p:spTree>
    <p:extLst>
      <p:ext uri="{BB962C8B-B14F-4D97-AF65-F5344CB8AC3E}">
        <p14:creationId xmlns:p14="http://schemas.microsoft.com/office/powerpoint/2010/main" val="327461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DD539C-8817-485E-B706-FCDD30C6E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6" t="7084" r="60475"/>
          <a:stretch/>
        </p:blipFill>
        <p:spPr>
          <a:xfrm>
            <a:off x="211356" y="143394"/>
            <a:ext cx="5054600" cy="6921254"/>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7F1C2B7C-481A-481E-83E7-1C376318ECD2}"/>
              </a:ext>
            </a:extLst>
          </p:cNvPr>
          <p:cNvSpPr txBox="1"/>
          <p:nvPr/>
        </p:nvSpPr>
        <p:spPr>
          <a:xfrm>
            <a:off x="2146300" y="2151727"/>
            <a:ext cx="12191999" cy="2554545"/>
          </a:xfrm>
          <a:prstGeom prst="rect">
            <a:avLst/>
          </a:prstGeom>
          <a:noFill/>
          <a:effectLst>
            <a:outerShdw blurRad="63500" sx="102000" sy="102000" algn="ctr" rotWithShape="0">
              <a:prstClr val="black">
                <a:alpha val="40000"/>
              </a:prstClr>
            </a:outerShdw>
          </a:effectLst>
        </p:spPr>
        <p:txBody>
          <a:bodyPr wrap="square">
            <a:spAutoFit/>
          </a:bodyPr>
          <a:lstStyle/>
          <a:p>
            <a:pPr algn="ctr" defTabSz="685783">
              <a:defRPr/>
            </a:pPr>
            <a:r>
              <a:rPr lang="vi-VN" sz="8000">
                <a:ln w="381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rPr>
              <a:t>CHÚC CÁC BẠN</a:t>
            </a:r>
          </a:p>
          <a:p>
            <a:pPr algn="ctr" defTabSz="685783">
              <a:defRPr/>
            </a:pPr>
            <a:r>
              <a:rPr lang="vi-VN" sz="8000">
                <a:ln w="381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rPr>
              <a:t>HỌC TỐT !</a:t>
            </a:r>
            <a:endParaRPr lang="en-US" sz="8000">
              <a:ln w="38100">
                <a:solidFill>
                  <a:schemeClr val="bg1"/>
                </a:solidFill>
              </a:ln>
              <a:solidFill>
                <a:srgbClr val="FFC000"/>
              </a:solidFill>
              <a:effectLst>
                <a:outerShdw blurRad="38100" dist="38100" dir="2700000" algn="tl">
                  <a:srgbClr val="000000">
                    <a:alpha val="43137"/>
                  </a:srgbClr>
                </a:outerShdw>
              </a:effectLst>
              <a:latin typeface="UTM Cookies" panose="02040603050506020204" pitchFamily="18" charset="0"/>
            </a:endParaRPr>
          </a:p>
        </p:txBody>
      </p:sp>
    </p:spTree>
    <p:custDataLst>
      <p:tags r:id="rId1"/>
    </p:custDataLst>
    <p:extLst>
      <p:ext uri="{BB962C8B-B14F-4D97-AF65-F5344CB8AC3E}">
        <p14:creationId xmlns:p14="http://schemas.microsoft.com/office/powerpoint/2010/main" val="232451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E180D4A7-C9FB-4DFB-919C-405C955672EB}">
      <p14:showEvtLst xmlns:p14="http://schemas.microsoft.com/office/powerpoint/2010/main">
        <p14:playEvt time="0"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E75B3F-7ACF-4D9B-A6DC-15A0FD843939}"/>
              </a:ext>
            </a:extLst>
          </p:cNvPr>
          <p:cNvSpPr/>
          <p:nvPr/>
        </p:nvSpPr>
        <p:spPr>
          <a:xfrm>
            <a:off x="2064394" y="2161913"/>
            <a:ext cx="4747440" cy="922383"/>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mj-lt"/>
              </a:rPr>
              <a:t>Biết hậu phương được mở rộng và xây dựng vững mạnh</a:t>
            </a:r>
          </a:p>
        </p:txBody>
      </p:sp>
      <p:sp>
        <p:nvSpPr>
          <p:cNvPr id="6" name="Rectangle: Rounded Corners 5">
            <a:extLst>
              <a:ext uri="{FF2B5EF4-FFF2-40B4-BE49-F238E27FC236}">
                <a16:creationId xmlns:a16="http://schemas.microsoft.com/office/drawing/2014/main" id="{1AB513C9-55CC-49F6-B972-FC77E9CDFF1A}"/>
              </a:ext>
            </a:extLst>
          </p:cNvPr>
          <p:cNvSpPr/>
          <p:nvPr/>
        </p:nvSpPr>
        <p:spPr>
          <a:xfrm>
            <a:off x="3412480" y="3773704"/>
            <a:ext cx="6280159" cy="922383"/>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mj-lt"/>
              </a:rPr>
              <a:t>Nêu một số điểm chính hậu phương sau những năm chiến dịch biên giới</a:t>
            </a:r>
          </a:p>
        </p:txBody>
      </p:sp>
      <p:sp>
        <p:nvSpPr>
          <p:cNvPr id="7" name="Rectangle: Rounded Corners 6">
            <a:extLst>
              <a:ext uri="{FF2B5EF4-FFF2-40B4-BE49-F238E27FC236}">
                <a16:creationId xmlns:a16="http://schemas.microsoft.com/office/drawing/2014/main" id="{E359C6E6-5315-47C9-9349-B584571BF896}"/>
              </a:ext>
            </a:extLst>
          </p:cNvPr>
          <p:cNvSpPr/>
          <p:nvPr/>
        </p:nvSpPr>
        <p:spPr>
          <a:xfrm>
            <a:off x="4945199" y="5373946"/>
            <a:ext cx="6351766" cy="922383"/>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mj-lt"/>
              </a:rPr>
              <a:t>Trân trọng, tự hào về truyền thống yêu nước, bất khuất của dân tộc.</a:t>
            </a:r>
          </a:p>
        </p:txBody>
      </p:sp>
      <p:sp>
        <p:nvSpPr>
          <p:cNvPr id="11" name="Rectangle 10">
            <a:extLst>
              <a:ext uri="{FF2B5EF4-FFF2-40B4-BE49-F238E27FC236}">
                <a16:creationId xmlns:a16="http://schemas.microsoft.com/office/drawing/2014/main" id="{2816C0AA-3D6C-410D-8B36-0256FA37365A}"/>
              </a:ext>
            </a:extLst>
          </p:cNvPr>
          <p:cNvSpPr/>
          <p:nvPr/>
        </p:nvSpPr>
        <p:spPr>
          <a:xfrm>
            <a:off x="1281082" y="425890"/>
            <a:ext cx="10015883" cy="1446550"/>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r>
              <a:rPr lang="vi-VN" sz="8800" b="1" cap="none" spc="0">
                <a:ln w="57150">
                  <a:solidFill>
                    <a:schemeClr val="tx1">
                      <a:lumMod val="85000"/>
                      <a:lumOff val="15000"/>
                    </a:schemeClr>
                  </a:solidFill>
                  <a:prstDash val="solid"/>
                </a:ln>
                <a:solidFill>
                  <a:srgbClr val="FFFF00"/>
                </a:solidFill>
                <a:effectLst>
                  <a:outerShdw blurRad="12700" dist="38100" dir="2700000" algn="tl" rotWithShape="0">
                    <a:schemeClr val="accent5">
                      <a:lumMod val="60000"/>
                      <a:lumOff val="40000"/>
                    </a:schemeClr>
                  </a:outerShdw>
                </a:effectLst>
                <a:latin typeface="UTM Showcard" panose="02040603050506020204" pitchFamily="18" charset="0"/>
              </a:rPr>
              <a:t>Mục tiêu bài học</a:t>
            </a:r>
            <a:endParaRPr lang="vi-VN" sz="8800" b="1">
              <a:ln w="57150">
                <a:solidFill>
                  <a:schemeClr val="tx1">
                    <a:lumMod val="85000"/>
                    <a:lumOff val="15000"/>
                  </a:schemeClr>
                </a:solidFill>
                <a:prstDash val="solid"/>
              </a:ln>
              <a:solidFill>
                <a:srgbClr val="FFFF00"/>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pic>
        <p:nvPicPr>
          <p:cNvPr id="15" name="图片 29">
            <a:extLst>
              <a:ext uri="{FF2B5EF4-FFF2-40B4-BE49-F238E27FC236}">
                <a16:creationId xmlns:a16="http://schemas.microsoft.com/office/drawing/2014/main" id="{51155764-E6A4-42A5-AC5B-C326F2652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40" y="2216717"/>
            <a:ext cx="915924" cy="915924"/>
          </a:xfrm>
          <a:prstGeom prst="rect">
            <a:avLst/>
          </a:prstGeom>
        </p:spPr>
      </p:pic>
      <p:pic>
        <p:nvPicPr>
          <p:cNvPr id="16" name="图片 29">
            <a:extLst>
              <a:ext uri="{FF2B5EF4-FFF2-40B4-BE49-F238E27FC236}">
                <a16:creationId xmlns:a16="http://schemas.microsoft.com/office/drawing/2014/main" id="{F18C4268-441A-404B-994C-CE60B847C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426" y="3780163"/>
            <a:ext cx="915924" cy="915924"/>
          </a:xfrm>
          <a:prstGeom prst="rect">
            <a:avLst/>
          </a:prstGeom>
        </p:spPr>
      </p:pic>
      <p:pic>
        <p:nvPicPr>
          <p:cNvPr id="17" name="图片 29">
            <a:extLst>
              <a:ext uri="{FF2B5EF4-FFF2-40B4-BE49-F238E27FC236}">
                <a16:creationId xmlns:a16="http://schemas.microsoft.com/office/drawing/2014/main" id="{7A25D4F7-EFB9-41FF-AB67-E65DBB9A7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626" y="5373946"/>
            <a:ext cx="915924" cy="915924"/>
          </a:xfrm>
          <a:prstGeom prst="rect">
            <a:avLst/>
          </a:prstGeom>
        </p:spPr>
      </p:pic>
    </p:spTree>
    <p:extLst>
      <p:ext uri="{BB962C8B-B14F-4D97-AF65-F5344CB8AC3E}">
        <p14:creationId xmlns:p14="http://schemas.microsoft.com/office/powerpoint/2010/main" val="12560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DB27FA93-6176-44AD-B98A-AE4D31AA9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16" name="图片 15">
            <a:extLst>
              <a:ext uri="{FF2B5EF4-FFF2-40B4-BE49-F238E27FC236}">
                <a16:creationId xmlns:a16="http://schemas.microsoft.com/office/drawing/2014/main" id="{89F0C13D-0508-4333-BBF3-792D10CCCA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970"/>
          <a:stretch/>
        </p:blipFill>
        <p:spPr>
          <a:xfrm>
            <a:off x="1539049" y="1613580"/>
            <a:ext cx="9144019" cy="5244420"/>
          </a:xfrm>
          <a:prstGeom prst="rect">
            <a:avLst/>
          </a:prstGeom>
        </p:spPr>
      </p:pic>
      <p:grpSp>
        <p:nvGrpSpPr>
          <p:cNvPr id="6" name="Group 5">
            <a:extLst>
              <a:ext uri="{FF2B5EF4-FFF2-40B4-BE49-F238E27FC236}">
                <a16:creationId xmlns:a16="http://schemas.microsoft.com/office/drawing/2014/main" id="{07C73F1C-3FA2-4788-82DC-16527217E253}"/>
              </a:ext>
            </a:extLst>
          </p:cNvPr>
          <p:cNvGrpSpPr/>
          <p:nvPr/>
        </p:nvGrpSpPr>
        <p:grpSpPr>
          <a:xfrm>
            <a:off x="835045" y="410867"/>
            <a:ext cx="10469685" cy="1862048"/>
            <a:chOff x="-4690208" y="2332889"/>
            <a:chExt cx="10469685" cy="1862048"/>
          </a:xfrm>
        </p:grpSpPr>
        <p:sp>
          <p:nvSpPr>
            <p:cNvPr id="7" name="TextBox 6">
              <a:extLst>
                <a:ext uri="{FF2B5EF4-FFF2-40B4-BE49-F238E27FC236}">
                  <a16:creationId xmlns:a16="http://schemas.microsoft.com/office/drawing/2014/main" id="{E2B3506D-F8AF-483F-ABF3-507A816A0231}"/>
                </a:ext>
              </a:extLst>
            </p:cNvPr>
            <p:cNvSpPr txBox="1"/>
            <p:nvPr/>
          </p:nvSpPr>
          <p:spPr>
            <a:xfrm>
              <a:off x="-4620568" y="2332889"/>
              <a:ext cx="10400045" cy="1862048"/>
            </a:xfrm>
            <a:prstGeom prst="rect">
              <a:avLst/>
            </a:prstGeom>
            <a:noFill/>
          </p:spPr>
          <p:txBody>
            <a:bodyPr wrap="square" rtlCol="0">
              <a:spAutoFit/>
            </a:bodyPr>
            <a:lstStyle/>
            <a:p>
              <a:pPr algn="ctr"/>
              <a:r>
                <a:rPr lang="vi-VN" sz="11500">
                  <a:solidFill>
                    <a:srgbClr val="FFFF00"/>
                  </a:solidFill>
                  <a:effectLst>
                    <a:reflection blurRad="6350" stA="55000" endA="300" endPos="45500" dir="5400000" sy="-100000" algn="bl" rotWithShape="0"/>
                  </a:effectLst>
                  <a:latin typeface="UTM Futura Extra" panose="02040603050506020204" pitchFamily="18" charset="0"/>
                </a:rPr>
                <a:t>KHÁM PHÁ</a:t>
              </a:r>
              <a:endParaRPr lang="en-US" sz="11500" dirty="0">
                <a:solidFill>
                  <a:srgbClr val="FFFF00"/>
                </a:solidFill>
                <a:effectLst>
                  <a:reflection blurRad="6350" stA="55000" endA="300" endPos="45500" dir="5400000" sy="-100000" algn="bl" rotWithShape="0"/>
                </a:effectLst>
                <a:latin typeface="UTM Futura Extra" panose="02040603050506020204" pitchFamily="18" charset="0"/>
              </a:endParaRPr>
            </a:p>
          </p:txBody>
        </p:sp>
        <p:sp>
          <p:nvSpPr>
            <p:cNvPr id="8" name="TextBox 7">
              <a:extLst>
                <a:ext uri="{FF2B5EF4-FFF2-40B4-BE49-F238E27FC236}">
                  <a16:creationId xmlns:a16="http://schemas.microsoft.com/office/drawing/2014/main" id="{4CFAC720-F2CE-4BCB-9D03-319D6E80E2B8}"/>
                </a:ext>
              </a:extLst>
            </p:cNvPr>
            <p:cNvSpPr txBox="1"/>
            <p:nvPr/>
          </p:nvSpPr>
          <p:spPr>
            <a:xfrm>
              <a:off x="-4690208" y="2332889"/>
              <a:ext cx="10304585" cy="1862048"/>
            </a:xfrm>
            <a:prstGeom prst="rect">
              <a:avLst/>
            </a:prstGeom>
            <a:noFill/>
          </p:spPr>
          <p:txBody>
            <a:bodyPr wrap="square" rtlCol="0">
              <a:spAutoFit/>
            </a:bodyPr>
            <a:lstStyle/>
            <a:p>
              <a:pPr algn="ctr"/>
              <a:r>
                <a:rPr lang="vi-VN" sz="1150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rPr>
                <a:t>KHÁM PHÁ</a:t>
              </a:r>
              <a:endParaRPr lang="en-US" sz="11500" dirty="0">
                <a:ln w="57150">
                  <a:solidFill>
                    <a:schemeClr val="tx1"/>
                  </a:solidFill>
                </a:ln>
                <a:solidFill>
                  <a:srgbClr val="FFC000"/>
                </a:solidFill>
                <a:effectLst>
                  <a:reflection blurRad="6350" stA="55000" endA="300" endPos="45500" dir="5400000" sy="-100000" algn="bl" rotWithShape="0"/>
                </a:effectLst>
                <a:latin typeface="UTM Futura Extra" panose="02040603050506020204" pitchFamily="18" charset="0"/>
              </a:endParaRPr>
            </a:p>
          </p:txBody>
        </p:sp>
      </p:grpSp>
    </p:spTree>
    <p:extLst>
      <p:ext uri="{BB962C8B-B14F-4D97-AF65-F5344CB8AC3E}">
        <p14:creationId xmlns:p14="http://schemas.microsoft.com/office/powerpoint/2010/main" val="370403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A6967B85-AF5B-40AF-B9FB-077F66663D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4" name="Picture 2">
            <a:extLst>
              <a:ext uri="{FF2B5EF4-FFF2-40B4-BE49-F238E27FC236}">
                <a16:creationId xmlns:a16="http://schemas.microsoft.com/office/drawing/2014/main" id="{7CCDC7BA-1E6E-46EC-9B86-E51A27A92C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3"/>
            <a:ext cx="4817663" cy="2625310"/>
          </a:xfrm>
          <a:prstGeom prst="rect">
            <a:avLst/>
          </a:prstGeom>
        </p:spPr>
      </p:pic>
      <p:pic>
        <p:nvPicPr>
          <p:cNvPr id="5" name="Picture 6">
            <a:extLst>
              <a:ext uri="{FF2B5EF4-FFF2-40B4-BE49-F238E27FC236}">
                <a16:creationId xmlns:a16="http://schemas.microsoft.com/office/drawing/2014/main" id="{3E0E15AB-CF35-46A9-9FF9-25CD0621A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6239" y="485220"/>
            <a:ext cx="4495800" cy="2943780"/>
          </a:xfrm>
          <a:prstGeom prst="rect">
            <a:avLst/>
          </a:prstGeom>
        </p:spPr>
      </p:pic>
      <p:sp>
        <p:nvSpPr>
          <p:cNvPr id="6" name="TextBox 5">
            <a:extLst>
              <a:ext uri="{FF2B5EF4-FFF2-40B4-BE49-F238E27FC236}">
                <a16:creationId xmlns:a16="http://schemas.microsoft.com/office/drawing/2014/main" id="{D935092D-F73D-4E18-852B-B04487C8225D}"/>
              </a:ext>
            </a:extLst>
          </p:cNvPr>
          <p:cNvSpPr txBox="1"/>
          <p:nvPr/>
        </p:nvSpPr>
        <p:spPr>
          <a:xfrm>
            <a:off x="5328775" y="3506000"/>
            <a:ext cx="3435270" cy="1477328"/>
          </a:xfrm>
          <a:prstGeom prst="rect">
            <a:avLst/>
          </a:prstGeom>
          <a:noFill/>
        </p:spPr>
        <p:txBody>
          <a:bodyPr wrap="square" lIns="0" tIns="0" rIns="0" bIns="0" rtlCol="0">
            <a:spAutoFit/>
          </a:bodyPr>
          <a:lstStyle/>
          <a:p>
            <a:pPr algn="just"/>
            <a:r>
              <a:rPr lang="vi-VN" sz="2400" b="1">
                <a:solidFill>
                  <a:sysClr val="windowText" lastClr="000000"/>
                </a:solidFill>
                <a:latin typeface="Times New Roman" panose="02020603050405020304" pitchFamily="18" charset="0"/>
                <a:cs typeface="Times New Roman" panose="02020603050405020304" pitchFamily="18" charset="0"/>
              </a:rPr>
              <a:t>Tiền tuyến là nơi giao chiến giữa ta và địch, tiền tuyến chiến đấu để bảo vệ hậu phương</a:t>
            </a:r>
            <a:endParaRPr lang="en-US" sz="2400" b="1">
              <a:solidFill>
                <a:sysClr val="windowText" lastClr="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3FE8211-939E-4F0B-AB49-15B416B9670D}"/>
              </a:ext>
            </a:extLst>
          </p:cNvPr>
          <p:cNvSpPr txBox="1"/>
          <p:nvPr/>
        </p:nvSpPr>
        <p:spPr>
          <a:xfrm>
            <a:off x="2152391" y="1242790"/>
            <a:ext cx="3769411" cy="954107"/>
          </a:xfrm>
          <a:prstGeom prst="rect">
            <a:avLst/>
          </a:prstGeom>
          <a:noFill/>
        </p:spPr>
        <p:txBody>
          <a:bodyPr wrap="square">
            <a:spAutoFit/>
          </a:bodyPr>
          <a:lstStyle/>
          <a:p>
            <a:pPr algn="ctr"/>
            <a:r>
              <a:rPr lang="vi-VN" sz="2800" b="1">
                <a:solidFill>
                  <a:schemeClr val="bg1"/>
                </a:solidFill>
                <a:latin typeface="+mj-lt"/>
              </a:rPr>
              <a:t>Bạn hiểu thế nào là “tiền tuyến”?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2992550-0BCF-491F-9050-094C011E04C0}"/>
              </a:ext>
            </a:extLst>
          </p:cNvPr>
          <p:cNvGrpSpPr/>
          <p:nvPr/>
        </p:nvGrpSpPr>
        <p:grpSpPr>
          <a:xfrm>
            <a:off x="31800" y="1961954"/>
            <a:ext cx="2928202" cy="4699748"/>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EDFB8A1-3C46-4752-8381-7D0A1150DB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C224069-7807-487C-9AD7-015C4F7435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A0B075-F5AF-47B7-8733-976231C7E15F}"/>
              </a:ext>
            </a:extLst>
          </p:cNvPr>
          <p:cNvGrpSpPr/>
          <p:nvPr/>
        </p:nvGrpSpPr>
        <p:grpSpPr>
          <a:xfrm>
            <a:off x="9321065" y="1717940"/>
            <a:ext cx="2747187" cy="5053448"/>
            <a:chOff x="12843095" y="658761"/>
            <a:chExt cx="3036002" cy="5584723"/>
          </a:xfrm>
        </p:grpSpPr>
        <p:pic>
          <p:nvPicPr>
            <p:cNvPr id="12" name="Picture 2" descr="Cartoon students Royalty Free Vector Image - VectorStock">
              <a:extLst>
                <a:ext uri="{FF2B5EF4-FFF2-40B4-BE49-F238E27FC236}">
                  <a16:creationId xmlns:a16="http://schemas.microsoft.com/office/drawing/2014/main" id="{F627FFB3-19E0-4D6F-A2ED-49B08A5529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students Royalty Free Vector Image - VectorStock">
              <a:extLst>
                <a:ext uri="{FF2B5EF4-FFF2-40B4-BE49-F238E27FC236}">
                  <a16:creationId xmlns:a16="http://schemas.microsoft.com/office/drawing/2014/main" id="{0076D782-F3FB-41AF-871F-45A3D7238FC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a:extLst>
                <a:ext uri="{FF2B5EF4-FFF2-40B4-BE49-F238E27FC236}">
                  <a16:creationId xmlns:a16="http://schemas.microsoft.com/office/drawing/2014/main" id="{041E4A06-528A-409D-839D-6A1FA0FEA4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721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n thắng Điện Biên Phủ và những con số | VTV.VN">
            <a:extLst>
              <a:ext uri="{FF2B5EF4-FFF2-40B4-BE49-F238E27FC236}">
                <a16:creationId xmlns:a16="http://schemas.microsoft.com/office/drawing/2014/main" id="{9C53C2E9-C322-4935-9239-CD37E48BD2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0050" y="1065517"/>
            <a:ext cx="4537821" cy="29141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Chiến thắng Điện Biên Phủ và những con số | VTV.VN">
            <a:extLst>
              <a:ext uri="{FF2B5EF4-FFF2-40B4-BE49-F238E27FC236}">
                <a16:creationId xmlns:a16="http://schemas.microsoft.com/office/drawing/2014/main" id="{F6E997DF-E0B3-419E-8D8F-6AAE5C649D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03440" y="514867"/>
            <a:ext cx="4374563" cy="29141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ỷ niệm 63 năm Chiến thắng Điện Biên Phủ (7/5/1954-7/5/2017): Chuyện ghi  bên con đèo dài nhất Việt Nam">
            <a:extLst>
              <a:ext uri="{FF2B5EF4-FFF2-40B4-BE49-F238E27FC236}">
                <a16:creationId xmlns:a16="http://schemas.microsoft.com/office/drawing/2014/main" id="{98D8652B-6DA9-4908-8BAD-BEC0E7D6E48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68905" y="3361468"/>
            <a:ext cx="4176015" cy="29141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22AF1B9-E9EE-46B0-A0F7-31CF8B1E1D95}"/>
              </a:ext>
            </a:extLst>
          </p:cNvPr>
          <p:cNvSpPr txBox="1"/>
          <p:nvPr/>
        </p:nvSpPr>
        <p:spPr>
          <a:xfrm>
            <a:off x="281196" y="5320883"/>
            <a:ext cx="4496619" cy="830997"/>
          </a:xfrm>
          <a:prstGeom prst="rect">
            <a:avLst/>
          </a:prstGeom>
          <a:noFill/>
        </p:spPr>
        <p:txBody>
          <a:bodyPr wrap="square">
            <a:spAutoFit/>
          </a:bodyPr>
          <a:lstStyle/>
          <a:p>
            <a:r>
              <a:rPr lang="vi-VN" altLang="en-US" sz="48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Tiền tuyến</a:t>
            </a:r>
            <a:endParaRPr lang="en-US" sz="4800">
              <a:ln w="0"/>
              <a:solidFill>
                <a:srgbClr val="002060"/>
              </a:solidFill>
              <a:effectLst>
                <a:outerShdw blurRad="38100" dist="19050" dir="2700000" algn="tl" rotWithShape="0">
                  <a:schemeClr val="dk1">
                    <a:alpha val="40000"/>
                  </a:schemeClr>
                </a:outerShdw>
              </a:effectLst>
              <a:latin typeface="UTM Futura Extra" panose="02040603050506020204" pitchFamily="18" charset="0"/>
            </a:endParaRPr>
          </a:p>
        </p:txBody>
      </p:sp>
    </p:spTree>
    <p:extLst>
      <p:ext uri="{BB962C8B-B14F-4D97-AF65-F5344CB8AC3E}">
        <p14:creationId xmlns:p14="http://schemas.microsoft.com/office/powerpoint/2010/main" val="311936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down)">
                                      <p:cBhvr>
                                        <p:cTn id="15" dur="500"/>
                                        <p:tgtEl>
                                          <p:spTgt spid="1030"/>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3901090A-D78D-4687-93AC-D36CB65264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pic>
        <p:nvPicPr>
          <p:cNvPr id="4" name="Picture 2">
            <a:extLst>
              <a:ext uri="{FF2B5EF4-FFF2-40B4-BE49-F238E27FC236}">
                <a16:creationId xmlns:a16="http://schemas.microsoft.com/office/drawing/2014/main" id="{7CCDC7BA-1E6E-46EC-9B86-E51A27A92C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3"/>
            <a:ext cx="4817663" cy="2625310"/>
          </a:xfrm>
          <a:prstGeom prst="rect">
            <a:avLst/>
          </a:prstGeom>
        </p:spPr>
      </p:pic>
      <p:pic>
        <p:nvPicPr>
          <p:cNvPr id="5" name="Picture 6">
            <a:extLst>
              <a:ext uri="{FF2B5EF4-FFF2-40B4-BE49-F238E27FC236}">
                <a16:creationId xmlns:a16="http://schemas.microsoft.com/office/drawing/2014/main" id="{3E0E15AB-CF35-46A9-9FF9-25CD0621A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975" y="265670"/>
            <a:ext cx="4495800" cy="2943780"/>
          </a:xfrm>
          <a:prstGeom prst="rect">
            <a:avLst/>
          </a:prstGeom>
        </p:spPr>
      </p:pic>
      <p:sp>
        <p:nvSpPr>
          <p:cNvPr id="6" name="TextBox 5">
            <a:extLst>
              <a:ext uri="{FF2B5EF4-FFF2-40B4-BE49-F238E27FC236}">
                <a16:creationId xmlns:a16="http://schemas.microsoft.com/office/drawing/2014/main" id="{D935092D-F73D-4E18-852B-B04487C8225D}"/>
              </a:ext>
            </a:extLst>
          </p:cNvPr>
          <p:cNvSpPr txBox="1"/>
          <p:nvPr/>
        </p:nvSpPr>
        <p:spPr>
          <a:xfrm>
            <a:off x="5038228" y="3429000"/>
            <a:ext cx="3908842" cy="1477328"/>
          </a:xfrm>
          <a:prstGeom prst="rect">
            <a:avLst/>
          </a:prstGeom>
          <a:noFill/>
        </p:spPr>
        <p:txBody>
          <a:bodyPr wrap="square" lIns="0" tIns="0" rIns="0" bIns="0" rtlCol="0">
            <a:spAutoFit/>
          </a:bodyPr>
          <a:lstStyle/>
          <a:p>
            <a:pPr algn="just"/>
            <a:r>
              <a:rPr lang="vi-VN" sz="2400" b="1">
                <a:solidFill>
                  <a:sysClr val="windowText" lastClr="000000"/>
                </a:solidFill>
                <a:latin typeface="Times New Roman" panose="02020603050405020304" pitchFamily="18" charset="0"/>
                <a:cs typeface="Times New Roman" panose="02020603050405020304" pitchFamily="18" charset="0"/>
              </a:rPr>
              <a:t>Hậu phương là vùng tự do (không bị địch chiếm đóng), là nơi cung cấp sức người và sức của cho tiền tuyến.</a:t>
            </a:r>
            <a:endParaRPr lang="en-US" sz="2400" b="1">
              <a:solidFill>
                <a:sysClr val="windowText" lastClr="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3FE8211-939E-4F0B-AB49-15B416B9670D}"/>
              </a:ext>
            </a:extLst>
          </p:cNvPr>
          <p:cNvSpPr txBox="1"/>
          <p:nvPr/>
        </p:nvSpPr>
        <p:spPr>
          <a:xfrm>
            <a:off x="1199127" y="1023240"/>
            <a:ext cx="3769411" cy="954107"/>
          </a:xfrm>
          <a:prstGeom prst="rect">
            <a:avLst/>
          </a:prstGeom>
          <a:noFill/>
        </p:spPr>
        <p:txBody>
          <a:bodyPr wrap="square">
            <a:spAutoFit/>
          </a:bodyPr>
          <a:lstStyle/>
          <a:p>
            <a:pPr algn="ctr"/>
            <a:r>
              <a:rPr lang="vi-VN" sz="2800" b="1">
                <a:solidFill>
                  <a:schemeClr val="bg1"/>
                </a:solidFill>
                <a:latin typeface="+mj-lt"/>
              </a:rPr>
              <a:t>Bạn hiểu thế nào là “hậu phương”?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2992550-0BCF-491F-9050-094C011E04C0}"/>
              </a:ext>
            </a:extLst>
          </p:cNvPr>
          <p:cNvGrpSpPr/>
          <p:nvPr/>
        </p:nvGrpSpPr>
        <p:grpSpPr>
          <a:xfrm>
            <a:off x="152673" y="2196847"/>
            <a:ext cx="2928202" cy="4699748"/>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EDFB8A1-3C46-4752-8381-7D0A1150DB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C224069-7807-487C-9AD7-015C4F7435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A0B075-F5AF-47B7-8733-976231C7E15F}"/>
              </a:ext>
            </a:extLst>
          </p:cNvPr>
          <p:cNvGrpSpPr/>
          <p:nvPr/>
        </p:nvGrpSpPr>
        <p:grpSpPr>
          <a:xfrm>
            <a:off x="9240549" y="2015486"/>
            <a:ext cx="2747187" cy="5053448"/>
            <a:chOff x="12843095" y="658761"/>
            <a:chExt cx="3036002" cy="5584723"/>
          </a:xfrm>
        </p:grpSpPr>
        <p:pic>
          <p:nvPicPr>
            <p:cNvPr id="12" name="Picture 2" descr="Cartoon students Royalty Free Vector Image - VectorStock">
              <a:extLst>
                <a:ext uri="{FF2B5EF4-FFF2-40B4-BE49-F238E27FC236}">
                  <a16:creationId xmlns:a16="http://schemas.microsoft.com/office/drawing/2014/main" id="{F627FFB3-19E0-4D6F-A2ED-49B08A5529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students Royalty Free Vector Image - VectorStock">
              <a:extLst>
                <a:ext uri="{FF2B5EF4-FFF2-40B4-BE49-F238E27FC236}">
                  <a16:creationId xmlns:a16="http://schemas.microsoft.com/office/drawing/2014/main" id="{0076D782-F3FB-41AF-871F-45A3D7238FC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a:extLst>
                <a:ext uri="{FF2B5EF4-FFF2-40B4-BE49-F238E27FC236}">
                  <a16:creationId xmlns:a16="http://schemas.microsoft.com/office/drawing/2014/main" id="{041E4A06-528A-409D-839D-6A1FA0FEA4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1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9&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5&quot;/&gt;&lt;lineCharCount val=&quot;4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6A5822D-499B-4757-A68C-A105B0CC1A4C}&quot;/&gt;&lt;isInvalidForFieldText val=&quot;0&quot;/&gt;&lt;Image&gt;&lt;filename val=&quot;C:\Users\Admin\AppData\Local\Temp\PR\data\asimages\{46A5822D-499B-4757-A68C-A105B0CC1A4C}_16.png&quot;/&gt;&lt;left val=&quot;17&quot;/&gt;&lt;top val=&quot;222&quot;/&gt;&lt;width val=&quot;40&quot;/&gt;&lt;height val=&quot;4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6328A23F-C799-4C96-A06F-379E664D5CC4}&quot;/&gt;&lt;isInvalidForFieldText val=&quot;0&quot;/&gt;&lt;Image&gt;&lt;filename val=&quot;C:\Users\Admin\AppData\Local\Temp\PR\data\asimages\{6328A23F-C799-4C96-A06F-379E664D5CC4}_16.png&quot;/&gt;&lt;left val=&quot;17&quot;/&gt;&lt;top val=&quot;306&quot;/&gt;&lt;width val=&quot;40&quot;/&gt;&lt;height val=&quot;4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51359878-A594-4985-B300-D334DD752AAD}&quot;/&gt;&lt;isInvalidForFieldText val=&quot;0&quot;/&gt;&lt;Image&gt;&lt;filename val=&quot;C:\Users\Admin\AppData\Local\Temp\PR\data\asimages\{51359878-A594-4985-B300-D334DD752AAD}_16.png&quot;/&gt;&lt;left val=&quot;46&quot;/&gt;&lt;top val=&quot;367&quot;/&gt;&lt;width val=&quot;26&quot;/&gt;&lt;height val=&quot;24&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8DBC2-4609-49EE-BD99-059C47D089D2}&quot;/&gt;&lt;isInvalidForFieldText val=&quot;0&quot;/&gt;&lt;Image&gt;&lt;filename val=&quot;C:\Users\Admin\AppData\Local\Temp\PR\data\asimages\{9F38DBC2-4609-49EE-BD99-059C47D089D2}_16.png&quot;/&gt;&lt;left val=&quot;47&quot;/&gt;&lt;top val=&quot;400&quot;/&gt;&lt;width val=&quot;26&quot;/&gt;&lt;height val=&quot;24&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B5E6677-2AD5-4E80-982F-808148AFC77D}&quot;/&gt;&lt;isInvalidForFieldText val=&quot;0&quot;/&gt;&lt;Image&gt;&lt;filename val=&quot;C:\Users\Admin\AppData\Local\Temp\PR\data\asimages\{1B5E6677-2AD5-4E80-982F-808148AFC77D}_16.png&quot;/&gt;&lt;left val=&quot;47&quot;/&gt;&lt;top val=&quot;468&quot;/&gt;&lt;width val=&quot;26&quot;/&gt;&lt;height val=&quot;24&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66&quot;/&gt;&lt;lineCharCount val=&quot;66&quot;/&gt;&lt;lineCharCount val=&quot;6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TIMING" val="|0.1|0.2|0.2|0.2"/>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6&quot;/&gt;&lt;lineCharCount val=&quot;44&quot;/&gt;&lt;lineCharCount val=&quot;2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F59D1E6B-47C1-4F18-9B4D-0C8DDBD68D8C}&quot;/&gt;&lt;isInvalidForFieldText val=&quot;0&quot;/&gt;&lt;Image&gt;&lt;filename val=&quot;C:\Users\Admin\AppData\Local\Temp\PR\data\asimages\{F59D1E6B-47C1-4F18-9B4D-0C8DDBD68D8C}_19.png&quot;/&gt;&lt;left val=&quot;87&quot;/&gt;&lt;top val=&quot;277&quot;/&gt;&lt;width val=&quot;32&quot;/&gt;&lt;height val=&quot;31&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5E887BB6-D140-4BAB-A889-712A78DFFBE8}&quot;/&gt;&lt;isInvalidForFieldText val=&quot;0&quot;/&gt;&lt;Image&gt;&lt;filename val=&quot;C:\Users\Admin\AppData\Local\Temp\PR\data\asimages\{5E887BB6-D140-4BAB-A889-712A78DFFBE8}_19.png&quot;/&gt;&lt;left val=&quot;87&quot;/&gt;&lt;top val=&quot;387&quot;/&gt;&lt;width val=&quot;32&quot;/&gt;&lt;height val=&quot;31&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B2527C-37FA-4A18-A81C-F918E86FC7ED}&quot;/&gt;&lt;isInvalidForFieldText val=&quot;1&quot;/&gt;&lt;Image&gt;&lt;filename val=&quot;C:\Users\Admin\AppData\Local\Temp\PR\data\asimages\{13B2527C-37FA-4A18-A81C-F918E86FC7ED}_23.png&quot;/&gt;&lt;left val=&quot;-2&quot;/&gt;&lt;top val=&quot;402&quot;/&gt;&lt;width val=&quot;271&quot;/&gt;&lt;height val=&quot;141&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C01F91-4B03-4203-842D-9FFBCA144B33}&quot;/&gt;&lt;isInvalidForFieldText val=&quot;1&quot;/&gt;&lt;Image&gt;&lt;filename val=&quot;C:\Users\Admin\AppData\Local\Temp\PR\data\asimages\{B4C01F91-4B03-4203-842D-9FFBCA144B33}_23.png&quot;/&gt;&lt;left val=&quot;212&quot;/&gt;&lt;top val=&quot;84&quot;/&gt;&lt;width val=&quot;271&quot;/&gt;&lt;height val=&quot;141&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C646B3-73BC-480E-B72F-11B886583F98}&quot;/&gt;&lt;isInvalidForFieldText val=&quot;1&quot;/&gt;&lt;Image&gt;&lt;filename val=&quot;C:\Users\Admin\AppData\Local\Temp\PR\data\asimages\{13C646B3-73BC-480E-B72F-11B886583F98}_23.png&quot;/&gt;&lt;left val=&quot;95&quot;/&gt;&lt;top val=&quot;236&quot;/&gt;&lt;width val=&quot;304&quot;/&gt;&lt;height val=&quot;149&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92026FA-B6D1-41FD-9333-CD9CFA1F3220}&quot;/&gt;&lt;isInvalidForFieldText val=&quot;0&quot;/&gt;&lt;Image&gt;&lt;filename val=&quot;C:\Users\Admin\AppData\Local\Temp\PR\data\asimages\{792026FA-B6D1-41FD-9333-CD9CFA1F3220}_23.png&quot;/&gt;&lt;left val=&quot;12&quot;/&gt;&lt;top val=&quot;316&quot;/&gt;&lt;width val=&quot;103&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CC37B97C-E906-4A44-86C1-C3493A56CD97}&quot;/&gt;&lt;isInvalidForFieldText val=&quot;0&quot;/&gt;&lt;Image&gt;&lt;filename val=&quot;C:\Users\Admin\AppData\Local\Temp\PR\data\asimages\{CC37B97C-E906-4A44-86C1-C3493A56CD97}_23.png&quot;/&gt;&lt;left val=&quot;132&quot;/&gt;&lt;top val=&quot;155&quot;/&gt;&lt;width val=&quot;103&quot;/&gt;&lt;height val=&quot;97&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F5853C25-7D06-4AC3-8073-A7A13974598E}&quot;/&gt;&lt;isInvalidForFieldText val=&quot;1&quot;/&gt;&lt;Image&gt;&lt;filename val=&quot;C:\Users\Admin\AppData\Local\Temp\PR\data\asimages\{F5853C25-7D06-4AC3-8073-A7A13974598E}_23_S.png&quot;/&gt;&lt;left val=&quot;395&quot;/&gt;&lt;top val=&quot;6&quot;/&gt;&lt;width val=&quot;119&quot;/&gt;&lt;height val=&quot;92&quot;/&gt;&lt;hasText val=&quot;0&quot;/&gt;&lt;/Image&gt;&lt;Image&gt;&lt;filename val=&quot;C:\Users\Admin\AppData\Local\Temp\PR\data\asimages\{F5853C25-7D06-4AC3-8073-A7A13974598E}_23_T.png&quot;/&gt;&lt;left val=&quot;395&quot;/&gt;&lt;top val=&quot;6&quot;/&gt;&lt;width val=&quot;119&quot;/&gt;&lt;height val=&quot;9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23&quot;/&gt;&lt;lineCharCount val=&quot;16&quot;/&gt;&lt;lineCharCount val=&quot;2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18&quot;/&gt;&lt;lineCharCount val=&quot;14&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9&quot;/&gt;&lt;lineCharCount val=&quot;2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MMPROD_LASTVALUES" val="&lt;ChangeData&gt;&lt;Text&gt;&lt;![CDATA[Đại hội nhằm khẳng định những đóng góp to lớn của các tập thể và cá nhân cho thắng lợi của cuộc kháng chiến.]]&gt;&lt;/Text&gt;&lt;FontSize&gt;&lt;![CDATA[21]]&gt;&lt;/FontSize&gt;&lt;Left&gt;&lt;![CDATA[121]]&gt;&lt;/Left&gt;&lt;Top&gt;&lt;![CDATA[129,6001]]&gt;&lt;/Top&gt;&lt;/ChangeData&gt;"/>
  <p:tag name="MMPROD_ABSOLUTEPOSITIONID" val="1021"/>
  <p:tag name="PRESENTER_SHAPETEXTINFO" val="&lt;ShapeTextInfo&gt;&lt;TableIndex row=&quot;-1&quot; col=&quot;-1&quot;&gt;&lt;linesCount val=&quot;3&quot;/&gt;&lt;lineCharCount val=&quot;39&quot;/&gt;&lt;lineCharCount val=&quot;44&quot;/&gt;&lt;lineCharCount val=&quot;25&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MMPROD_LASTVALUES" val="&lt;ChangeData&gt;&lt;Text&gt;&lt;![CDATA[Tổng kết, biểu dương những thành tích của phong trào thi đua yêu nước của các tập thể và cá nhân cho thắng lợi của cuộc kháng chiến.]]&gt;&lt;/Text&gt;&lt;FontSize&gt;&lt;![CDATA[21]]&gt;&lt;/FontSize&gt;&lt;Left&gt;&lt;![CDATA[122]]&gt;&lt;/Left&gt;&lt;Top&gt;&lt;![CDATA[277,6001]]&gt;&lt;/Top&gt;&lt;/ChangeData&gt;"/>
  <p:tag name="MMPROD_ABSOLUTEPOSITIONID" val="1022"/>
  <p:tag name="PRESENTER_SHAPETEXTINFO" val="&lt;ShapeTextInfo&gt;&lt;TableIndex row=&quot;-1&quot; col=&quot;-1&quot;&gt;&lt;linesCount val=&quot;4&quot;/&gt;&lt;lineCharCount val=&quot;42&quot;/&gt;&lt;lineCharCount val=&quot;44&quot;/&gt;&lt;lineCharCount val=&quot;40&quot;/&gt;&lt;lineCharCount val=&quot;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0|0.3|0.3|0.7"/>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3&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2&quot;/&gt;&lt;lineCharCount val=&quot;51&quot;/&gt;&lt;lineCharCount val=&quot;5&quot;/&gt;&lt;lineCharCount val=&quot;51&quot;/&gt;&lt;lineCharCount val=&quot;14&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0&quot;/&gt;&lt;lineCharCount val=&quot;11&quot;/&gt;&lt;lineCharCount val=&quot;9&quot;/&gt;&lt;lineCharCount val=&quot;5&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386B33C-ACDC-4A35-B799-C7247EB1E996}&quot;/&gt;&lt;isInvalidForFieldText val=&quot;0&quot;/&gt;&lt;Image&gt;&lt;filename val=&quot;C:\Users\Admin\AppData\Local\Temp\PR\data\asimages\{0386B33C-ACDC-4A35-B799-C7247EB1E996}_39.png&quot;/&gt;&lt;left val=&quot;27&quot;/&gt;&lt;top val=&quot;219&quot;/&gt;&lt;width val=&quot;40&quot;/&gt;&lt;height val=&quot;40&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0FAC89C-6B51-45BF-90E1-41B3ED9C3D83}&quot;/&gt;&lt;isInvalidForFieldText val=&quot;0&quot;/&gt;&lt;Image&gt;&lt;filename val=&quot;C:\Users\Admin\AppData\Local\Temp\PR\data\asimages\{B0FAC89C-6B51-45BF-90E1-41B3ED9C3D83}_39.png&quot;/&gt;&lt;left val=&quot;24&quot;/&gt;&lt;top val=&quot;384&quot;/&gt;&lt;width val=&quot;40&quot;/&gt;&lt;height val=&quot;40&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53C4493-DE41-41F6-B6F8-53C342116708}&quot;/&gt;&lt;isInvalidForFieldText val=&quot;0&quot;/&gt;&lt;Image&gt;&lt;filename val=&quot;C:\Users\Admin\AppData\Local\Temp\PR\data\asimages\{253C4493-DE41-41F6-B6F8-53C342116708}_39.png&quot;/&gt;&lt;left val=&quot;24&quot;/&gt;&lt;top val=&quot;433&quot;/&gt;&lt;width val=&quot;40&quot;/&gt;&lt;height val=&quot;40&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TIMING" val="|0|0.3|0.3|0.7"/>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8&quot;/&gt;&lt;lineCharCount val=&quot;9&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quot;/&gt;&lt;lineCharCount val=&quot;5&quot;/&gt;&lt;lineCharCount val=&quot;7&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0&quot;/&gt;&lt;lineCharCount val=&quot;3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1652</Words>
  <Application>Microsoft Office PowerPoint</Application>
  <PresentationFormat>Widescreen</PresentationFormat>
  <Paragraphs>121</Paragraphs>
  <Slides>47</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Times New Roman</vt:lpstr>
      <vt:lpstr>UTM Androgyne</vt:lpstr>
      <vt:lpstr>UTM Cookies</vt:lpstr>
      <vt:lpstr>UTM Flamenco</vt:lpstr>
      <vt:lpstr>UTM Futura Extra</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cp:lastModifiedBy>
  <cp:revision>8</cp:revision>
  <dcterms:created xsi:type="dcterms:W3CDTF">2021-10-08T01:50:10Z</dcterms:created>
  <dcterms:modified xsi:type="dcterms:W3CDTF">2021-12-17T15:50:50Z</dcterms:modified>
</cp:coreProperties>
</file>