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4" r:id="rId2"/>
  </p:sldMasterIdLst>
  <p:notesMasterIdLst>
    <p:notesMasterId r:id="rId31"/>
  </p:notesMasterIdLst>
  <p:sldIdLst>
    <p:sldId id="289" r:id="rId3"/>
    <p:sldId id="259" r:id="rId4"/>
    <p:sldId id="280" r:id="rId5"/>
    <p:sldId id="281" r:id="rId6"/>
    <p:sldId id="282" r:id="rId7"/>
    <p:sldId id="257" r:id="rId8"/>
    <p:sldId id="258" r:id="rId9"/>
    <p:sldId id="260" r:id="rId10"/>
    <p:sldId id="261" r:id="rId11"/>
    <p:sldId id="262" r:id="rId12"/>
    <p:sldId id="265" r:id="rId13"/>
    <p:sldId id="283" r:id="rId14"/>
    <p:sldId id="290" r:id="rId15"/>
    <p:sldId id="285" r:id="rId16"/>
    <p:sldId id="291" r:id="rId17"/>
    <p:sldId id="268" r:id="rId18"/>
    <p:sldId id="269" r:id="rId19"/>
    <p:sldId id="286" r:id="rId20"/>
    <p:sldId id="287" r:id="rId21"/>
    <p:sldId id="288" r:id="rId22"/>
    <p:sldId id="292" r:id="rId23"/>
    <p:sldId id="503" r:id="rId24"/>
    <p:sldId id="504" r:id="rId25"/>
    <p:sldId id="505" r:id="rId26"/>
    <p:sldId id="293" r:id="rId27"/>
    <p:sldId id="294" r:id="rId28"/>
    <p:sldId id="295" r:id="rId29"/>
    <p:sldId id="27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62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4660"/>
  </p:normalViewPr>
  <p:slideViewPr>
    <p:cSldViewPr snapToGrid="0">
      <p:cViewPr>
        <p:scale>
          <a:sx n="50" d="100"/>
          <a:sy n="50" d="100"/>
        </p:scale>
        <p:origin x="752" y="3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A2A026-6BFB-403B-9AE4-B8A1E9D7EB54}" type="datetimeFigureOut">
              <a:rPr lang="en-GB" smtClean="0"/>
              <a:t>13/12/2021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B2B9C6-B366-442A-9A1B-1A7755E605B5}" type="slidenum">
              <a:rPr lang="en-GB" smtClean="0"/>
              <a:t>‹#›</a:t>
            </a:fld>
            <a:endParaRPr lang="en-GB"/>
          </a:p>
        </p:txBody>
      </p:sp>
    </p:spTree>
    <p:extLst>
      <p:ext uri="{BB962C8B-B14F-4D97-AF65-F5344CB8AC3E}">
        <p14:creationId xmlns:p14="http://schemas.microsoft.com/office/powerpoint/2010/main" val="3927200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60568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26203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93584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79352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2892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85524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3896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4831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6075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7717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21396210"/>
      </p:ext>
    </p:extLst>
  </p:cSld>
  <p:clrMapOvr>
    <a:masterClrMapping/>
  </p:clrMapOvr>
  <p:transition spd="med" advTm="400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46087029"/>
      </p:ext>
    </p:extLst>
  </p:cSld>
  <p:clrMapOvr>
    <a:masterClrMapping/>
  </p:clrMapOvr>
  <p:transition spd="med" advTm="400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17511161"/>
      </p:ext>
    </p:extLst>
  </p:cSld>
  <p:clrMapOvr>
    <a:masterClrMapping/>
  </p:clrMapOvr>
  <p:transition spd="med" advTm="4000">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29CC67F-C636-489E-9A9E-A38F7E7968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矩形: 圆角 2">
            <a:extLst>
              <a:ext uri="{FF2B5EF4-FFF2-40B4-BE49-F238E27FC236}">
                <a16:creationId xmlns:a16="http://schemas.microsoft.com/office/drawing/2014/main" id="{B9C9D8C2-581D-4038-9FE5-BBAF6325205E}"/>
              </a:ext>
            </a:extLst>
          </p:cNvPr>
          <p:cNvSpPr/>
          <p:nvPr userDrawn="1"/>
        </p:nvSpPr>
        <p:spPr>
          <a:xfrm>
            <a:off x="586286" y="683850"/>
            <a:ext cx="11116556" cy="5774099"/>
          </a:xfrm>
          <a:prstGeom prst="roundRect">
            <a:avLst>
              <a:gd name="adj" fmla="val 8808"/>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 name="图片 3">
            <a:extLst>
              <a:ext uri="{FF2B5EF4-FFF2-40B4-BE49-F238E27FC236}">
                <a16:creationId xmlns:a16="http://schemas.microsoft.com/office/drawing/2014/main" id="{0F1450A3-CFBC-4CBC-994E-E2F29761708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8100" y="-2"/>
            <a:ext cx="7335988" cy="2546377"/>
          </a:xfrm>
          <a:prstGeom prst="rect">
            <a:avLst/>
          </a:prstGeom>
        </p:spPr>
      </p:pic>
      <p:pic>
        <p:nvPicPr>
          <p:cNvPr id="5" name="图片 4">
            <a:extLst>
              <a:ext uri="{FF2B5EF4-FFF2-40B4-BE49-F238E27FC236}">
                <a16:creationId xmlns:a16="http://schemas.microsoft.com/office/drawing/2014/main" id="{9AA47B5E-EB4B-4DB2-9E54-4A1334BE7AE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10157335" y="4971651"/>
            <a:ext cx="2034665" cy="1886350"/>
          </a:xfrm>
          <a:prstGeom prst="rect">
            <a:avLst/>
          </a:prstGeom>
        </p:spPr>
      </p:pic>
      <p:pic>
        <p:nvPicPr>
          <p:cNvPr id="6" name="图片 5">
            <a:extLst>
              <a:ext uri="{FF2B5EF4-FFF2-40B4-BE49-F238E27FC236}">
                <a16:creationId xmlns:a16="http://schemas.microsoft.com/office/drawing/2014/main" id="{7B1D9AD0-188D-4BAC-A98F-1414255D6E9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38100" y="3099677"/>
            <a:ext cx="1390650" cy="3758323"/>
          </a:xfrm>
          <a:prstGeom prst="rect">
            <a:avLst/>
          </a:prstGeom>
        </p:spPr>
      </p:pic>
    </p:spTree>
    <p:extLst>
      <p:ext uri="{BB962C8B-B14F-4D97-AF65-F5344CB8AC3E}">
        <p14:creationId xmlns:p14="http://schemas.microsoft.com/office/powerpoint/2010/main" val="3937104362"/>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2E1EA13-FD3B-4BFC-B031-E5B32DB87FCA}" type="datetimeFigureOut">
              <a:rPr kumimoji="0" lang="en-US" sz="1800" b="0" i="0" u="none" strike="noStrike" kern="1200" cap="none" spc="0" normalizeH="0" baseline="0" noProof="0" smtClean="0">
                <a:ln>
                  <a:noFill/>
                </a:ln>
                <a:solidFill>
                  <a:prstClr val="black"/>
                </a:solidFill>
                <a:effectLst/>
                <a:uLnTx/>
                <a:uFillTx/>
                <a:latin typeface="Calibri"/>
                <a:ea typeface="微软雅黑"/>
                <a:cs typeface="+mn-cs"/>
              </a:rPr>
              <a:pPr marL="0" marR="0" lvl="0" indent="0" algn="l" defTabSz="457200" rtl="0" eaLnBrk="1" fontAlgn="auto" latinLnBrk="0" hangingPunct="1">
                <a:lnSpc>
                  <a:spcPct val="100000"/>
                </a:lnSpc>
                <a:spcBef>
                  <a:spcPts val="0"/>
                </a:spcBef>
                <a:spcAft>
                  <a:spcPts val="0"/>
                </a:spcAft>
                <a:buClrTx/>
                <a:buSzTx/>
                <a:buFontTx/>
                <a:buNone/>
                <a:tabLst/>
                <a:defRPr/>
              </a:pPr>
              <a:t>13/12/2021</a:t>
            </a:fld>
            <a:endParaRPr kumimoji="0" lang="en-US" sz="1800" b="0" i="0" u="none" strike="noStrike" kern="1200" cap="none" spc="0" normalizeH="0" baseline="0" noProof="0">
              <a:ln>
                <a:noFill/>
              </a:ln>
              <a:solidFill>
                <a:prstClr val="black"/>
              </a:solidFill>
              <a:effectLst/>
              <a:uLnTx/>
              <a:uFillTx/>
              <a:latin typeface="Calibri"/>
              <a:ea typeface="微软雅黑"/>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微软雅黑"/>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EFD79A9-9A3B-4FF3-ACE4-8BE8DCD28F80}" type="slidenum">
              <a:rPr kumimoji="0" lang="en-US" sz="1800" b="0" i="0" u="none" strike="noStrike" kern="1200" cap="none" spc="0" normalizeH="0" baseline="0" noProof="0" smtClean="0">
                <a:ln>
                  <a:noFill/>
                </a:ln>
                <a:solidFill>
                  <a:prstClr val="black"/>
                </a:solidFill>
                <a:effectLst/>
                <a:uLnTx/>
                <a:uFillTx/>
                <a:latin typeface="Calibri"/>
                <a:ea typeface="微软雅黑"/>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微软雅黑"/>
              <a:cs typeface="+mn-cs"/>
            </a:endParaRPr>
          </a:p>
        </p:txBody>
      </p:sp>
    </p:spTree>
    <p:extLst>
      <p:ext uri="{BB962C8B-B14F-4D97-AF65-F5344CB8AC3E}">
        <p14:creationId xmlns:p14="http://schemas.microsoft.com/office/powerpoint/2010/main" val="1544202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34304140"/>
      </p:ext>
    </p:extLst>
  </p:cSld>
  <p:clrMapOvr>
    <a:masterClrMapping/>
  </p:clrMapOvr>
  <p:transition spd="med" advTm="400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49845317"/>
      </p:ext>
    </p:extLst>
  </p:cSld>
  <p:clrMapOvr>
    <a:masterClrMapping/>
  </p:clrMapOvr>
  <p:transition spd="med" advTm="400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52224404"/>
      </p:ext>
    </p:extLst>
  </p:cSld>
  <p:clrMapOvr>
    <a:masterClrMapping/>
  </p:clrMapOvr>
  <p:transition spd="med" advTm="400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58004039"/>
      </p:ext>
    </p:extLst>
  </p:cSld>
  <p:clrMapOvr>
    <a:masterClrMapping/>
  </p:clrMapOvr>
  <p:transition spd="med" advTm="400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96613204"/>
      </p:ext>
    </p:extLst>
  </p:cSld>
  <p:clrMapOvr>
    <a:masterClrMapping/>
  </p:clrMapOvr>
  <p:transition spd="med" advTm="400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74811749"/>
      </p:ext>
    </p:extLst>
  </p:cSld>
  <p:clrMapOvr>
    <a:masterClrMapping/>
  </p:clrMapOvr>
  <p:transition spd="med" advTm="400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12353243"/>
      </p:ext>
    </p:extLst>
  </p:cSld>
  <p:clrMapOvr>
    <a:masterClrMapping/>
  </p:clrMapOvr>
  <p:transition spd="med" advTm="400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7285058"/>
      </p:ext>
    </p:extLst>
  </p:cSld>
  <p:clrMapOvr>
    <a:masterClrMapping/>
  </p:clrMapOvr>
  <p:transition spd="med" advTm="400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l="28194" t="23704" r="40139" b="10617"/>
          <a:stretch/>
        </p:blipFill>
        <p:spPr>
          <a:xfrm>
            <a:off x="9498682" y="3715796"/>
            <a:ext cx="2693318" cy="3142204"/>
          </a:xfrm>
          <a:prstGeom prst="rect">
            <a:avLst/>
          </a:prstGeom>
        </p:spPr>
      </p:pic>
    </p:spTree>
    <p:extLst>
      <p:ext uri="{BB962C8B-B14F-4D97-AF65-F5344CB8AC3E}">
        <p14:creationId xmlns:p14="http://schemas.microsoft.com/office/powerpoint/2010/main" val="4245323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advTm="4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67141FF-8B1A-4F98-95EF-EE6E5D9D4804}"/>
              </a:ext>
            </a:extLst>
          </p:cNvPr>
          <p:cNvSpPr/>
          <p:nvPr userDrawn="1"/>
        </p:nvSpPr>
        <p:spPr>
          <a:xfrm>
            <a:off x="13662498" y="-1541294"/>
            <a:ext cx="661481" cy="622571"/>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 name="Oval 2">
            <a:extLst>
              <a:ext uri="{FF2B5EF4-FFF2-40B4-BE49-F238E27FC236}">
                <a16:creationId xmlns:a16="http://schemas.microsoft.com/office/drawing/2014/main" id="{F9EE5DEE-E609-4256-B12F-7070620979D9}"/>
              </a:ext>
            </a:extLst>
          </p:cNvPr>
          <p:cNvSpPr/>
          <p:nvPr userDrawn="1"/>
        </p:nvSpPr>
        <p:spPr>
          <a:xfrm>
            <a:off x="-2563238" y="7622161"/>
            <a:ext cx="661481" cy="622571"/>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4" name="Rectangle 3">
            <a:extLst>
              <a:ext uri="{FF2B5EF4-FFF2-40B4-BE49-F238E27FC236}">
                <a16:creationId xmlns:a16="http://schemas.microsoft.com/office/drawing/2014/main" id="{4F124FDC-85A5-4EA8-9F62-397CB4870EB5}"/>
              </a:ext>
            </a:extLst>
          </p:cNvPr>
          <p:cNvSpPr/>
          <p:nvPr userDrawn="1"/>
        </p:nvSpPr>
        <p:spPr>
          <a:xfrm>
            <a:off x="2877811" y="7475291"/>
            <a:ext cx="6436377" cy="769441"/>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Light"/>
                <a:ea typeface="微软雅黑"/>
                <a:cs typeface="Calibri" panose="020F0502020204030204" pitchFamily="34" charset="0"/>
              </a:rPr>
              <a:t>EduFive - THIẾT KẾ GIÁO ÁN ĐIỆN TỬ LỚP 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Light"/>
                <a:ea typeface="微软雅黑"/>
                <a:cs typeface="Calibri" panose="020F0502020204030204" pitchFamily="34" charset="0"/>
              </a:rPr>
              <a:t>THIÊN CẨM: 090 260 9443 (ZALO , FACEBOOK)</a:t>
            </a:r>
            <a:endParaRPr kumimoji="0" lang="en-US" sz="2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Light"/>
              <a:ea typeface="微软雅黑"/>
              <a:cs typeface="Calibri" panose="020F0502020204030204" pitchFamily="34" charset="0"/>
            </a:endParaRPr>
          </a:p>
        </p:txBody>
      </p:sp>
    </p:spTree>
    <p:extLst>
      <p:ext uri="{BB962C8B-B14F-4D97-AF65-F5344CB8AC3E}">
        <p14:creationId xmlns:p14="http://schemas.microsoft.com/office/powerpoint/2010/main" val="1867076843"/>
      </p:ext>
    </p:extLst>
  </p:cSld>
  <p:clrMap bg1="lt1" tx1="dk1" bg2="lt2" tx2="dk2" accent1="accent1" accent2="accent2" accent3="accent3" accent4="accent4" accent5="accent5" accent6="accent6" hlink="hlink" folHlink="folHlink"/>
  <p:sldLayoutIdLst>
    <p:sldLayoutId id="2147483715" r:id="rId1"/>
    <p:sldLayoutId id="2147483716" r:id="rId2"/>
  </p:sldLayoutIdLst>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emf"/><Relationship Id="rId4" Type="http://schemas.openxmlformats.org/officeDocument/2006/relationships/image" Target="../media/image8.png"/><Relationship Id="rId9"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9.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2.emf"/><Relationship Id="rId10" Type="http://schemas.openxmlformats.org/officeDocument/2006/relationships/image" Target="../media/image23.emf"/><Relationship Id="rId4" Type="http://schemas.openxmlformats.org/officeDocument/2006/relationships/image" Target="../media/image8.png"/><Relationship Id="rId9" Type="http://schemas.openxmlformats.org/officeDocument/2006/relationships/image" Target="../media/image21.sv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3.jp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3.jp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63088" t="11370" r="19404" b="43291"/>
          <a:stretch/>
        </p:blipFill>
        <p:spPr>
          <a:xfrm>
            <a:off x="9217534" y="1252163"/>
            <a:ext cx="2516088" cy="1874966"/>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86801" y="-19524"/>
            <a:ext cx="3505200" cy="1602363"/>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84467" t="23471" r="-966" b="-696"/>
          <a:stretch/>
        </p:blipFill>
        <p:spPr>
          <a:xfrm>
            <a:off x="9652001" y="4020317"/>
            <a:ext cx="2081621" cy="2803814"/>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51915" t="6730" r="36369" b="58266"/>
          <a:stretch/>
        </p:blipFill>
        <p:spPr>
          <a:xfrm>
            <a:off x="7560051" y="813709"/>
            <a:ext cx="1049866" cy="902622"/>
          </a:xfrm>
          <a:prstGeom prst="rect">
            <a:avLst/>
          </a:prstGeom>
        </p:spPr>
      </p:pic>
      <p:sp>
        <p:nvSpPr>
          <p:cNvPr id="14" name="文本框 13"/>
          <p:cNvSpPr txBox="1"/>
          <p:nvPr/>
        </p:nvSpPr>
        <p:spPr>
          <a:xfrm>
            <a:off x="-1503380" y="1180353"/>
            <a:ext cx="14755906" cy="4339650"/>
          </a:xfrm>
          <a:prstGeom prst="rect">
            <a:avLst/>
          </a:prstGeom>
          <a:noFill/>
        </p:spPr>
        <p:txBody>
          <a:bodyPr wrap="square" rtlCol="0">
            <a:spAutoFit/>
          </a:bodyPr>
          <a:lstStyle/>
          <a:p>
            <a:pPr lvl="0" algn="ctr">
              <a:defRPr/>
            </a:pPr>
            <a:r>
              <a:rPr lang="en-US" altLang="zh-CN" sz="13800">
                <a:ln w="38100">
                  <a:solidFill>
                    <a:prstClr val="black"/>
                  </a:solidFill>
                </a:ln>
                <a:solidFill>
                  <a:srgbClr val="FE622A"/>
                </a:solidFill>
                <a:latin typeface="UTM Showcard" panose="02040603050506020204" pitchFamily="18" charset="0"/>
                <a:ea typeface="字魂27号-布丁体" panose="00000500000000000000" pitchFamily="2" charset="-122"/>
              </a:rPr>
              <a:t>LỊCH SỬ</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3800" b="0" i="0" u="none" strike="noStrike" kern="1200" cap="none" spc="0" normalizeH="0" baseline="0" noProof="0">
                <a:ln w="38100">
                  <a:solidFill>
                    <a:prstClr val="black"/>
                  </a:solidFill>
                </a:ln>
                <a:solidFill>
                  <a:srgbClr val="FE622A"/>
                </a:solidFill>
                <a:effectLst/>
                <a:uLnTx/>
                <a:uFillTx/>
                <a:latin typeface="UTM Showcard" panose="02040603050506020204" pitchFamily="18" charset="0"/>
                <a:ea typeface="字魂27号-布丁体" panose="00000500000000000000" pitchFamily="2" charset="-122"/>
              </a:rPr>
              <a:t>LỚP 5</a:t>
            </a:r>
            <a:endParaRPr kumimoji="0" lang="zh-CN" altLang="en-US" sz="13800" b="0" i="0" u="none" strike="noStrike" kern="1200" cap="none" spc="0" normalizeH="0" baseline="0" noProof="0" dirty="0">
              <a:ln w="38100">
                <a:solidFill>
                  <a:prstClr val="black"/>
                </a:solidFill>
              </a:ln>
              <a:solidFill>
                <a:srgbClr val="FE622A"/>
              </a:solidFill>
              <a:effectLst/>
              <a:uLnTx/>
              <a:uFillTx/>
              <a:latin typeface="UTM Showcard" panose="02040603050506020204" pitchFamily="18" charset="0"/>
              <a:ea typeface="字魂27号-布丁体" panose="00000500000000000000" pitchFamily="2" charset="-122"/>
            </a:endParaRPr>
          </a:p>
        </p:txBody>
      </p:sp>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0" y="2180463"/>
            <a:ext cx="6536102" cy="4677537"/>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t="11757" r="76431"/>
          <a:stretch/>
        </p:blipFill>
        <p:spPr>
          <a:xfrm>
            <a:off x="1057836" y="4427855"/>
            <a:ext cx="2224098" cy="2396276"/>
          </a:xfrm>
          <a:prstGeom prst="rect">
            <a:avLst/>
          </a:prstGeom>
        </p:spPr>
      </p:pic>
      <p:sp>
        <p:nvSpPr>
          <p:cNvPr id="22" name="椭圆 21"/>
          <p:cNvSpPr/>
          <p:nvPr/>
        </p:nvSpPr>
        <p:spPr>
          <a:xfrm>
            <a:off x="-600092" y="-262401"/>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l="28194" t="23704" r="40139" b="10617"/>
          <a:stretch/>
        </p:blipFill>
        <p:spPr>
          <a:xfrm>
            <a:off x="8339929" y="4849458"/>
            <a:ext cx="1566524" cy="1827611"/>
          </a:xfrm>
          <a:prstGeom prst="rect">
            <a:avLst/>
          </a:prstGeom>
        </p:spPr>
      </p:pic>
    </p:spTree>
    <p:extLst>
      <p:ext uri="{BB962C8B-B14F-4D97-AF65-F5344CB8AC3E}">
        <p14:creationId xmlns:p14="http://schemas.microsoft.com/office/powerpoint/2010/main" val="2901258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26"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80">
                                          <p:stCondLst>
                                            <p:cond delay="0"/>
                                          </p:stCondLst>
                                        </p:cTn>
                                        <p:tgtEl>
                                          <p:spTgt spid="22"/>
                                        </p:tgtEl>
                                      </p:cBhvr>
                                    </p:animEffect>
                                    <p:anim calcmode="lin" valueType="num">
                                      <p:cBhvr>
                                        <p:cTn id="17"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2" dur="26">
                                          <p:stCondLst>
                                            <p:cond delay="650"/>
                                          </p:stCondLst>
                                        </p:cTn>
                                        <p:tgtEl>
                                          <p:spTgt spid="22"/>
                                        </p:tgtEl>
                                      </p:cBhvr>
                                      <p:to x="100000" y="60000"/>
                                    </p:animScale>
                                    <p:animScale>
                                      <p:cBhvr>
                                        <p:cTn id="23" dur="166" decel="50000">
                                          <p:stCondLst>
                                            <p:cond delay="676"/>
                                          </p:stCondLst>
                                        </p:cTn>
                                        <p:tgtEl>
                                          <p:spTgt spid="22"/>
                                        </p:tgtEl>
                                      </p:cBhvr>
                                      <p:to x="100000" y="100000"/>
                                    </p:animScale>
                                    <p:animScale>
                                      <p:cBhvr>
                                        <p:cTn id="24" dur="26">
                                          <p:stCondLst>
                                            <p:cond delay="1312"/>
                                          </p:stCondLst>
                                        </p:cTn>
                                        <p:tgtEl>
                                          <p:spTgt spid="22"/>
                                        </p:tgtEl>
                                      </p:cBhvr>
                                      <p:to x="100000" y="80000"/>
                                    </p:animScale>
                                    <p:animScale>
                                      <p:cBhvr>
                                        <p:cTn id="25" dur="166" decel="50000">
                                          <p:stCondLst>
                                            <p:cond delay="1338"/>
                                          </p:stCondLst>
                                        </p:cTn>
                                        <p:tgtEl>
                                          <p:spTgt spid="22"/>
                                        </p:tgtEl>
                                      </p:cBhvr>
                                      <p:to x="100000" y="100000"/>
                                    </p:animScale>
                                    <p:animScale>
                                      <p:cBhvr>
                                        <p:cTn id="26" dur="26">
                                          <p:stCondLst>
                                            <p:cond delay="1642"/>
                                          </p:stCondLst>
                                        </p:cTn>
                                        <p:tgtEl>
                                          <p:spTgt spid="22"/>
                                        </p:tgtEl>
                                      </p:cBhvr>
                                      <p:to x="100000" y="90000"/>
                                    </p:animScale>
                                    <p:animScale>
                                      <p:cBhvr>
                                        <p:cTn id="27" dur="166" decel="50000">
                                          <p:stCondLst>
                                            <p:cond delay="1668"/>
                                          </p:stCondLst>
                                        </p:cTn>
                                        <p:tgtEl>
                                          <p:spTgt spid="22"/>
                                        </p:tgtEl>
                                      </p:cBhvr>
                                      <p:to x="100000" y="100000"/>
                                    </p:animScale>
                                    <p:animScale>
                                      <p:cBhvr>
                                        <p:cTn id="28" dur="26">
                                          <p:stCondLst>
                                            <p:cond delay="1808"/>
                                          </p:stCondLst>
                                        </p:cTn>
                                        <p:tgtEl>
                                          <p:spTgt spid="22"/>
                                        </p:tgtEl>
                                      </p:cBhvr>
                                      <p:to x="100000" y="95000"/>
                                    </p:animScale>
                                    <p:animScale>
                                      <p:cBhvr>
                                        <p:cTn id="29" dur="166" decel="50000">
                                          <p:stCondLst>
                                            <p:cond delay="1834"/>
                                          </p:stCondLst>
                                        </p:cTn>
                                        <p:tgtEl>
                                          <p:spTgt spid="22"/>
                                        </p:tgtEl>
                                      </p:cBhvr>
                                      <p:to x="100000" y="100000"/>
                                    </p:animScale>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4500"/>
                            </p:stCondLst>
                            <p:childTnLst>
                              <p:par>
                                <p:cTn id="46" presetID="15" presetClass="entr" presetSubtype="0"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1000" fill="hold"/>
                                        <p:tgtEl>
                                          <p:spTgt spid="21"/>
                                        </p:tgtEl>
                                        <p:attrNameLst>
                                          <p:attrName>ppt_w</p:attrName>
                                        </p:attrNameLst>
                                      </p:cBhvr>
                                      <p:tavLst>
                                        <p:tav tm="0">
                                          <p:val>
                                            <p:fltVal val="0"/>
                                          </p:val>
                                        </p:tav>
                                        <p:tav tm="100000">
                                          <p:val>
                                            <p:strVal val="#ppt_w"/>
                                          </p:val>
                                        </p:tav>
                                      </p:tavLst>
                                    </p:anim>
                                    <p:anim calcmode="lin" valueType="num">
                                      <p:cBhvr>
                                        <p:cTn id="49" dur="1000" fill="hold"/>
                                        <p:tgtEl>
                                          <p:spTgt spid="21"/>
                                        </p:tgtEl>
                                        <p:attrNameLst>
                                          <p:attrName>ppt_h</p:attrName>
                                        </p:attrNameLst>
                                      </p:cBhvr>
                                      <p:tavLst>
                                        <p:tav tm="0">
                                          <p:val>
                                            <p:fltVal val="0"/>
                                          </p:val>
                                        </p:tav>
                                        <p:tav tm="100000">
                                          <p:val>
                                            <p:strVal val="#ppt_h"/>
                                          </p:val>
                                        </p:tav>
                                      </p:tavLst>
                                    </p:anim>
                                    <p:anim calcmode="lin" valueType="num">
                                      <p:cBhvr>
                                        <p:cTn id="50"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21"/>
                                        </p:tgtEl>
                                        <p:attrNameLst>
                                          <p:attrName>ppt_y</p:attrName>
                                        </p:attrNameLst>
                                      </p:cBhvr>
                                      <p:tavLst>
                                        <p:tav tm="0" fmla="#ppt_y+(sin(-2*pi*(1-$))*-#ppt_x+cos(-2*pi*(1-$))*(1-#ppt_y))*(1-$)">
                                          <p:val>
                                            <p:fltVal val="0"/>
                                          </p:val>
                                        </p:tav>
                                        <p:tav tm="100000">
                                          <p:val>
                                            <p:fltVal val="1"/>
                                          </p:val>
                                        </p:tav>
                                      </p:tavLst>
                                    </p:anim>
                                  </p:childTnLst>
                                </p:cTn>
                              </p:par>
                              <p:par>
                                <p:cTn id="52" presetID="10"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1"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cTn>
                              </p:par>
                              <p:par>
                                <p:cTn id="62" presetID="32" presetClass="emph" presetSubtype="0" repeatCount="indefinite" fill="hold" grpId="0" nodeType="withEffect">
                                  <p:stCondLst>
                                    <p:cond delay="0"/>
                                  </p:stCondLst>
                                  <p:childTnLst>
                                    <p:animRot by="120000">
                                      <p:cBhvr>
                                        <p:cTn id="63" dur="100" fill="hold">
                                          <p:stCondLst>
                                            <p:cond delay="0"/>
                                          </p:stCondLst>
                                        </p:cTn>
                                        <p:tgtEl>
                                          <p:spTgt spid="14"/>
                                        </p:tgtEl>
                                        <p:attrNameLst>
                                          <p:attrName>r</p:attrName>
                                        </p:attrNameLst>
                                      </p:cBhvr>
                                    </p:animRot>
                                    <p:animRot by="-240000">
                                      <p:cBhvr>
                                        <p:cTn id="64" dur="200" fill="hold">
                                          <p:stCondLst>
                                            <p:cond delay="200"/>
                                          </p:stCondLst>
                                        </p:cTn>
                                        <p:tgtEl>
                                          <p:spTgt spid="14"/>
                                        </p:tgtEl>
                                        <p:attrNameLst>
                                          <p:attrName>r</p:attrName>
                                        </p:attrNameLst>
                                      </p:cBhvr>
                                    </p:animRot>
                                    <p:animRot by="240000">
                                      <p:cBhvr>
                                        <p:cTn id="65" dur="200" fill="hold">
                                          <p:stCondLst>
                                            <p:cond delay="400"/>
                                          </p:stCondLst>
                                        </p:cTn>
                                        <p:tgtEl>
                                          <p:spTgt spid="14"/>
                                        </p:tgtEl>
                                        <p:attrNameLst>
                                          <p:attrName>r</p:attrName>
                                        </p:attrNameLst>
                                      </p:cBhvr>
                                    </p:animRot>
                                    <p:animRot by="-240000">
                                      <p:cBhvr>
                                        <p:cTn id="66" dur="200" fill="hold">
                                          <p:stCondLst>
                                            <p:cond delay="600"/>
                                          </p:stCondLst>
                                        </p:cTn>
                                        <p:tgtEl>
                                          <p:spTgt spid="14"/>
                                        </p:tgtEl>
                                        <p:attrNameLst>
                                          <p:attrName>r</p:attrName>
                                        </p:attrNameLst>
                                      </p:cBhvr>
                                    </p:animRot>
                                    <p:animRot by="120000">
                                      <p:cBhvr>
                                        <p:cTn id="6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4" grpId="1"/>
      <p:bldP spid="2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146251A-23E8-48EF-BB15-1F0A72EB2458}"/>
              </a:ext>
            </a:extLst>
          </p:cNvPr>
          <p:cNvSpPr txBox="1"/>
          <p:nvPr/>
        </p:nvSpPr>
        <p:spPr>
          <a:xfrm>
            <a:off x="2716280" y="2544804"/>
            <a:ext cx="6253635" cy="1569660"/>
          </a:xfrm>
          <a:prstGeom prst="rect">
            <a:avLst/>
          </a:prstGeom>
          <a:noFill/>
        </p:spPr>
        <p:txBody>
          <a:bodyPr wrap="none" lIns="91440" tIns="45720" rIns="91440" bIns="45720">
            <a:spAutoFit/>
          </a:bodyPr>
          <a:lstStyle>
            <a:defPPr>
              <a:defRPr lang="en-US"/>
            </a:defPPr>
            <a:lvl1pPr algn="ctr">
              <a:defRPr sz="8800" b="1" cap="none" spc="0">
                <a:ln w="38100">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UTM Showcard" panose="02040603050506020204" pitchFamily="18" charset="0"/>
              </a:defRPr>
            </a:lvl1pPr>
          </a:lstStyle>
          <a:p>
            <a:r>
              <a:rPr lang="en-US" altLang="zh-CN" sz="4800">
                <a:sym typeface="+mn-lt"/>
              </a:rPr>
              <a:t>VIDEO </a:t>
            </a:r>
            <a:r>
              <a:rPr lang="vi-VN" altLang="zh-CN" sz="4800">
                <a:sym typeface="+mn-lt"/>
              </a:rPr>
              <a:t>1:</a:t>
            </a:r>
            <a:br>
              <a:rPr lang="vi-VN" altLang="zh-CN" sz="4800">
                <a:sym typeface="+mn-lt"/>
              </a:rPr>
            </a:br>
            <a:r>
              <a:rPr lang="vi-VN" altLang="zh-CN" sz="4800">
                <a:sym typeface="+mn-lt"/>
              </a:rPr>
              <a:t>GIỚI THIỆU VIỆT BẮC</a:t>
            </a:r>
            <a:endParaRPr lang="zh-CN" altLang="en-US" sz="4800" dirty="0">
              <a:sym typeface="+mn-lt"/>
            </a:endParaRPr>
          </a:p>
        </p:txBody>
      </p:sp>
    </p:spTree>
    <p:extLst>
      <p:ext uri="{BB962C8B-B14F-4D97-AF65-F5344CB8AC3E}">
        <p14:creationId xmlns:p14="http://schemas.microsoft.com/office/powerpoint/2010/main" val="3344207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lt">
                                    <p:tmPct val="15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ppt_w"/>
                                          </p:val>
                                        </p:tav>
                                        <p:tav tm="100000">
                                          <p:val>
                                            <p:strVal val="#ppt_w"/>
                                          </p:val>
                                        </p:tav>
                                      </p:tavLst>
                                    </p:anim>
                                    <p:anim calcmode="lin" valueType="num">
                                      <p:cBhvr>
                                        <p:cTn id="8"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55">
            <a:extLst>
              <a:ext uri="{FF2B5EF4-FFF2-40B4-BE49-F238E27FC236}">
                <a16:creationId xmlns:a16="http://schemas.microsoft.com/office/drawing/2014/main" id="{0986CEEA-A942-44E7-8C3F-AE45B8EA0A78}"/>
              </a:ext>
            </a:extLst>
          </p:cNvPr>
          <p:cNvSpPr/>
          <p:nvPr/>
        </p:nvSpPr>
        <p:spPr>
          <a:xfrm>
            <a:off x="1774056" y="1354119"/>
            <a:ext cx="8189304" cy="3337624"/>
          </a:xfrm>
          <a:prstGeom prst="roundRect">
            <a:avLst>
              <a:gd name="adj" fmla="val 2972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矩形: 圆角 58">
            <a:extLst>
              <a:ext uri="{FF2B5EF4-FFF2-40B4-BE49-F238E27FC236}">
                <a16:creationId xmlns:a16="http://schemas.microsoft.com/office/drawing/2014/main" id="{56B15737-599E-4BB5-8F23-38230C425130}"/>
              </a:ext>
            </a:extLst>
          </p:cNvPr>
          <p:cNvSpPr/>
          <p:nvPr/>
        </p:nvSpPr>
        <p:spPr>
          <a:xfrm>
            <a:off x="3808286" y="1749320"/>
            <a:ext cx="4298643" cy="1194339"/>
          </a:xfrm>
          <a:prstGeom prst="roundRect">
            <a:avLst/>
          </a:prstGeom>
          <a:solidFill>
            <a:srgbClr val="B9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latin typeface="UTM Futura Extra" panose="02040603050506020204" pitchFamily="18" charset="0"/>
                <a:ea typeface="inpin heiti" panose="00000500000000000000" pitchFamily="2" charset="-122"/>
                <a:sym typeface="inpin heiti" panose="00000500000000000000" pitchFamily="2" charset="-122"/>
              </a:rPr>
              <a:t>Hoạt động 1</a:t>
            </a:r>
          </a:p>
        </p:txBody>
      </p:sp>
      <p:sp>
        <p:nvSpPr>
          <p:cNvPr id="52" name="Rectangle 51">
            <a:extLst>
              <a:ext uri="{FF2B5EF4-FFF2-40B4-BE49-F238E27FC236}">
                <a16:creationId xmlns:a16="http://schemas.microsoft.com/office/drawing/2014/main" id="{555D054D-77AC-4979-B352-0933C59D8F94}"/>
              </a:ext>
            </a:extLst>
          </p:cNvPr>
          <p:cNvSpPr/>
          <p:nvPr/>
        </p:nvSpPr>
        <p:spPr>
          <a:xfrm>
            <a:off x="2108704" y="3133186"/>
            <a:ext cx="7520008" cy="1754326"/>
          </a:xfrm>
          <a:prstGeom prst="rect">
            <a:avLst/>
          </a:prstGeom>
          <a:noFill/>
        </p:spPr>
        <p:txBody>
          <a:bodyPr wrap="none" lIns="91440" tIns="45720" rIns="91440" bIns="45720">
            <a:spAutoFit/>
          </a:bodyPr>
          <a:lstStyle/>
          <a:p>
            <a:pPr algn="ctr"/>
            <a:r>
              <a:rPr lang="en-US" altLang="zh-CN" sz="5400" b="1">
                <a:solidFill>
                  <a:srgbClr val="B9000B"/>
                </a:solidFill>
                <a:latin typeface="UTM Futura Extra" panose="02040603050506020204" pitchFamily="18" charset="0"/>
                <a:ea typeface=".黑体-日本语" charset="-128"/>
                <a:cs typeface="Times New Roman" panose="02020603050405020304" pitchFamily="18" charset="0"/>
                <a:sym typeface="+mn-lt"/>
              </a:rPr>
              <a:t>Âm mưu của địch và</a:t>
            </a:r>
            <a:endParaRPr lang="vi-VN" altLang="zh-CN" sz="5400" b="1">
              <a:solidFill>
                <a:srgbClr val="B9000B"/>
              </a:solidFill>
              <a:latin typeface="UTM Cookies" panose="02040603050506020204" pitchFamily="18" charset="0"/>
              <a:ea typeface=".黑体-日本语" charset="-128"/>
              <a:cs typeface="Times New Roman" panose="02020603050405020304" pitchFamily="18" charset="0"/>
              <a:sym typeface="+mn-lt"/>
            </a:endParaRPr>
          </a:p>
          <a:p>
            <a:pPr algn="ctr"/>
            <a:r>
              <a:rPr lang="en-US" altLang="zh-CN" sz="5400" b="1">
                <a:solidFill>
                  <a:srgbClr val="B9000B"/>
                </a:solidFill>
                <a:latin typeface="UTM Futura Extra" panose="02040603050506020204" pitchFamily="18" charset="0"/>
                <a:ea typeface=".黑体-日本语" charset="-128"/>
                <a:cs typeface="Times New Roman" panose="02020603050405020304" pitchFamily="18" charset="0"/>
                <a:sym typeface="+mn-lt"/>
              </a:rPr>
              <a:t>chủ trương của ta</a:t>
            </a:r>
            <a:endParaRPr lang="zh-CN" altLang="en-US" sz="5400">
              <a:solidFill>
                <a:srgbClr val="B9000B"/>
              </a:solidFill>
              <a:latin typeface="UTM Futura Extra" panose="02040603050506020204" pitchFamily="18" charset="0"/>
              <a:ea typeface=".黑体-日本语" charset="-128"/>
              <a:cs typeface="Times New Roman" panose="02020603050405020304" pitchFamily="18" charset="0"/>
              <a:sym typeface="+mn-lt"/>
            </a:endParaRPr>
          </a:p>
        </p:txBody>
      </p:sp>
    </p:spTree>
    <p:extLst>
      <p:ext uri="{BB962C8B-B14F-4D97-AF65-F5344CB8AC3E}">
        <p14:creationId xmlns:p14="http://schemas.microsoft.com/office/powerpoint/2010/main" val="39734155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par>
                                <p:cTn id="10" presetID="22" presetClass="entr" presetSubtype="8" fill="hold" grpId="0" nodeType="withEffect">
                                  <p:stCondLst>
                                    <p:cond delay="50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par>
                                <p:cTn id="13" presetID="14" presetClass="entr" presetSubtype="10" fill="hold" grpId="0" nodeType="withEffect">
                                  <p:stCondLst>
                                    <p:cond delay="500"/>
                                  </p:stCondLst>
                                  <p:childTnLst>
                                    <p:set>
                                      <p:cBhvr>
                                        <p:cTn id="14" dur="1" fill="hold">
                                          <p:stCondLst>
                                            <p:cond delay="0"/>
                                          </p:stCondLst>
                                        </p:cTn>
                                        <p:tgtEl>
                                          <p:spTgt spid="52"/>
                                        </p:tgtEl>
                                        <p:attrNameLst>
                                          <p:attrName>style.visibility</p:attrName>
                                        </p:attrNameLst>
                                      </p:cBhvr>
                                      <p:to>
                                        <p:strVal val="visible"/>
                                      </p:to>
                                    </p:set>
                                    <p:animEffect transition="in" filter="randombar(horizontal)">
                                      <p:cBhvr>
                                        <p:cTn id="1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46251A-23E8-48EF-BB15-1F0A72EB2458}"/>
              </a:ext>
            </a:extLst>
          </p:cNvPr>
          <p:cNvSpPr txBox="1"/>
          <p:nvPr/>
        </p:nvSpPr>
        <p:spPr>
          <a:xfrm>
            <a:off x="2380203" y="2644170"/>
            <a:ext cx="7191392" cy="1569660"/>
          </a:xfrm>
          <a:prstGeom prst="rect">
            <a:avLst/>
          </a:prstGeom>
          <a:noFill/>
        </p:spPr>
        <p:txBody>
          <a:bodyPr wrap="none" lIns="91440" tIns="45720" rIns="91440" bIns="45720">
            <a:spAutoFit/>
          </a:bodyPr>
          <a:lstStyle>
            <a:defPPr>
              <a:defRPr lang="en-US"/>
            </a:defPPr>
            <a:lvl1pPr algn="ctr">
              <a:defRPr sz="8800" b="1" cap="none" spc="0">
                <a:ln w="38100">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UTM Showcard" panose="02040603050506020204" pitchFamily="18" charset="0"/>
              </a:defRPr>
            </a:lvl1pPr>
          </a:lstStyle>
          <a:p>
            <a:r>
              <a:rPr lang="en-US" altLang="zh-CN" sz="4800">
                <a:sym typeface="+mn-lt"/>
              </a:rPr>
              <a:t>VIDEO </a:t>
            </a:r>
            <a:r>
              <a:rPr lang="vi-VN" altLang="zh-CN" sz="4800">
                <a:sym typeface="+mn-lt"/>
              </a:rPr>
              <a:t>2:</a:t>
            </a:r>
            <a:br>
              <a:rPr lang="vi-VN" altLang="zh-CN" sz="4800">
                <a:sym typeface="+mn-lt"/>
              </a:rPr>
            </a:br>
            <a:r>
              <a:rPr lang="vi-VN" altLang="zh-CN" sz="4800">
                <a:sym typeface="+mn-lt"/>
              </a:rPr>
              <a:t>âm mưu của giặc pháp</a:t>
            </a:r>
            <a:endParaRPr lang="zh-CN" altLang="en-US" sz="4800" dirty="0">
              <a:sym typeface="+mn-lt"/>
            </a:endParaRPr>
          </a:p>
        </p:txBody>
      </p:sp>
    </p:spTree>
    <p:extLst>
      <p:ext uri="{BB962C8B-B14F-4D97-AF65-F5344CB8AC3E}">
        <p14:creationId xmlns:p14="http://schemas.microsoft.com/office/powerpoint/2010/main" val="2597451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lt">
                                    <p:tmPct val="1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ppt_w"/>
                                          </p:val>
                                        </p:tav>
                                        <p:tav tm="100000">
                                          <p:val>
                                            <p:strVal val="#ppt_w"/>
                                          </p:val>
                                        </p:tav>
                                      </p:tavLst>
                                    </p:anim>
                                    <p:anim calcmode="lin" valueType="num">
                                      <p:cBhvr>
                                        <p:cTn id="8"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7" name="图片 5">
            <a:extLst>
              <a:ext uri="{FF2B5EF4-FFF2-40B4-BE49-F238E27FC236}">
                <a16:creationId xmlns:a16="http://schemas.microsoft.com/office/drawing/2014/main" id="{8C666F0D-70F3-4CA5-BED8-2C97D6406B8F}"/>
              </a:ext>
            </a:extLst>
          </p:cNvPr>
          <p:cNvPicPr>
            <a:picLocks noChangeAspect="1"/>
          </p:cNvPicPr>
          <p:nvPr/>
        </p:nvPicPr>
        <p:blipFill rotWithShape="1">
          <a:blip r:embed="rId3">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28" name="图片 6">
            <a:extLst>
              <a:ext uri="{FF2B5EF4-FFF2-40B4-BE49-F238E27FC236}">
                <a16:creationId xmlns:a16="http://schemas.microsoft.com/office/drawing/2014/main" id="{EF29C1DE-26AB-4AFC-9DBD-F9BDA269E868}"/>
              </a:ext>
            </a:extLst>
          </p:cNvPr>
          <p:cNvPicPr>
            <a:picLocks noChangeAspect="1"/>
          </p:cNvPicPr>
          <p:nvPr/>
        </p:nvPicPr>
        <p:blipFill rotWithShape="1">
          <a:blip r:embed="rId4">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Picture 2">
            <a:extLst>
              <a:ext uri="{FF2B5EF4-FFF2-40B4-BE49-F238E27FC236}">
                <a16:creationId xmlns:a16="http://schemas.microsoft.com/office/drawing/2014/main" id="{A0B24155-DAA6-4033-8BD9-58AC973400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50669" y="3297600"/>
            <a:ext cx="4817663" cy="3095574"/>
          </a:xfrm>
          <a:prstGeom prst="rect">
            <a:avLst/>
          </a:prstGeom>
        </p:spPr>
      </p:pic>
      <p:pic>
        <p:nvPicPr>
          <p:cNvPr id="16" name="Picture 6">
            <a:extLst>
              <a:ext uri="{FF2B5EF4-FFF2-40B4-BE49-F238E27FC236}">
                <a16:creationId xmlns:a16="http://schemas.microsoft.com/office/drawing/2014/main" id="{C0A92593-7D97-4BE3-8205-7A292F96F6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09062" y="506889"/>
            <a:ext cx="4798719" cy="3697160"/>
          </a:xfrm>
          <a:prstGeom prst="rect">
            <a:avLst/>
          </a:prstGeom>
        </p:spPr>
      </p:pic>
      <p:sp>
        <p:nvSpPr>
          <p:cNvPr id="24" name="TextBox 23">
            <a:extLst>
              <a:ext uri="{FF2B5EF4-FFF2-40B4-BE49-F238E27FC236}">
                <a16:creationId xmlns:a16="http://schemas.microsoft.com/office/drawing/2014/main" id="{F20DB6B0-9549-491A-B46E-7A7019BA0131}"/>
              </a:ext>
            </a:extLst>
          </p:cNvPr>
          <p:cNvSpPr txBox="1"/>
          <p:nvPr/>
        </p:nvSpPr>
        <p:spPr>
          <a:xfrm>
            <a:off x="5505079" y="3922057"/>
            <a:ext cx="3908842" cy="1846659"/>
          </a:xfrm>
          <a:prstGeom prst="rect">
            <a:avLst/>
          </a:prstGeom>
          <a:noFill/>
        </p:spPr>
        <p:txBody>
          <a:bodyPr wrap="square" lIns="0" tIns="0" rIns="0" bIns="0" rtlCol="0">
            <a:spAutoFit/>
          </a:bodyPr>
          <a:lstStyle/>
          <a:p>
            <a:pPr algn="just"/>
            <a:r>
              <a:rPr lang="vi-VN" sz="2400" b="1" i="1">
                <a:solidFill>
                  <a:sysClr val="windowText" lastClr="000000"/>
                </a:solidFill>
                <a:latin typeface="Times New Roman" panose="02020603050405020304" pitchFamily="18" charset="0"/>
                <a:cs typeface="Times New Roman" panose="02020603050405020304" pitchFamily="18" charset="0"/>
              </a:rPr>
              <a:t>Âm mưu của Pháp</a:t>
            </a:r>
            <a:r>
              <a:rPr lang="vi-VN" sz="2400" b="1">
                <a:solidFill>
                  <a:sysClr val="windowText" lastClr="000000"/>
                </a:solidFill>
                <a:latin typeface="Times New Roman" panose="02020603050405020304" pitchFamily="18" charset="0"/>
                <a:cs typeface="Times New Roman" panose="02020603050405020304" pitchFamily="18" charset="0"/>
              </a:rPr>
              <a:t>: Tiêu diệt cơ quan đầu não kháng chiến và bộ đội chủ lực của ta để nhanh chóng kết thúc chiến tranh</a:t>
            </a:r>
            <a:endParaRPr lang="en-US" sz="2400" b="1">
              <a:solidFill>
                <a:sysClr val="windowText" lastClr="0000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80986A26-2DF6-4A58-876F-38595ED0B8B6}"/>
              </a:ext>
            </a:extLst>
          </p:cNvPr>
          <p:cNvSpPr txBox="1"/>
          <p:nvPr/>
        </p:nvSpPr>
        <p:spPr>
          <a:xfrm>
            <a:off x="1242183" y="1405435"/>
            <a:ext cx="4132475" cy="1200329"/>
          </a:xfrm>
          <a:prstGeom prst="rect">
            <a:avLst/>
          </a:prstGeom>
          <a:noFill/>
        </p:spPr>
        <p:txBody>
          <a:bodyPr wrap="square">
            <a:spAutoFit/>
          </a:bodyPr>
          <a:lstStyle/>
          <a:p>
            <a:pPr algn="ctr"/>
            <a:r>
              <a:rPr lang="vi-VN" sz="2400" b="1">
                <a:solidFill>
                  <a:srgbClr val="002060"/>
                </a:solidFill>
                <a:latin typeface="Times New Roman" panose="02020603050405020304" pitchFamily="18" charset="0"/>
                <a:cs typeface="Times New Roman" panose="02020603050405020304" pitchFamily="18" charset="0"/>
              </a:rPr>
              <a:t>Sau khi đánh chiếm được các thành phố lớn thực dân Pháp </a:t>
            </a:r>
          </a:p>
          <a:p>
            <a:pPr algn="ctr"/>
            <a:r>
              <a:rPr lang="vi-VN" sz="2400" b="1">
                <a:solidFill>
                  <a:srgbClr val="002060"/>
                </a:solidFill>
                <a:latin typeface="Times New Roman" panose="02020603050405020304" pitchFamily="18" charset="0"/>
                <a:cs typeface="Times New Roman" panose="02020603050405020304" pitchFamily="18" charset="0"/>
              </a:rPr>
              <a:t>có âm mưu gì?</a:t>
            </a:r>
          </a:p>
        </p:txBody>
      </p:sp>
      <p:pic>
        <p:nvPicPr>
          <p:cNvPr id="26" name="Picture 25">
            <a:extLst>
              <a:ext uri="{FF2B5EF4-FFF2-40B4-BE49-F238E27FC236}">
                <a16:creationId xmlns:a16="http://schemas.microsoft.com/office/drawing/2014/main" id="{1AD6BECD-9724-4AFD-83AA-5B11753B3C86}"/>
              </a:ext>
            </a:extLst>
          </p:cNvPr>
          <p:cNvPicPr>
            <a:picLocks noChangeAspect="1"/>
          </p:cNvPicPr>
          <p:nvPr/>
        </p:nvPicPr>
        <p:blipFill>
          <a:blip r:embed="rId9"/>
          <a:stretch>
            <a:fillRect/>
          </a:stretch>
        </p:blipFill>
        <p:spPr>
          <a:xfrm>
            <a:off x="108715" y="2417875"/>
            <a:ext cx="2503104" cy="5036367"/>
          </a:xfrm>
          <a:prstGeom prst="rect">
            <a:avLst/>
          </a:prstGeom>
        </p:spPr>
      </p:pic>
      <p:pic>
        <p:nvPicPr>
          <p:cNvPr id="29" name="Picture 28">
            <a:extLst>
              <a:ext uri="{FF2B5EF4-FFF2-40B4-BE49-F238E27FC236}">
                <a16:creationId xmlns:a16="http://schemas.microsoft.com/office/drawing/2014/main" id="{88D00377-F476-4696-9026-80995C00AE22}"/>
              </a:ext>
            </a:extLst>
          </p:cNvPr>
          <p:cNvPicPr>
            <a:picLocks noChangeAspect="1"/>
          </p:cNvPicPr>
          <p:nvPr/>
        </p:nvPicPr>
        <p:blipFill>
          <a:blip r:embed="rId10"/>
          <a:stretch>
            <a:fillRect/>
          </a:stretch>
        </p:blipFill>
        <p:spPr>
          <a:xfrm>
            <a:off x="9564739" y="2180037"/>
            <a:ext cx="2612216" cy="4637416"/>
          </a:xfrm>
          <a:prstGeom prst="rect">
            <a:avLst/>
          </a:prstGeom>
        </p:spPr>
      </p:pic>
    </p:spTree>
    <p:extLst>
      <p:ext uri="{BB962C8B-B14F-4D97-AF65-F5344CB8AC3E}">
        <p14:creationId xmlns:p14="http://schemas.microsoft.com/office/powerpoint/2010/main" val="1317396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42" presetClass="path" presetSubtype="0" repeatCount="indefinite" accel="50000" decel="50000" autoRev="1" fill="hold" nodeType="withEffect">
                                  <p:stCondLst>
                                    <p:cond delay="0"/>
                                  </p:stCondLst>
                                  <p:childTnLst>
                                    <p:animMotion origin="layout" path="M 5E-6 4.81481E-6 L -0.00651 0.05347 " pathEditMode="relative" rAng="0" ptsTypes="AA">
                                      <p:cBhvr>
                                        <p:cTn id="15" dur="2750" fill="hold"/>
                                        <p:tgtEl>
                                          <p:spTgt spid="26"/>
                                        </p:tgtEl>
                                        <p:attrNameLst>
                                          <p:attrName>ppt_x</p:attrName>
                                          <p:attrName>ppt_y</p:attrName>
                                        </p:attrNameLst>
                                      </p:cBhvr>
                                      <p:rCtr x="-326" y="2662"/>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42" presetClass="path" presetSubtype="0" repeatCount="indefinite" accel="50000" decel="50000" autoRev="1" fill="hold" nodeType="withEffect">
                                  <p:stCondLst>
                                    <p:cond delay="0"/>
                                  </p:stCondLst>
                                  <p:childTnLst>
                                    <p:animMotion origin="layout" path="M 2.29167E-6 -3.7037E-7 L -0.00651 0.05347 " pathEditMode="relative" rAng="0" ptsTypes="AA">
                                      <p:cBhvr>
                                        <p:cTn id="28" dur="2750" fill="hold"/>
                                        <p:tgtEl>
                                          <p:spTgt spid="29"/>
                                        </p:tgtEl>
                                        <p:attrNameLst>
                                          <p:attrName>ppt_x</p:attrName>
                                          <p:attrName>ppt_y</p:attrName>
                                        </p:attrNameLst>
                                      </p:cBhvr>
                                      <p:rCtr x="-326" y="26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59EDF7-160B-442E-94EE-CED102C10AEC}"/>
              </a:ext>
            </a:extLst>
          </p:cNvPr>
          <p:cNvSpPr/>
          <p:nvPr/>
        </p:nvSpPr>
        <p:spPr>
          <a:xfrm>
            <a:off x="7507987" y="1499832"/>
            <a:ext cx="4130513" cy="2554545"/>
          </a:xfrm>
          <a:prstGeom prst="rect">
            <a:avLst/>
          </a:prstGeom>
          <a:noFill/>
        </p:spPr>
        <p:txBody>
          <a:bodyPr wrap="square" lIns="91440" tIns="45720" rIns="91440" bIns="45720">
            <a:spAutoFit/>
          </a:bodyPr>
          <a:lstStyle/>
          <a:p>
            <a:pPr algn="ctr"/>
            <a:r>
              <a:rPr lang="vi-VN" sz="3200">
                <a:ln w="0"/>
                <a:solidFill>
                  <a:srgbClr val="002060"/>
                </a:solidFill>
                <a:effectLst>
                  <a:outerShdw blurRad="38100" dist="19050" dir="2700000" algn="tl" rotWithShape="0">
                    <a:schemeClr val="dk1">
                      <a:alpha val="40000"/>
                    </a:schemeClr>
                  </a:outerShdw>
                </a:effectLst>
                <a:latin typeface="UTM Androgyne" panose="02040603050506020204" pitchFamily="18" charset="0"/>
              </a:rPr>
              <a:t>Nhân dân Phú Thọ cắm chông chống quân Pháp nhảy dù Chiến dịch Biên giới Thu đông năm 1947</a:t>
            </a:r>
            <a:endParaRPr lang="en-US" sz="3200" b="0" cap="none" spc="0">
              <a:ln w="0"/>
              <a:solidFill>
                <a:srgbClr val="002060"/>
              </a:solidFill>
              <a:effectLst>
                <a:outerShdw blurRad="38100" dist="19050" dir="2700000" algn="tl" rotWithShape="0">
                  <a:schemeClr val="dk1">
                    <a:alpha val="40000"/>
                  </a:schemeClr>
                </a:outerShdw>
              </a:effectLst>
              <a:latin typeface="UTM Androgyne" panose="02040603050506020204" pitchFamily="18" charset="0"/>
            </a:endParaRPr>
          </a:p>
        </p:txBody>
      </p:sp>
      <p:pic>
        <p:nvPicPr>
          <p:cNvPr id="5" name="Picture 4">
            <a:extLst>
              <a:ext uri="{FF2B5EF4-FFF2-40B4-BE49-F238E27FC236}">
                <a16:creationId xmlns:a16="http://schemas.microsoft.com/office/drawing/2014/main" id="{E34FB810-D304-419D-B7ED-EFB7AF758C8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Effect>
                      <a14:brightnessContrast bright="20000" contrast="20000"/>
                    </a14:imgEffect>
                  </a14:imgLayer>
                </a14:imgProps>
              </a:ext>
            </a:extLst>
          </a:blip>
          <a:stretch>
            <a:fillRect/>
          </a:stretch>
        </p:blipFill>
        <p:spPr>
          <a:xfrm>
            <a:off x="1406750" y="1583056"/>
            <a:ext cx="6101237" cy="3740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3830892"/>
      </p:ext>
    </p:extLst>
  </p:cSld>
  <p:clrMapOvr>
    <a:masterClrMapping/>
  </p:clrMapOvr>
  <p:transition spd="med" advTm="4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58">
            <a:extLst>
              <a:ext uri="{FF2B5EF4-FFF2-40B4-BE49-F238E27FC236}">
                <a16:creationId xmlns:a16="http://schemas.microsoft.com/office/drawing/2014/main" id="{DFA9F27D-802C-4976-9B72-86153476594C}"/>
              </a:ext>
            </a:extLst>
          </p:cNvPr>
          <p:cNvSpPr/>
          <p:nvPr/>
        </p:nvSpPr>
        <p:spPr>
          <a:xfrm>
            <a:off x="4001407" y="1051769"/>
            <a:ext cx="4298643" cy="1194339"/>
          </a:xfrm>
          <a:prstGeom prst="roundRect">
            <a:avLst/>
          </a:prstGeom>
          <a:solidFill>
            <a:srgbClr val="B9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latin typeface="UTM Futura Extra" panose="02040603050506020204" pitchFamily="18" charset="0"/>
                <a:ea typeface="inpin heiti" panose="00000500000000000000" pitchFamily="2" charset="-122"/>
                <a:sym typeface="inpin heiti" panose="00000500000000000000" pitchFamily="2" charset="-122"/>
              </a:rPr>
              <a:t>Hoạt động </a:t>
            </a:r>
            <a:r>
              <a:rPr lang="vi-VN" altLang="zh-CN" sz="4000">
                <a:latin typeface="UTM Futura Extra" panose="02040603050506020204" pitchFamily="18" charset="0"/>
                <a:ea typeface="inpin heiti" panose="00000500000000000000" pitchFamily="2" charset="-122"/>
                <a:sym typeface="inpin heiti" panose="00000500000000000000" pitchFamily="2" charset="-122"/>
              </a:rPr>
              <a:t>2</a:t>
            </a:r>
            <a:endParaRPr lang="en-US" altLang="zh-CN" sz="4000">
              <a:latin typeface="UTM Futura Extra" panose="02040603050506020204" pitchFamily="18" charset="0"/>
              <a:ea typeface="inpin heiti" panose="00000500000000000000" pitchFamily="2" charset="-122"/>
              <a:sym typeface="inpin heiti" panose="00000500000000000000" pitchFamily="2" charset="-122"/>
            </a:endParaRPr>
          </a:p>
        </p:txBody>
      </p:sp>
      <p:sp>
        <p:nvSpPr>
          <p:cNvPr id="5" name="Rectangle 4">
            <a:extLst>
              <a:ext uri="{FF2B5EF4-FFF2-40B4-BE49-F238E27FC236}">
                <a16:creationId xmlns:a16="http://schemas.microsoft.com/office/drawing/2014/main" id="{5830DF3B-4111-44B4-9225-47509A2E8D14}"/>
              </a:ext>
            </a:extLst>
          </p:cNvPr>
          <p:cNvSpPr/>
          <p:nvPr/>
        </p:nvSpPr>
        <p:spPr>
          <a:xfrm>
            <a:off x="2830266" y="2627378"/>
            <a:ext cx="6531467" cy="2308324"/>
          </a:xfrm>
          <a:prstGeom prst="rect">
            <a:avLst/>
          </a:prstGeom>
          <a:noFill/>
        </p:spPr>
        <p:txBody>
          <a:bodyPr wrap="none" lIns="91440" tIns="45720" rIns="91440" bIns="45720">
            <a:spAutoFit/>
          </a:bodyPr>
          <a:lstStyle/>
          <a:p>
            <a:pPr algn="ctr"/>
            <a:r>
              <a:rPr lang="en-US" altLang="zh-CN" sz="4800" b="1">
                <a:solidFill>
                  <a:srgbClr val="B9000B"/>
                </a:solidFill>
                <a:latin typeface="UTM Futura Extra" panose="02040603050506020204" pitchFamily="18" charset="0"/>
                <a:ea typeface=".黑体-日本语" charset="-128"/>
                <a:cs typeface="Times New Roman" panose="02020603050405020304" pitchFamily="18" charset="0"/>
                <a:sym typeface="+mn-lt"/>
              </a:rPr>
              <a:t>Diễn biến của </a:t>
            </a:r>
            <a:endParaRPr lang="vi-VN" altLang="zh-CN" sz="4800" b="1">
              <a:solidFill>
                <a:srgbClr val="B9000B"/>
              </a:solidFill>
              <a:latin typeface="UTM Futura Extra" panose="02040603050506020204" pitchFamily="18" charset="0"/>
              <a:ea typeface=".黑体-日本语" charset="-128"/>
              <a:cs typeface="Times New Roman" panose="02020603050405020304" pitchFamily="18" charset="0"/>
              <a:sym typeface="+mn-lt"/>
            </a:endParaRPr>
          </a:p>
          <a:p>
            <a:pPr algn="ctr"/>
            <a:r>
              <a:rPr lang="en-US" altLang="zh-CN" sz="4800" b="1">
                <a:solidFill>
                  <a:srgbClr val="B9000B"/>
                </a:solidFill>
                <a:latin typeface="UTM Futura Extra" panose="02040603050506020204" pitchFamily="18" charset="0"/>
                <a:ea typeface=".黑体-日本语" charset="-128"/>
                <a:cs typeface="Times New Roman" panose="02020603050405020304" pitchFamily="18" charset="0"/>
                <a:sym typeface="+mn-lt"/>
              </a:rPr>
              <a:t>chiến dịch Việt Bắc </a:t>
            </a:r>
          </a:p>
          <a:p>
            <a:pPr algn="ctr"/>
            <a:r>
              <a:rPr lang="en-US" altLang="zh-CN" sz="4800" b="1">
                <a:solidFill>
                  <a:srgbClr val="B9000B"/>
                </a:solidFill>
                <a:latin typeface="UTM Futura Extra" panose="02040603050506020204" pitchFamily="18" charset="0"/>
                <a:ea typeface=".黑体-日本语" charset="-128"/>
                <a:cs typeface="Times New Roman" panose="02020603050405020304" pitchFamily="18" charset="0"/>
                <a:sym typeface="+mn-lt"/>
              </a:rPr>
              <a:t>Thu – đông 1947</a:t>
            </a:r>
          </a:p>
        </p:txBody>
      </p:sp>
    </p:spTree>
    <p:extLst>
      <p:ext uri="{BB962C8B-B14F-4D97-AF65-F5344CB8AC3E}">
        <p14:creationId xmlns:p14="http://schemas.microsoft.com/office/powerpoint/2010/main" val="426957692"/>
      </p:ext>
    </p:extLst>
  </p:cSld>
  <p:clrMapOvr>
    <a:masterClrMapping/>
  </p:clrMapOvr>
  <p:transition spd="med" advTm="4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4" presetClass="entr" presetSubtype="10" fill="hold" grpId="0"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1">
            <a:extLst>
              <a:ext uri="{FF2B5EF4-FFF2-40B4-BE49-F238E27FC236}">
                <a16:creationId xmlns:a16="http://schemas.microsoft.com/office/drawing/2014/main" id="{C0AF3106-6D3C-4AFA-85A6-5FC92538AF2A}"/>
              </a:ext>
            </a:extLst>
          </p:cNvPr>
          <p:cNvGrpSpPr/>
          <p:nvPr/>
        </p:nvGrpSpPr>
        <p:grpSpPr>
          <a:xfrm>
            <a:off x="1798991" y="807243"/>
            <a:ext cx="5824030" cy="935029"/>
            <a:chOff x="-872419" y="1287237"/>
            <a:chExt cx="5824030" cy="935029"/>
          </a:xfrm>
        </p:grpSpPr>
        <p:sp>
          <p:nvSpPr>
            <p:cNvPr id="9" name="矩形: 圆角 2">
              <a:extLst>
                <a:ext uri="{FF2B5EF4-FFF2-40B4-BE49-F238E27FC236}">
                  <a16:creationId xmlns:a16="http://schemas.microsoft.com/office/drawing/2014/main" id="{8E726057-D80D-412B-9C62-C75B519C4BC2}"/>
                </a:ext>
              </a:extLst>
            </p:cNvPr>
            <p:cNvSpPr/>
            <p:nvPr/>
          </p:nvSpPr>
          <p:spPr>
            <a:xfrm>
              <a:off x="1181100" y="1287237"/>
              <a:ext cx="3236713" cy="576231"/>
            </a:xfrm>
            <a:prstGeom prst="roundRect">
              <a:avLst>
                <a:gd name="adj" fmla="val 2972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0" name="文本框 3">
              <a:extLst>
                <a:ext uri="{FF2B5EF4-FFF2-40B4-BE49-F238E27FC236}">
                  <a16:creationId xmlns:a16="http://schemas.microsoft.com/office/drawing/2014/main" id="{064A9399-F99B-4764-8D58-858DE530F7AB}"/>
                </a:ext>
              </a:extLst>
            </p:cNvPr>
            <p:cNvSpPr txBox="1"/>
            <p:nvPr/>
          </p:nvSpPr>
          <p:spPr>
            <a:xfrm>
              <a:off x="-872419" y="1452825"/>
              <a:ext cx="5824030" cy="769441"/>
            </a:xfrm>
            <a:prstGeom prst="rect">
              <a:avLst/>
            </a:prstGeom>
            <a:noFill/>
          </p:spPr>
          <p:txBody>
            <a:bodyPr wrap="none" rtlCol="0">
              <a:spAutoFit/>
            </a:bodyPr>
            <a:lstStyle/>
            <a:p>
              <a:r>
                <a:rPr lang="en-US" altLang="zh-CN" sz="4400" b="1" spc="600">
                  <a:solidFill>
                    <a:srgbClr val="B9000B"/>
                  </a:solidFill>
                  <a:latin typeface="iCiel Cadena" panose="02000503000000020004" pitchFamily="2" charset="0"/>
                  <a:ea typeface="inpin heiti" panose="00000500000000000000" pitchFamily="2" charset="-122"/>
                  <a:cs typeface="Times New Roman" panose="02020603050405020304" pitchFamily="18" charset="0"/>
                  <a:sym typeface="inpin heiti" panose="00000500000000000000" pitchFamily="2" charset="-122"/>
                </a:rPr>
                <a:t>Thảo luận nhóm 4</a:t>
              </a:r>
              <a:endParaRPr lang="zh-CN" altLang="en-US" sz="4400" b="1" spc="600" dirty="0">
                <a:latin typeface="iCiel Cadena" panose="02000503000000020004" pitchFamily="2"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11" name="文本框 8">
            <a:extLst>
              <a:ext uri="{FF2B5EF4-FFF2-40B4-BE49-F238E27FC236}">
                <a16:creationId xmlns:a16="http://schemas.microsoft.com/office/drawing/2014/main" id="{A56C2CB3-9127-4335-B934-84DD815790A6}"/>
              </a:ext>
            </a:extLst>
          </p:cNvPr>
          <p:cNvSpPr txBox="1"/>
          <p:nvPr/>
        </p:nvSpPr>
        <p:spPr>
          <a:xfrm>
            <a:off x="2154774" y="1930477"/>
            <a:ext cx="6925364" cy="954107"/>
          </a:xfrm>
          <a:prstGeom prst="rect">
            <a:avLst/>
          </a:prstGeom>
          <a:noFill/>
        </p:spPr>
        <p:txBody>
          <a:bodyPr wrap="square" rtlCol="0">
            <a:spAutoFit/>
          </a:bodyPr>
          <a:lstStyle/>
          <a:p>
            <a:r>
              <a:rPr lang="en-US" altLang="en-US" sz="2800">
                <a:solidFill>
                  <a:srgbClr val="002060"/>
                </a:solidFill>
                <a:latin typeface="Times New Roman" panose="02020603050405020304" pitchFamily="18" charset="0"/>
                <a:cs typeface="Times New Roman" panose="02020603050405020304" pitchFamily="18" charset="0"/>
              </a:rPr>
              <a:t>Thực dân Pháp đã tấn công lên Việt Bắc trong thời gian nào?</a:t>
            </a:r>
            <a:endParaRPr lang="zh-CN" altLang="en-US" sz="2800" dirty="0">
              <a:solidFill>
                <a:srgbClr val="00206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 name="文本框 16">
            <a:extLst>
              <a:ext uri="{FF2B5EF4-FFF2-40B4-BE49-F238E27FC236}">
                <a16:creationId xmlns:a16="http://schemas.microsoft.com/office/drawing/2014/main" id="{7AFC3A06-0DCA-4FEA-BD46-4D2EC6C85BBE}"/>
              </a:ext>
            </a:extLst>
          </p:cNvPr>
          <p:cNvSpPr txBox="1"/>
          <p:nvPr/>
        </p:nvSpPr>
        <p:spPr>
          <a:xfrm>
            <a:off x="2154774" y="2906735"/>
            <a:ext cx="7035170" cy="954107"/>
          </a:xfrm>
          <a:prstGeom prst="rect">
            <a:avLst/>
          </a:prstGeom>
          <a:noFill/>
        </p:spPr>
        <p:txBody>
          <a:bodyPr wrap="square" rtlCol="0">
            <a:spAutoFit/>
          </a:bodyPr>
          <a:lstStyle/>
          <a:p>
            <a:r>
              <a:rPr lang="en-US" altLang="en-US" sz="2800">
                <a:solidFill>
                  <a:srgbClr val="002060"/>
                </a:solidFill>
                <a:latin typeface="Times New Roman" panose="02020603050405020304" pitchFamily="18" charset="0"/>
                <a:cs typeface="Times New Roman" panose="02020603050405020304" pitchFamily="18" charset="0"/>
              </a:rPr>
              <a:t>Quân địch tấn công lên Việt Bắc theo mấy đường? Nêu cụ thể từng đường?</a:t>
            </a:r>
            <a:endParaRPr lang="zh-CN" altLang="en-US" sz="2800" dirty="0">
              <a:solidFill>
                <a:srgbClr val="00206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3" name="文本框 19">
            <a:extLst>
              <a:ext uri="{FF2B5EF4-FFF2-40B4-BE49-F238E27FC236}">
                <a16:creationId xmlns:a16="http://schemas.microsoft.com/office/drawing/2014/main" id="{83520580-A168-44FC-B69F-1C9737B0D1BB}"/>
              </a:ext>
            </a:extLst>
          </p:cNvPr>
          <p:cNvSpPr txBox="1"/>
          <p:nvPr/>
        </p:nvSpPr>
        <p:spPr>
          <a:xfrm>
            <a:off x="2099871" y="3990417"/>
            <a:ext cx="7035170" cy="954107"/>
          </a:xfrm>
          <a:prstGeom prst="rect">
            <a:avLst/>
          </a:prstGeom>
          <a:noFill/>
        </p:spPr>
        <p:txBody>
          <a:bodyPr wrap="square" rtlCol="0">
            <a:spAutoFit/>
          </a:bodyPr>
          <a:lstStyle/>
          <a:p>
            <a:r>
              <a:rPr lang="en-US" altLang="en-US" sz="2800">
                <a:solidFill>
                  <a:srgbClr val="002060"/>
                </a:solidFill>
                <a:latin typeface="Times New Roman" panose="02020603050405020304" pitchFamily="18" charset="0"/>
              </a:rPr>
              <a:t> Quân ta đã tiến công, chặn đánh quân địch ở những nơi nào?</a:t>
            </a:r>
            <a:endParaRPr lang="zh-CN" altLang="en-US" sz="2800" dirty="0">
              <a:solidFill>
                <a:srgbClr val="00206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4" name="文本框 21">
            <a:extLst>
              <a:ext uri="{FF2B5EF4-FFF2-40B4-BE49-F238E27FC236}">
                <a16:creationId xmlns:a16="http://schemas.microsoft.com/office/drawing/2014/main" id="{2E75878F-CE26-408E-B786-7017048871DA}"/>
              </a:ext>
            </a:extLst>
          </p:cNvPr>
          <p:cNvSpPr txBox="1"/>
          <p:nvPr/>
        </p:nvSpPr>
        <p:spPr>
          <a:xfrm>
            <a:off x="1373541" y="2006596"/>
            <a:ext cx="850900" cy="584775"/>
          </a:xfrm>
          <a:prstGeom prst="rect">
            <a:avLst/>
          </a:prstGeom>
          <a:noFill/>
        </p:spPr>
        <p:txBody>
          <a:bodyPr wrap="square" rtlCol="0">
            <a:spAutoFit/>
          </a:bodyPr>
          <a:lstStyle/>
          <a:p>
            <a:r>
              <a:rPr lang="en-US" altLang="zh-CN" sz="3200" b="1" dirty="0">
                <a:solidFill>
                  <a:srgbClr val="B9000B"/>
                </a:solidFill>
                <a:latin typeface="Coiny" panose="02000903060500060000" pitchFamily="2" charset="0"/>
                <a:ea typeface="inpin heiti" panose="00000500000000000000" pitchFamily="2" charset="-122"/>
                <a:cs typeface="Times New Roman" panose="02020603050405020304" pitchFamily="18" charset="0"/>
                <a:sym typeface="inpin heiti" panose="00000500000000000000" pitchFamily="2" charset="-122"/>
              </a:rPr>
              <a:t>01</a:t>
            </a:r>
            <a:endParaRPr lang="zh-CN" altLang="en-US" sz="3200" b="1" dirty="0">
              <a:solidFill>
                <a:srgbClr val="B9000B"/>
              </a:solidFill>
              <a:latin typeface="Coiny" panose="02000903060500060000" pitchFamily="2"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5" name="文本框 22">
            <a:extLst>
              <a:ext uri="{FF2B5EF4-FFF2-40B4-BE49-F238E27FC236}">
                <a16:creationId xmlns:a16="http://schemas.microsoft.com/office/drawing/2014/main" id="{F795B982-AFDA-49C4-9B58-CBDFAC4CF80D}"/>
              </a:ext>
            </a:extLst>
          </p:cNvPr>
          <p:cNvSpPr txBox="1"/>
          <p:nvPr/>
        </p:nvSpPr>
        <p:spPr>
          <a:xfrm>
            <a:off x="1373541" y="2986744"/>
            <a:ext cx="850900" cy="584775"/>
          </a:xfrm>
          <a:prstGeom prst="rect">
            <a:avLst/>
          </a:prstGeom>
          <a:noFill/>
        </p:spPr>
        <p:txBody>
          <a:bodyPr wrap="square" rtlCol="0">
            <a:spAutoFit/>
          </a:bodyPr>
          <a:lstStyle/>
          <a:p>
            <a:r>
              <a:rPr lang="en-US" altLang="zh-CN" sz="3200" b="1" dirty="0">
                <a:solidFill>
                  <a:srgbClr val="B9000B"/>
                </a:solidFill>
                <a:latin typeface="Coiny" panose="02000903060500060000" pitchFamily="2" charset="0"/>
                <a:ea typeface="inpin heiti" panose="00000500000000000000" pitchFamily="2" charset="-122"/>
                <a:cs typeface="Times New Roman" panose="02020603050405020304" pitchFamily="18" charset="0"/>
                <a:sym typeface="inpin heiti" panose="00000500000000000000" pitchFamily="2" charset="-122"/>
              </a:rPr>
              <a:t>02</a:t>
            </a:r>
            <a:endParaRPr lang="zh-CN" altLang="en-US" sz="3200" b="1" dirty="0">
              <a:solidFill>
                <a:srgbClr val="B9000B"/>
              </a:solidFill>
              <a:latin typeface="Coiny" panose="02000903060500060000" pitchFamily="2"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7" name="文本框 23">
            <a:extLst>
              <a:ext uri="{FF2B5EF4-FFF2-40B4-BE49-F238E27FC236}">
                <a16:creationId xmlns:a16="http://schemas.microsoft.com/office/drawing/2014/main" id="{D96FC4B7-A630-49CD-B52E-39B6B7A13C0B}"/>
              </a:ext>
            </a:extLst>
          </p:cNvPr>
          <p:cNvSpPr txBox="1"/>
          <p:nvPr/>
        </p:nvSpPr>
        <p:spPr>
          <a:xfrm>
            <a:off x="1451919" y="4144444"/>
            <a:ext cx="850900" cy="584775"/>
          </a:xfrm>
          <a:prstGeom prst="rect">
            <a:avLst/>
          </a:prstGeom>
          <a:noFill/>
        </p:spPr>
        <p:txBody>
          <a:bodyPr wrap="square" rtlCol="0">
            <a:spAutoFit/>
          </a:bodyPr>
          <a:lstStyle/>
          <a:p>
            <a:r>
              <a:rPr lang="en-US" altLang="zh-CN" sz="3200" b="1" dirty="0">
                <a:solidFill>
                  <a:srgbClr val="B9000B"/>
                </a:solidFill>
                <a:latin typeface="Coiny" panose="02000903060500060000" pitchFamily="2" charset="0"/>
                <a:ea typeface="inpin heiti" panose="00000500000000000000" pitchFamily="2" charset="-122"/>
                <a:cs typeface="Times New Roman" panose="02020603050405020304" pitchFamily="18" charset="0"/>
                <a:sym typeface="inpin heiti" panose="00000500000000000000" pitchFamily="2" charset="-122"/>
              </a:rPr>
              <a:t>03</a:t>
            </a:r>
            <a:endParaRPr lang="zh-CN" altLang="en-US" sz="3200" b="1" dirty="0">
              <a:solidFill>
                <a:srgbClr val="B9000B"/>
              </a:solidFill>
              <a:latin typeface="Coiny" panose="02000903060500060000" pitchFamily="2"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8" name="文本框 19">
            <a:extLst>
              <a:ext uri="{FF2B5EF4-FFF2-40B4-BE49-F238E27FC236}">
                <a16:creationId xmlns:a16="http://schemas.microsoft.com/office/drawing/2014/main" id="{53EECC46-5539-4201-B249-3B7137BFA317}"/>
              </a:ext>
            </a:extLst>
          </p:cNvPr>
          <p:cNvSpPr txBox="1"/>
          <p:nvPr/>
        </p:nvSpPr>
        <p:spPr>
          <a:xfrm>
            <a:off x="2099871" y="5023374"/>
            <a:ext cx="7035170" cy="954107"/>
          </a:xfrm>
          <a:prstGeom prst="rect">
            <a:avLst/>
          </a:prstGeom>
          <a:noFill/>
        </p:spPr>
        <p:txBody>
          <a:bodyPr wrap="square" rtlCol="0">
            <a:spAutoFit/>
          </a:bodyPr>
          <a:lstStyle/>
          <a:p>
            <a:r>
              <a:rPr lang="en-US" altLang="en-US" sz="2800">
                <a:solidFill>
                  <a:srgbClr val="002060"/>
                </a:solidFill>
                <a:latin typeface="Times New Roman" panose="02020603050405020304" pitchFamily="18" charset="0"/>
                <a:cs typeface="Times New Roman" panose="02020603050405020304" pitchFamily="18" charset="0"/>
              </a:rPr>
              <a:t>Sau hơn 1 tháng tấn công lên Việt Bắc quân địch rơi vào tình thế như thế nào?</a:t>
            </a:r>
            <a:endParaRPr lang="zh-CN" altLang="en-US" sz="2800" dirty="0">
              <a:solidFill>
                <a:srgbClr val="00206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3" name="文本框 23">
            <a:extLst>
              <a:ext uri="{FF2B5EF4-FFF2-40B4-BE49-F238E27FC236}">
                <a16:creationId xmlns:a16="http://schemas.microsoft.com/office/drawing/2014/main" id="{88D9BAE4-3E11-4616-A977-E131046640E0}"/>
              </a:ext>
            </a:extLst>
          </p:cNvPr>
          <p:cNvSpPr txBox="1"/>
          <p:nvPr/>
        </p:nvSpPr>
        <p:spPr>
          <a:xfrm>
            <a:off x="1373541" y="5185774"/>
            <a:ext cx="850900" cy="584775"/>
          </a:xfrm>
          <a:prstGeom prst="rect">
            <a:avLst/>
          </a:prstGeom>
          <a:noFill/>
        </p:spPr>
        <p:txBody>
          <a:bodyPr wrap="square" rtlCol="0">
            <a:spAutoFit/>
          </a:bodyPr>
          <a:lstStyle/>
          <a:p>
            <a:r>
              <a:rPr lang="en-US" altLang="zh-CN" sz="3200" b="1">
                <a:solidFill>
                  <a:srgbClr val="B9000B"/>
                </a:solidFill>
                <a:latin typeface="Coiny" panose="02000903060500060000" pitchFamily="2" charset="0"/>
                <a:ea typeface="inpin heiti" panose="00000500000000000000" pitchFamily="2" charset="-122"/>
                <a:cs typeface="Times New Roman" panose="02020603050405020304" pitchFamily="18" charset="0"/>
                <a:sym typeface="inpin heiti" panose="00000500000000000000" pitchFamily="2" charset="-122"/>
              </a:rPr>
              <a:t>04</a:t>
            </a:r>
            <a:endParaRPr lang="zh-CN" altLang="en-US" sz="3200" b="1" dirty="0">
              <a:solidFill>
                <a:srgbClr val="B9000B"/>
              </a:solidFill>
              <a:latin typeface="Coiny" panose="02000903060500060000" pitchFamily="2"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11056067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100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par>
                                <p:cTn id="14" presetID="53" presetClass="entr" presetSubtype="16" fill="hold" grpId="0" nodeType="withEffect">
                                  <p:stCondLst>
                                    <p:cond delay="100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par>
                                <p:cTn id="19" presetID="53" presetClass="entr" presetSubtype="16" fill="hold" grpId="0" nodeType="withEffect">
                                  <p:stCondLst>
                                    <p:cond delay="100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par>
                                <p:cTn id="24" presetID="53" presetClass="entr" presetSubtype="16" fill="hold" grpId="0" nodeType="withEffect">
                                  <p:stCondLst>
                                    <p:cond delay="100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27C788F-D122-48EE-A17A-E59A5412E4EF}"/>
              </a:ext>
            </a:extLst>
          </p:cNvPr>
          <p:cNvSpPr txBox="1"/>
          <p:nvPr/>
        </p:nvSpPr>
        <p:spPr>
          <a:xfrm>
            <a:off x="2376071" y="1659432"/>
            <a:ext cx="7439857" cy="2800767"/>
          </a:xfrm>
          <a:prstGeom prst="rect">
            <a:avLst/>
          </a:prstGeom>
          <a:noFill/>
        </p:spPr>
        <p:txBody>
          <a:bodyPr wrap="none" lIns="91440" tIns="45720" rIns="91440" bIns="45720">
            <a:spAutoFit/>
          </a:bodyPr>
          <a:lstStyle>
            <a:defPPr>
              <a:defRPr lang="en-US"/>
            </a:defPPr>
            <a:lvl1pPr algn="ctr">
              <a:defRPr sz="8800" b="1" cap="none" spc="0">
                <a:ln w="38100">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UTM Showcard" panose="02040603050506020204" pitchFamily="18" charset="0"/>
              </a:defRPr>
            </a:lvl1pPr>
          </a:lstStyle>
          <a:p>
            <a:r>
              <a:rPr lang="en-US" altLang="zh-CN" sz="4400">
                <a:sym typeface="+mn-lt"/>
              </a:rPr>
              <a:t>VIDEO </a:t>
            </a:r>
            <a:r>
              <a:rPr lang="vi-VN" altLang="zh-CN" sz="4400">
                <a:sym typeface="+mn-lt"/>
              </a:rPr>
              <a:t>3:</a:t>
            </a:r>
            <a:endParaRPr lang="en-US" altLang="zh-CN" sz="4400">
              <a:sym typeface="+mn-lt"/>
            </a:endParaRPr>
          </a:p>
          <a:p>
            <a:r>
              <a:rPr lang="en-US" altLang="zh-CN" sz="4400">
                <a:sym typeface="+mn-lt"/>
              </a:rPr>
              <a:t>Diễn biến của chiến dịch </a:t>
            </a:r>
            <a:endParaRPr lang="vi-VN" altLang="zh-CN" sz="4400">
              <a:sym typeface="+mn-lt"/>
            </a:endParaRPr>
          </a:p>
          <a:p>
            <a:r>
              <a:rPr lang="en-US" altLang="zh-CN" sz="4400">
                <a:sym typeface="+mn-lt"/>
              </a:rPr>
              <a:t>Việt Bắc </a:t>
            </a:r>
          </a:p>
          <a:p>
            <a:r>
              <a:rPr lang="en-US" altLang="zh-CN" sz="4400">
                <a:sym typeface="+mn-lt"/>
              </a:rPr>
              <a:t>Thu – đông 1947</a:t>
            </a:r>
            <a:endParaRPr lang="zh-CN" altLang="en-US" sz="4400" dirty="0">
              <a:sym typeface="+mn-lt"/>
            </a:endParaRPr>
          </a:p>
        </p:txBody>
      </p:sp>
    </p:spTree>
    <p:extLst>
      <p:ext uri="{BB962C8B-B14F-4D97-AF65-F5344CB8AC3E}">
        <p14:creationId xmlns:p14="http://schemas.microsoft.com/office/powerpoint/2010/main" val="17677275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lt">
                                    <p:tmPct val="15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ppt_w"/>
                                          </p:val>
                                        </p:tav>
                                        <p:tav tm="100000">
                                          <p:val>
                                            <p:strVal val="#ppt_w"/>
                                          </p:val>
                                        </p:tav>
                                      </p:tavLst>
                                    </p:anim>
                                    <p:anim calcmode="lin" valueType="num">
                                      <p:cBhvr>
                                        <p:cTn id="8" dur="500" fill="hold"/>
                                        <p:tgtEl>
                                          <p:spTgt spid="1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9AA955D2-7879-4007-AE52-E05DE58B00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2609" y="0"/>
            <a:ext cx="68793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本框 8">
            <a:extLst>
              <a:ext uri="{FF2B5EF4-FFF2-40B4-BE49-F238E27FC236}">
                <a16:creationId xmlns:a16="http://schemas.microsoft.com/office/drawing/2014/main" id="{502E2D04-9C42-4035-81D4-3261F1520DD9}"/>
              </a:ext>
            </a:extLst>
          </p:cNvPr>
          <p:cNvSpPr txBox="1"/>
          <p:nvPr/>
        </p:nvSpPr>
        <p:spPr>
          <a:xfrm>
            <a:off x="1120512" y="1172453"/>
            <a:ext cx="3643076" cy="1384995"/>
          </a:xfrm>
          <a:prstGeom prst="rect">
            <a:avLst/>
          </a:prstGeom>
          <a:solidFill>
            <a:schemeClr val="bg1"/>
          </a:solidFill>
          <a:ln>
            <a:noFill/>
          </a:ln>
          <a:effectLst/>
        </p:spPr>
        <p:txBody>
          <a:bodyPr wrap="square">
            <a:spAutoFit/>
          </a:bodyPr>
          <a:lstStyle>
            <a:defPPr>
              <a:defRPr lang="en-US"/>
            </a:defPPr>
            <a:lvl1pPr algn="just">
              <a:defRPr sz="3600" b="1" i="1" spc="-180">
                <a:solidFill>
                  <a:srgbClr val="002060"/>
                </a:solidFill>
                <a:latin typeface="Times New Roman" panose="02020603050405020304" pitchFamily="18" charset="0"/>
                <a:cs typeface="Times New Roman" panose="02020603050405020304" pitchFamily="18"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n-US" altLang="en-US" sz="2800" i="0"/>
              <a:t>1. Thực dân Pháp đã tấn công lên Việt Bắc trong thời gian nào?</a:t>
            </a:r>
            <a:endParaRPr lang="zh-CN" altLang="en-US" sz="2800" i="0">
              <a:sym typeface="inpin heiti" panose="00000500000000000000" pitchFamily="2" charset="-122"/>
            </a:endParaRPr>
          </a:p>
        </p:txBody>
      </p:sp>
      <p:sp>
        <p:nvSpPr>
          <p:cNvPr id="4" name="文本框 8">
            <a:extLst>
              <a:ext uri="{FF2B5EF4-FFF2-40B4-BE49-F238E27FC236}">
                <a16:creationId xmlns:a16="http://schemas.microsoft.com/office/drawing/2014/main" id="{B8E7E947-ACB3-46BB-8CAD-A4BA994FB12E}"/>
              </a:ext>
            </a:extLst>
          </p:cNvPr>
          <p:cNvSpPr txBox="1"/>
          <p:nvPr/>
        </p:nvSpPr>
        <p:spPr>
          <a:xfrm>
            <a:off x="1123610" y="3179249"/>
            <a:ext cx="3643076" cy="1384995"/>
          </a:xfrm>
          <a:prstGeom prst="rect">
            <a:avLst/>
          </a:prstGeom>
          <a:solidFill>
            <a:schemeClr val="bg1"/>
          </a:solidFill>
        </p:spPr>
        <p:txBody>
          <a:bodyPr wrap="square" rtlCol="0">
            <a:spAutoFit/>
          </a:bodyPr>
          <a:lstStyle/>
          <a:p>
            <a:pPr algn="just"/>
            <a:r>
              <a:rPr lang="en-US" altLang="en-US" sz="2800">
                <a:solidFill>
                  <a:schemeClr val="accent6">
                    <a:lumMod val="75000"/>
                  </a:schemeClr>
                </a:solidFill>
                <a:latin typeface="Times New Roman" panose="02020603050405020304" pitchFamily="18" charset="0"/>
                <a:cs typeface="Times New Roman" panose="02020603050405020304" pitchFamily="18" charset="0"/>
              </a:rPr>
              <a:t>Tháng 10-1947, Thực dân Pháp đã tấn công lên Việt Bắc</a:t>
            </a:r>
            <a:endParaRPr lang="zh-CN" altLang="en-US" sz="2800" b="1" dirty="0">
              <a:solidFill>
                <a:schemeClr val="accent6">
                  <a:lumMod val="7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1881287001"/>
      </p:ext>
    </p:extLst>
  </p:cSld>
  <p:clrMapOvr>
    <a:masterClrMapping/>
  </p:clrMapOvr>
  <p:transition spd="med" advTm="4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E5C8DD3-0CC6-4948-9C84-08D6EB3515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797" y="685410"/>
            <a:ext cx="4488297" cy="54541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 Box 6">
            <a:extLst>
              <a:ext uri="{FF2B5EF4-FFF2-40B4-BE49-F238E27FC236}">
                <a16:creationId xmlns:a16="http://schemas.microsoft.com/office/drawing/2014/main" id="{94C8F95E-376A-4892-8C31-2B1687FCE5EA}"/>
              </a:ext>
            </a:extLst>
          </p:cNvPr>
          <p:cNvSpPr txBox="1">
            <a:spLocks noChangeArrowheads="1"/>
          </p:cNvSpPr>
          <p:nvPr/>
        </p:nvSpPr>
        <p:spPr bwMode="auto">
          <a:xfrm>
            <a:off x="5791924" y="1765662"/>
            <a:ext cx="4889500" cy="954107"/>
          </a:xfrm>
          <a:prstGeom prst="rect">
            <a:avLst/>
          </a:prstGeom>
          <a:noFill/>
          <a:ln w="9525">
            <a:no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002060"/>
                </a:solidFill>
                <a:latin typeface="Times New Roman" panose="02020603050405020304" pitchFamily="18" charset="0"/>
                <a:cs typeface="Times New Roman" panose="02020603050405020304" pitchFamily="18" charset="0"/>
              </a:rPr>
              <a:t>Bộ đội tham gia chiến dịch Việt Bắc Thu – đông 1947</a:t>
            </a:r>
          </a:p>
        </p:txBody>
      </p:sp>
    </p:spTree>
    <p:extLst>
      <p:ext uri="{BB962C8B-B14F-4D97-AF65-F5344CB8AC3E}">
        <p14:creationId xmlns:p14="http://schemas.microsoft.com/office/powerpoint/2010/main" val="1562413924"/>
      </p:ext>
    </p:extLst>
  </p:cSld>
  <p:clrMapOvr>
    <a:masterClrMapping/>
  </p:clrMapOvr>
  <p:transition spd="med" advTm="4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 name="椭圆 9"/>
          <p:cNvSpPr/>
          <p:nvPr/>
        </p:nvSpPr>
        <p:spPr>
          <a:xfrm>
            <a:off x="5297852" y="902211"/>
            <a:ext cx="1596293" cy="1596293"/>
          </a:xfrm>
          <a:prstGeom prst="ellipse">
            <a:avLst/>
          </a:prstGeom>
          <a:solidFill>
            <a:srgbClr val="FEBA0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w="28575">
                  <a:solidFill>
                    <a:prstClr val="black"/>
                  </a:solidFill>
                </a:ln>
                <a:solidFill>
                  <a:prstClr val="white"/>
                </a:solidFill>
                <a:effectLst>
                  <a:outerShdw blurRad="38100" dist="38100" dir="2700000" algn="tl">
                    <a:srgbClr val="000000">
                      <a:alpha val="43137"/>
                    </a:srgbClr>
                  </a:outerShdw>
                </a:effectLst>
                <a:uLnTx/>
                <a:uFillTx/>
                <a:latin typeface="UTM Cookies" panose="02040603050506020204" pitchFamily="18" charset="0"/>
                <a:ea typeface="字魂27号-布丁体" panose="00000500000000000000" pitchFamily="2" charset="-122"/>
              </a:rPr>
              <a:t>01</a:t>
            </a:r>
            <a:endParaRPr kumimoji="0" lang="zh-CN" altLang="en-US" sz="6000" b="0" i="0" u="none" strike="noStrike" kern="1200" cap="none" spc="0" normalizeH="0" baseline="0" noProof="0" dirty="0">
              <a:ln w="28575">
                <a:solidFill>
                  <a:prstClr val="black"/>
                </a:solidFill>
              </a:ln>
              <a:solidFill>
                <a:prstClr val="white"/>
              </a:solidFill>
              <a:effectLst>
                <a:outerShdw blurRad="38100" dist="38100" dir="2700000" algn="tl">
                  <a:srgbClr val="000000">
                    <a:alpha val="43137"/>
                  </a:srgbClr>
                </a:outerShdw>
              </a:effectLst>
              <a:uLnTx/>
              <a:uFillTx/>
              <a:latin typeface="UTM Cookies" panose="02040603050506020204" pitchFamily="18" charset="0"/>
              <a:ea typeface="字魂27号-布丁体" panose="00000500000000000000" pitchFamily="2" charset="-122"/>
            </a:endParaRPr>
          </a:p>
        </p:txBody>
      </p:sp>
      <p:sp>
        <p:nvSpPr>
          <p:cNvPr id="11" name="文本框 10"/>
          <p:cNvSpPr txBox="1"/>
          <p:nvPr/>
        </p:nvSpPr>
        <p:spPr>
          <a:xfrm>
            <a:off x="3839267" y="2529080"/>
            <a:ext cx="4715454" cy="120032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0" normalizeH="0" baseline="0" noProof="0">
                <a:ln w="25400">
                  <a:solidFill>
                    <a:prstClr val="black"/>
                  </a:solidFill>
                </a:ln>
                <a:solidFill>
                  <a:srgbClr val="FE622A"/>
                </a:solidFill>
                <a:effectLst/>
                <a:uLnTx/>
                <a:uFillTx/>
                <a:latin typeface="UTM Cookies" panose="02040603050506020204" pitchFamily="18" charset="0"/>
                <a:ea typeface="字魂27号-布丁体" panose="00000500000000000000" pitchFamily="2" charset="-122"/>
              </a:rPr>
              <a:t>KHỞI</a:t>
            </a:r>
            <a:r>
              <a:rPr lang="vi-VN" altLang="zh-CN" sz="7200">
                <a:ln w="25400">
                  <a:solidFill>
                    <a:prstClr val="black"/>
                  </a:solidFill>
                </a:ln>
                <a:solidFill>
                  <a:srgbClr val="FE622A"/>
                </a:solidFill>
                <a:latin typeface="UTM Cookies" panose="02040603050506020204" pitchFamily="18" charset="0"/>
                <a:ea typeface="字魂27号-布丁体" panose="00000500000000000000" pitchFamily="2" charset="-122"/>
              </a:rPr>
              <a:t> </a:t>
            </a:r>
            <a:r>
              <a:rPr kumimoji="0" lang="en-GB" altLang="zh-CN" sz="7200" b="0" i="0" u="none" strike="noStrike" kern="1200" cap="none" spc="0" normalizeH="0" baseline="0" noProof="0">
                <a:ln w="25400">
                  <a:solidFill>
                    <a:prstClr val="black"/>
                  </a:solidFill>
                </a:ln>
                <a:solidFill>
                  <a:srgbClr val="FE622A"/>
                </a:solidFill>
                <a:effectLst/>
                <a:uLnTx/>
                <a:uFillTx/>
                <a:latin typeface="UTM Cookies" panose="02040603050506020204" pitchFamily="18" charset="0"/>
                <a:ea typeface="字魂27号-布丁体" panose="00000500000000000000" pitchFamily="2" charset="-122"/>
              </a:rPr>
              <a:t>ĐỘNG</a:t>
            </a:r>
            <a:endParaRPr kumimoji="0" lang="zh-CN" altLang="en-US" sz="7200" b="0" i="0" u="none" strike="noStrike" kern="1200" cap="none" spc="0" normalizeH="0" baseline="0" noProof="0" dirty="0">
              <a:ln w="25400">
                <a:solidFill>
                  <a:prstClr val="black"/>
                </a:solidFill>
              </a:ln>
              <a:solidFill>
                <a:srgbClr val="FE622A"/>
              </a:solidFill>
              <a:effectLst/>
              <a:uLnTx/>
              <a:uFillTx/>
              <a:latin typeface="UTM Cookies" panose="02040603050506020204" pitchFamily="18" charset="0"/>
              <a:ea typeface="字魂27号-布丁体" panose="00000500000000000000" pitchFamily="2" charset="-122"/>
            </a:endParaRPr>
          </a:p>
        </p:txBody>
      </p:sp>
    </p:spTree>
    <p:extLst>
      <p:ext uri="{BB962C8B-B14F-4D97-AF65-F5344CB8AC3E}">
        <p14:creationId xmlns:p14="http://schemas.microsoft.com/office/powerpoint/2010/main" val="18056837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1"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par>
                          <p:cTn id="35" fill="hold">
                            <p:stCondLst>
                              <p:cond delay="4000"/>
                            </p:stCondLst>
                            <p:childTnLst>
                              <p:par>
                                <p:cTn id="36" presetID="53" presetClass="entr" presetSubtype="16"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par>
                          <p:cTn id="41" fill="hold">
                            <p:stCondLst>
                              <p:cond delay="4500"/>
                            </p:stCondLst>
                            <p:childTnLst>
                              <p:par>
                                <p:cTn id="42" presetID="49" presetClass="entr" presetSubtype="0" decel="10000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 calcmode="lin" valueType="num">
                                      <p:cBhvr>
                                        <p:cTn id="46" dur="500" fill="hold"/>
                                        <p:tgtEl>
                                          <p:spTgt spid="11"/>
                                        </p:tgtEl>
                                        <p:attrNameLst>
                                          <p:attrName>style.rotation</p:attrName>
                                        </p:attrNameLst>
                                      </p:cBhvr>
                                      <p:tavLst>
                                        <p:tav tm="0">
                                          <p:val>
                                            <p:fltVal val="360"/>
                                          </p:val>
                                        </p:tav>
                                        <p:tav tm="100000">
                                          <p:val>
                                            <p:fltVal val="0"/>
                                          </p:val>
                                        </p:tav>
                                      </p:tavLst>
                                    </p:anim>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68" descr="Luoc do chien dich viet bac thu dong 1947">
            <a:extLst>
              <a:ext uri="{FF2B5EF4-FFF2-40B4-BE49-F238E27FC236}">
                <a16:creationId xmlns:a16="http://schemas.microsoft.com/office/drawing/2014/main" id="{D9CC5590-DEA1-4FBB-BCE1-DD588B7CA74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700" b="99400" l="0" r="97904">
                        <a14:foregroundMark x1="10481" y1="7200" x2="10481" y2="7200"/>
                        <a14:foregroundMark x1="69667" y1="5500" x2="69667" y2="5500"/>
                        <a14:foregroundMark x1="6710" y1="47269" x2="5795" y2="91200"/>
                        <a14:foregroundMark x1="7645" y1="2400" x2="6750" y2="45356"/>
                        <a14:foregroundMark x1="5795" y1="91200" x2="32182" y2="95300"/>
                        <a14:foregroundMark x1="32182" y1="95300" x2="84587" y2="94400"/>
                        <a14:foregroundMark x1="84587" y1="94400" x2="89149" y2="77100"/>
                        <a14:foregroundMark x1="89149" y1="77100" x2="84464" y2="16600"/>
                        <a14:foregroundMark x1="84464" y1="16600" x2="78298" y2="8800"/>
                        <a14:foregroundMark x1="58974" y1="7950" x2="14673" y2="6000"/>
                        <a14:foregroundMark x1="78298" y1="8800" x2="60809" y2="8030"/>
                        <a14:foregroundMark x1="14673" y1="6000" x2="14550" y2="5900"/>
                        <a14:foregroundMark x1="986" y1="7300" x2="0" y2="20700"/>
                        <a14:foregroundMark x1="2926" y1="48228" x2="3083" y2="59600"/>
                        <a14:foregroundMark x1="2589" y1="23800" x2="2902" y2="46496"/>
                        <a14:foregroundMark x1="3329" y1="93100" x2="64242" y2="93100"/>
                        <a14:foregroundMark x1="64242" y1="93100" x2="94328" y2="88600"/>
                        <a14:foregroundMark x1="93588" y1="6600" x2="97904" y2="87400"/>
                        <a14:foregroundMark x1="97904" y1="87400" x2="96671" y2="95700"/>
                        <a14:foregroundMark x1="94698" y1="97700" x2="82244" y2="98300"/>
                        <a14:foregroundMark x1="55364" y1="99400" x2="70530" y2="95900"/>
                        <a14:foregroundMark x1="9864" y1="97100" x2="15043" y2="95300"/>
                        <a14:foregroundMark x1="36375" y1="3400" x2="50308" y2="2700"/>
                        <a14:foregroundMark x1="39951" y1="27100" x2="39951" y2="27100"/>
                        <a14:foregroundMark x1="43527" y1="37000" x2="43527" y2="37000"/>
                        <a14:foregroundMark x1="17879" y1="39900" x2="17879" y2="39900"/>
                        <a14:foregroundMark x1="20222" y1="39900" x2="20222" y2="39900"/>
                        <a14:foregroundMark x1="40691" y1="89500" x2="40691" y2="89500"/>
                        <a14:foregroundMark x1="40197" y1="90700" x2="40197" y2="90700"/>
                        <a14:foregroundMark x1="40197" y1="89900" x2="42540" y2="89800"/>
                        <a14:foregroundMark x1="43033" y1="89000" x2="48582" y2="89200"/>
                        <a14:foregroundMark x1="48582" y1="89200" x2="49322" y2="89500"/>
                        <a14:foregroundMark x1="39457" y1="23000" x2="39457" y2="23000"/>
                        <a14:backgroundMark x1="33539" y1="32600" x2="33539" y2="32600"/>
                        <a14:backgroundMark x1="34155" y1="39900" x2="34155" y2="39900"/>
                        <a14:backgroundMark x1="39951" y1="49100" x2="39951" y2="49100"/>
                        <a14:backgroundMark x1="40197" y1="50500" x2="40197" y2="50500"/>
                        <a14:backgroundMark x1="40691" y1="52000" x2="40691" y2="52000"/>
                        <a14:backgroundMark x1="40937" y1="54000" x2="40937" y2="54000"/>
                        <a14:backgroundMark x1="40567" y1="56300" x2="40567" y2="56300"/>
                        <a14:backgroundMark x1="40197" y1="58100" x2="40197" y2="58100"/>
                        <a14:backgroundMark x1="20099" y1="48300" x2="20099" y2="48300"/>
                        <a14:backgroundMark x1="21825" y1="49200" x2="21825" y2="49200"/>
                        <a14:backgroundMark x1="23058" y1="50900" x2="23058" y2="50900"/>
                        <a14:backgroundMark x1="23921" y1="52300" x2="23921" y2="52300"/>
                        <a14:backgroundMark x1="25277" y1="54000" x2="25277" y2="54000"/>
                        <a14:backgroundMark x1="26757" y1="55300" x2="26757" y2="55300"/>
                        <a14:backgroundMark x1="29346" y1="55800" x2="29346" y2="55800"/>
                        <a14:backgroundMark x1="12700" y1="41900" x2="12700" y2="41900"/>
                        <a14:backgroundMark x1="4439" y1="47000" x2="4439" y2="47000"/>
                        <a14:backgroundMark x1="2466" y1="47600" x2="2466" y2="47600"/>
                        <a14:backgroundMark x1="2713" y1="47600" x2="2713" y2="47600"/>
                        <a14:backgroundMark x1="2219" y1="47600" x2="3329" y2="47400"/>
                        <a14:backgroundMark x1="20962" y1="32200" x2="20962" y2="32200"/>
                        <a14:backgroundMark x1="23551" y1="37700" x2="23551" y2="37700"/>
                        <a14:backgroundMark x1="40444" y1="29900" x2="40444" y2="29900"/>
                        <a14:backgroundMark x1="41060" y1="18600" x2="41060" y2="18600"/>
                        <a14:backgroundMark x1="19236" y1="26900" x2="19236" y2="26900"/>
                        <a14:backgroundMark x1="48705" y1="29800" x2="48705" y2="29800"/>
                        <a14:backgroundMark x1="56967" y1="24800" x2="56967" y2="25100"/>
                        <a14:backgroundMark x1="67941" y1="28000" x2="67941" y2="28000"/>
                        <a14:backgroundMark x1="64488" y1="21000" x2="64488" y2="21000"/>
                        <a14:backgroundMark x1="71517" y1="31700" x2="71517" y2="31700"/>
                        <a14:backgroundMark x1="63379" y1="16600" x2="63379" y2="16600"/>
                        <a14:backgroundMark x1="11221" y1="46800" x2="11221" y2="46800"/>
                        <a14:backgroundMark x1="7522" y1="46600" x2="7522" y2="46600"/>
                        <a14:backgroundMark x1="6658" y1="46600" x2="6658" y2="46600"/>
                        <a14:backgroundMark x1="6535" y1="46600" x2="7152" y2="46900"/>
                        <a14:backgroundMark x1="7645" y1="46800" x2="6535" y2="46400"/>
                        <a14:backgroundMark x1="3453" y1="47100" x2="2343" y2="47300"/>
                        <a14:backgroundMark x1="2466" y1="47600" x2="2959" y2="47300"/>
                        <a14:backgroundMark x1="3329" y1="47200" x2="2836" y2="48200"/>
                        <a14:backgroundMark x1="36252" y1="62900" x2="36252" y2="62900"/>
                        <a14:backgroundMark x1="17386" y1="44000" x2="17386" y2="44000"/>
                        <a14:backgroundMark x1="18372" y1="42800" x2="18372" y2="42800"/>
                        <a14:backgroundMark x1="19112" y1="41100" x2="19112" y2="41100"/>
                        <a14:backgroundMark x1="19112" y1="40200" x2="19112" y2="40200"/>
                        <a14:backgroundMark x1="17139" y1="38400" x2="17139" y2="38400"/>
                        <a14:backgroundMark x1="69051" y1="17800" x2="69051" y2="17800"/>
                        <a14:backgroundMark x1="68434" y1="16200" x2="68434" y2="16200"/>
                        <a14:backgroundMark x1="66708" y1="15400" x2="66708" y2="15400"/>
                        <a14:backgroundMark x1="65351" y1="14400" x2="65351" y2="14400"/>
                        <a14:backgroundMark x1="63379" y1="12700" x2="63379" y2="12700"/>
                        <a14:backgroundMark x1="62145" y1="11200" x2="62145" y2="11200"/>
                        <a14:backgroundMark x1="61282" y1="10100" x2="61282" y2="10100"/>
                        <a14:backgroundMark x1="60173" y1="8200" x2="60173" y2="8200"/>
                        <a14:backgroundMark x1="43280" y1="32000" x2="43280" y2="32000"/>
                        <a14:backgroundMark x1="43896" y1="34400" x2="43896" y2="34400"/>
                        <a14:backgroundMark x1="34032" y1="23000" x2="34032" y2="23000"/>
                        <a14:backgroundMark x1="31443" y1="22200" x2="31443" y2="22200"/>
                        <a14:backgroundMark x1="32552" y1="26100" x2="32552" y2="26100"/>
                        <a14:backgroundMark x1="33539" y1="23900" x2="32922" y2="26000"/>
                        <a14:backgroundMark x1="36868" y1="23900" x2="39211" y2="23900"/>
                        <a14:backgroundMark x1="30086" y1="23000" x2="32552" y2="26100"/>
                        <a14:backgroundMark x1="18866" y1="39300" x2="18866" y2="39300"/>
                        <a14:backgroundMark x1="37978" y1="24800" x2="37115" y2="28800"/>
                        <a14:backgroundMark x1="60049" y1="8100" x2="59803" y2="8100"/>
                        <a14:backgroundMark x1="59679" y1="7500" x2="60543" y2="8200"/>
                        <a14:backgroundMark x1="60543" y1="7800" x2="60296" y2="7900"/>
                      </a14:backgroundRemoval>
                    </a14:imgEffect>
                  </a14:imgLayer>
                </a14:imgProps>
              </a:ext>
              <a:ext uri="{28A0092B-C50C-407E-A947-70E740481C1C}">
                <a14:useLocalDpi xmlns:a14="http://schemas.microsoft.com/office/drawing/2010/main" val="0"/>
              </a:ext>
            </a:extLst>
          </a:blip>
          <a:srcRect/>
          <a:stretch>
            <a:fillRect/>
          </a:stretch>
        </p:blipFill>
        <p:spPr bwMode="auto">
          <a:xfrm>
            <a:off x="4191000" y="0"/>
            <a:ext cx="8001000" cy="6271017"/>
          </a:xfrm>
          <a:prstGeom prst="rect">
            <a:avLst/>
          </a:prstGeom>
          <a:solidFill>
            <a:srgbClr val="FFFF75"/>
          </a:solidFill>
          <a:ln w="28575">
            <a:solidFill>
              <a:srgbClr val="000000"/>
            </a:solidFill>
            <a:miter lim="800000"/>
            <a:headEnd/>
            <a:tailEnd/>
          </a:ln>
        </p:spPr>
      </p:pic>
      <p:pic>
        <p:nvPicPr>
          <p:cNvPr id="5" name="Picture 3" descr="Untitled-1">
            <a:extLst>
              <a:ext uri="{FF2B5EF4-FFF2-40B4-BE49-F238E27FC236}">
                <a16:creationId xmlns:a16="http://schemas.microsoft.com/office/drawing/2014/main" id="{EC9BFA7A-B68B-4D00-B970-A09DE1FB6920}"/>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1176" t="8477" r="16797" b="45314"/>
          <a:stretch/>
        </p:blipFill>
        <p:spPr bwMode="auto">
          <a:xfrm rot="21177512">
            <a:off x="6898333" y="3671220"/>
            <a:ext cx="1444713" cy="82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188c451691560bedd7c9e0ea32e3ba04-Artama-4">
            <a:extLst>
              <a:ext uri="{FF2B5EF4-FFF2-40B4-BE49-F238E27FC236}">
                <a16:creationId xmlns:a16="http://schemas.microsoft.com/office/drawing/2014/main" id="{0CCD4ECB-7F4E-46CB-BEAD-0CF9459FECF6}"/>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75141" y="1857122"/>
            <a:ext cx="1000125" cy="76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du">
            <a:extLst>
              <a:ext uri="{FF2B5EF4-FFF2-40B4-BE49-F238E27FC236}">
                <a16:creationId xmlns:a16="http://schemas.microsoft.com/office/drawing/2014/main" id="{C568A97D-46B8-474B-BB4A-E49AD2353F0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37790" y="382378"/>
            <a:ext cx="452834" cy="61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du">
            <a:extLst>
              <a:ext uri="{FF2B5EF4-FFF2-40B4-BE49-F238E27FC236}">
                <a16:creationId xmlns:a16="http://schemas.microsoft.com/office/drawing/2014/main" id="{F04C7FBC-0AE8-4F23-B9C5-7B7942152A36}"/>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81477" y="321479"/>
            <a:ext cx="452834" cy="61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15">
            <a:extLst>
              <a:ext uri="{FF2B5EF4-FFF2-40B4-BE49-F238E27FC236}">
                <a16:creationId xmlns:a16="http://schemas.microsoft.com/office/drawing/2014/main" id="{B19DFB67-9556-47DC-9E23-900CE41D1B6A}"/>
              </a:ext>
            </a:extLst>
          </p:cNvPr>
          <p:cNvSpPr>
            <a:spLocks/>
          </p:cNvSpPr>
          <p:nvPr/>
        </p:nvSpPr>
        <p:spPr bwMode="auto">
          <a:xfrm rot="21300836">
            <a:off x="9808454" y="1760953"/>
            <a:ext cx="333375" cy="370669"/>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0" name="Freeform 16">
            <a:extLst>
              <a:ext uri="{FF2B5EF4-FFF2-40B4-BE49-F238E27FC236}">
                <a16:creationId xmlns:a16="http://schemas.microsoft.com/office/drawing/2014/main" id="{4BD107B7-9DF5-476E-A3FD-C069FBEB3B61}"/>
              </a:ext>
            </a:extLst>
          </p:cNvPr>
          <p:cNvSpPr>
            <a:spLocks/>
          </p:cNvSpPr>
          <p:nvPr/>
        </p:nvSpPr>
        <p:spPr bwMode="auto">
          <a:xfrm>
            <a:off x="9449819" y="1347661"/>
            <a:ext cx="333375" cy="370669"/>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1" name="Freeform 17">
            <a:extLst>
              <a:ext uri="{FF2B5EF4-FFF2-40B4-BE49-F238E27FC236}">
                <a16:creationId xmlns:a16="http://schemas.microsoft.com/office/drawing/2014/main" id="{3627BAE1-65A9-49D2-98A2-83EE4E8A926B}"/>
              </a:ext>
            </a:extLst>
          </p:cNvPr>
          <p:cNvSpPr>
            <a:spLocks/>
          </p:cNvSpPr>
          <p:nvPr/>
        </p:nvSpPr>
        <p:spPr bwMode="auto">
          <a:xfrm rot="901642">
            <a:off x="8724900" y="687466"/>
            <a:ext cx="666750" cy="370669"/>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2" name="Freeform 18">
            <a:extLst>
              <a:ext uri="{FF2B5EF4-FFF2-40B4-BE49-F238E27FC236}">
                <a16:creationId xmlns:a16="http://schemas.microsoft.com/office/drawing/2014/main" id="{AADFABE0-9AB9-46D3-B865-C26F8619749A}"/>
              </a:ext>
            </a:extLst>
          </p:cNvPr>
          <p:cNvSpPr>
            <a:spLocks/>
          </p:cNvSpPr>
          <p:nvPr/>
        </p:nvSpPr>
        <p:spPr bwMode="auto">
          <a:xfrm rot="21270461">
            <a:off x="8025981" y="559242"/>
            <a:ext cx="430609" cy="370669"/>
          </a:xfrm>
          <a:custGeom>
            <a:avLst/>
            <a:gdLst>
              <a:gd name="T0" fmla="*/ 2147483647 w 618"/>
              <a:gd name="T1" fmla="*/ 2147483647 h 390"/>
              <a:gd name="T2" fmla="*/ 2147483647 w 618"/>
              <a:gd name="T3" fmla="*/ 2147483647 h 390"/>
              <a:gd name="T4" fmla="*/ 2147483647 w 618"/>
              <a:gd name="T5" fmla="*/ 2147483647 h 390"/>
              <a:gd name="T6" fmla="*/ 0 w 618"/>
              <a:gd name="T7" fmla="*/ 2147483647 h 390"/>
              <a:gd name="T8" fmla="*/ 2147483647 w 618"/>
              <a:gd name="T9" fmla="*/ 2147483647 h 390"/>
              <a:gd name="T10" fmla="*/ 2147483647 w 618"/>
              <a:gd name="T11" fmla="*/ 2147483647 h 390"/>
              <a:gd name="T12" fmla="*/ 2147483647 w 618"/>
              <a:gd name="T13" fmla="*/ 2147483647 h 390"/>
              <a:gd name="T14" fmla="*/ 2147483647 w 618"/>
              <a:gd name="T15" fmla="*/ 2147483647 h 390"/>
              <a:gd name="T16" fmla="*/ 2147483647 w 618"/>
              <a:gd name="T17" fmla="*/ 2147483647 h 390"/>
              <a:gd name="T18" fmla="*/ 2147483647 w 618"/>
              <a:gd name="T19" fmla="*/ 0 h 390"/>
              <a:gd name="T20" fmla="*/ 2147483647 w 618"/>
              <a:gd name="T21" fmla="*/ 2147483647 h 390"/>
              <a:gd name="T22" fmla="*/ 2147483647 w 618"/>
              <a:gd name="T23" fmla="*/ 2147483647 h 390"/>
              <a:gd name="T24" fmla="*/ 2147483647 w 618"/>
              <a:gd name="T25" fmla="*/ 2147483647 h 3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8" h="390">
                <a:moveTo>
                  <a:pt x="268" y="248"/>
                </a:moveTo>
                <a:lnTo>
                  <a:pt x="104" y="344"/>
                </a:lnTo>
                <a:lnTo>
                  <a:pt x="140" y="364"/>
                </a:lnTo>
                <a:lnTo>
                  <a:pt x="0" y="390"/>
                </a:lnTo>
                <a:lnTo>
                  <a:pt x="48" y="312"/>
                </a:lnTo>
                <a:lnTo>
                  <a:pt x="72" y="326"/>
                </a:lnTo>
                <a:lnTo>
                  <a:pt x="182" y="254"/>
                </a:lnTo>
                <a:lnTo>
                  <a:pt x="324" y="152"/>
                </a:lnTo>
                <a:lnTo>
                  <a:pt x="426" y="82"/>
                </a:lnTo>
                <a:lnTo>
                  <a:pt x="542" y="0"/>
                </a:lnTo>
                <a:lnTo>
                  <a:pt x="618" y="42"/>
                </a:lnTo>
                <a:lnTo>
                  <a:pt x="410" y="162"/>
                </a:lnTo>
                <a:lnTo>
                  <a:pt x="268" y="248"/>
                </a:lnTo>
                <a:close/>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3" name="Freeform 19">
            <a:extLst>
              <a:ext uri="{FF2B5EF4-FFF2-40B4-BE49-F238E27FC236}">
                <a16:creationId xmlns:a16="http://schemas.microsoft.com/office/drawing/2014/main" id="{4208BB50-0C97-4B6B-98C5-415BA8AFC9AA}"/>
              </a:ext>
            </a:extLst>
          </p:cNvPr>
          <p:cNvSpPr>
            <a:spLocks/>
          </p:cNvSpPr>
          <p:nvPr/>
        </p:nvSpPr>
        <p:spPr bwMode="auto">
          <a:xfrm rot="10561173" flipH="1">
            <a:off x="7382593" y="1122809"/>
            <a:ext cx="395883" cy="370669"/>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4" name="Freeform 20">
            <a:extLst>
              <a:ext uri="{FF2B5EF4-FFF2-40B4-BE49-F238E27FC236}">
                <a16:creationId xmlns:a16="http://schemas.microsoft.com/office/drawing/2014/main" id="{4586C59E-3716-44D4-B582-A1F5C996A236}"/>
              </a:ext>
            </a:extLst>
          </p:cNvPr>
          <p:cNvSpPr>
            <a:spLocks/>
          </p:cNvSpPr>
          <p:nvPr/>
        </p:nvSpPr>
        <p:spPr bwMode="auto">
          <a:xfrm rot="14251595" flipH="1">
            <a:off x="6777023" y="3805920"/>
            <a:ext cx="454076" cy="323166"/>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5" name="Freeform 21">
            <a:extLst>
              <a:ext uri="{FF2B5EF4-FFF2-40B4-BE49-F238E27FC236}">
                <a16:creationId xmlns:a16="http://schemas.microsoft.com/office/drawing/2014/main" id="{503D0317-0424-4470-8AD5-1BB1CCE89C7B}"/>
              </a:ext>
            </a:extLst>
          </p:cNvPr>
          <p:cNvSpPr>
            <a:spLocks/>
          </p:cNvSpPr>
          <p:nvPr/>
        </p:nvSpPr>
        <p:spPr bwMode="auto">
          <a:xfrm rot="479717">
            <a:off x="5592773" y="3213722"/>
            <a:ext cx="490340" cy="370669"/>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6" name="Freeform 22">
            <a:extLst>
              <a:ext uri="{FF2B5EF4-FFF2-40B4-BE49-F238E27FC236}">
                <a16:creationId xmlns:a16="http://schemas.microsoft.com/office/drawing/2014/main" id="{F875616C-1100-4665-9032-E1241FA93CA6}"/>
              </a:ext>
            </a:extLst>
          </p:cNvPr>
          <p:cNvSpPr>
            <a:spLocks/>
          </p:cNvSpPr>
          <p:nvPr/>
        </p:nvSpPr>
        <p:spPr bwMode="auto">
          <a:xfrm rot="19381902" flipH="1">
            <a:off x="4991576" y="2479367"/>
            <a:ext cx="329208" cy="382379"/>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pic>
        <p:nvPicPr>
          <p:cNvPr id="17" name="Picture 6" descr="du">
            <a:extLst>
              <a:ext uri="{FF2B5EF4-FFF2-40B4-BE49-F238E27FC236}">
                <a16:creationId xmlns:a16="http://schemas.microsoft.com/office/drawing/2014/main" id="{E2DB77D2-60DB-4DE0-B196-31332B17507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2650" y="793725"/>
            <a:ext cx="452834" cy="61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22">
            <a:extLst>
              <a:ext uri="{FF2B5EF4-FFF2-40B4-BE49-F238E27FC236}">
                <a16:creationId xmlns:a16="http://schemas.microsoft.com/office/drawing/2014/main" id="{A6E15268-68C7-4F85-ACCD-455A98792103}"/>
              </a:ext>
            </a:extLst>
          </p:cNvPr>
          <p:cNvSpPr>
            <a:spLocks/>
          </p:cNvSpPr>
          <p:nvPr/>
        </p:nvSpPr>
        <p:spPr bwMode="auto">
          <a:xfrm rot="13753691">
            <a:off x="5481423" y="1798079"/>
            <a:ext cx="361351" cy="323166"/>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9" name="Freeform 23">
            <a:extLst>
              <a:ext uri="{FF2B5EF4-FFF2-40B4-BE49-F238E27FC236}">
                <a16:creationId xmlns:a16="http://schemas.microsoft.com/office/drawing/2014/main" id="{86FEC99D-7B14-4AF9-89B4-8E98D3B76E51}"/>
              </a:ext>
            </a:extLst>
          </p:cNvPr>
          <p:cNvSpPr>
            <a:spLocks/>
          </p:cNvSpPr>
          <p:nvPr/>
        </p:nvSpPr>
        <p:spPr bwMode="auto">
          <a:xfrm rot="11107190">
            <a:off x="6833952" y="1876785"/>
            <a:ext cx="333375" cy="370669"/>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20" name="Freeform 25">
            <a:extLst>
              <a:ext uri="{FF2B5EF4-FFF2-40B4-BE49-F238E27FC236}">
                <a16:creationId xmlns:a16="http://schemas.microsoft.com/office/drawing/2014/main" id="{E517C136-2E26-437E-A09F-D99267A05880}"/>
              </a:ext>
            </a:extLst>
          </p:cNvPr>
          <p:cNvSpPr>
            <a:spLocks/>
          </p:cNvSpPr>
          <p:nvPr/>
        </p:nvSpPr>
        <p:spPr bwMode="auto">
          <a:xfrm rot="8309656" flipH="1">
            <a:off x="6972982" y="2455984"/>
            <a:ext cx="395882" cy="370669"/>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21" name="Freeform 42">
            <a:extLst>
              <a:ext uri="{FF2B5EF4-FFF2-40B4-BE49-F238E27FC236}">
                <a16:creationId xmlns:a16="http://schemas.microsoft.com/office/drawing/2014/main" id="{F9650F53-9590-4721-9239-8506160ED113}"/>
              </a:ext>
            </a:extLst>
          </p:cNvPr>
          <p:cNvSpPr>
            <a:spLocks/>
          </p:cNvSpPr>
          <p:nvPr/>
        </p:nvSpPr>
        <p:spPr bwMode="auto">
          <a:xfrm>
            <a:off x="7369620" y="2999342"/>
            <a:ext cx="115293" cy="736080"/>
          </a:xfrm>
          <a:custGeom>
            <a:avLst/>
            <a:gdLst>
              <a:gd name="T0" fmla="*/ 2147483647 w 80"/>
              <a:gd name="T1" fmla="*/ 0 h 414"/>
              <a:gd name="T2" fmla="*/ 2147483647 w 80"/>
              <a:gd name="T3" fmla="*/ 2147483647 h 414"/>
              <a:gd name="T4" fmla="*/ 2147483647 w 80"/>
              <a:gd name="T5" fmla="*/ 2147483647 h 414"/>
              <a:gd name="T6" fmla="*/ 2147483647 w 80"/>
              <a:gd name="T7" fmla="*/ 2147483647 h 414"/>
              <a:gd name="T8" fmla="*/ 2147483647 w 80"/>
              <a:gd name="T9" fmla="*/ 2147483647 h 414"/>
              <a:gd name="T10" fmla="*/ 2147483647 w 80"/>
              <a:gd name="T11" fmla="*/ 2147483647 h 4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414">
                <a:moveTo>
                  <a:pt x="5" y="0"/>
                </a:moveTo>
                <a:cubicBezTo>
                  <a:pt x="18" y="39"/>
                  <a:pt x="0" y="1"/>
                  <a:pt x="29" y="24"/>
                </a:cubicBezTo>
                <a:cubicBezTo>
                  <a:pt x="42" y="34"/>
                  <a:pt x="49" y="67"/>
                  <a:pt x="53" y="78"/>
                </a:cubicBezTo>
                <a:cubicBezTo>
                  <a:pt x="57" y="90"/>
                  <a:pt x="61" y="102"/>
                  <a:pt x="65" y="114"/>
                </a:cubicBezTo>
                <a:cubicBezTo>
                  <a:pt x="67" y="120"/>
                  <a:pt x="71" y="132"/>
                  <a:pt x="71" y="132"/>
                </a:cubicBezTo>
                <a:cubicBezTo>
                  <a:pt x="66" y="215"/>
                  <a:pt x="80" y="337"/>
                  <a:pt x="41" y="414"/>
                </a:cubicBezTo>
              </a:path>
            </a:pathLst>
          </a:custGeom>
          <a:noFill/>
          <a:ln w="3810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22" name="Freeform 43">
            <a:extLst>
              <a:ext uri="{FF2B5EF4-FFF2-40B4-BE49-F238E27FC236}">
                <a16:creationId xmlns:a16="http://schemas.microsoft.com/office/drawing/2014/main" id="{303EC802-DBA4-4FB3-ACD4-0CBA751C7B47}"/>
              </a:ext>
            </a:extLst>
          </p:cNvPr>
          <p:cNvSpPr>
            <a:spLocks/>
          </p:cNvSpPr>
          <p:nvPr/>
        </p:nvSpPr>
        <p:spPr bwMode="auto">
          <a:xfrm rot="20393188">
            <a:off x="5535033" y="2748187"/>
            <a:ext cx="913658" cy="900882"/>
          </a:xfrm>
          <a:custGeom>
            <a:avLst/>
            <a:gdLst>
              <a:gd name="T0" fmla="*/ 0 w 624"/>
              <a:gd name="T1" fmla="*/ 0 h 342"/>
              <a:gd name="T2" fmla="*/ 2147483647 w 624"/>
              <a:gd name="T3" fmla="*/ 2147483647 h 342"/>
              <a:gd name="T4" fmla="*/ 2147483647 w 624"/>
              <a:gd name="T5" fmla="*/ 2147483647 h 342"/>
              <a:gd name="T6" fmla="*/ 2147483647 w 624"/>
              <a:gd name="T7" fmla="*/ 2147483647 h 342"/>
              <a:gd name="T8" fmla="*/ 2147483647 w 624"/>
              <a:gd name="T9" fmla="*/ 2147483647 h 342"/>
              <a:gd name="T10" fmla="*/ 2147483647 w 624"/>
              <a:gd name="T11" fmla="*/ 2147483647 h 342"/>
              <a:gd name="T12" fmla="*/ 2147483647 w 624"/>
              <a:gd name="T13" fmla="*/ 2147483647 h 342"/>
              <a:gd name="T14" fmla="*/ 2147483647 w 624"/>
              <a:gd name="T15" fmla="*/ 2147483647 h 342"/>
              <a:gd name="T16" fmla="*/ 2147483647 w 624"/>
              <a:gd name="T17" fmla="*/ 2147483647 h 342"/>
              <a:gd name="T18" fmla="*/ 2147483647 w 624"/>
              <a:gd name="T19" fmla="*/ 2147483647 h 342"/>
              <a:gd name="T20" fmla="*/ 2147483647 w 624"/>
              <a:gd name="T21" fmla="*/ 2147483647 h 342"/>
              <a:gd name="T22" fmla="*/ 2147483647 w 624"/>
              <a:gd name="T23" fmla="*/ 2147483647 h 3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4" h="342">
                <a:moveTo>
                  <a:pt x="0" y="0"/>
                </a:moveTo>
                <a:cubicBezTo>
                  <a:pt x="28" y="9"/>
                  <a:pt x="48" y="14"/>
                  <a:pt x="72" y="30"/>
                </a:cubicBezTo>
                <a:cubicBezTo>
                  <a:pt x="76" y="36"/>
                  <a:pt x="78" y="43"/>
                  <a:pt x="84" y="48"/>
                </a:cubicBezTo>
                <a:cubicBezTo>
                  <a:pt x="89" y="52"/>
                  <a:pt x="96" y="51"/>
                  <a:pt x="102" y="54"/>
                </a:cubicBezTo>
                <a:cubicBezTo>
                  <a:pt x="128" y="68"/>
                  <a:pt x="147" y="93"/>
                  <a:pt x="174" y="102"/>
                </a:cubicBezTo>
                <a:cubicBezTo>
                  <a:pt x="188" y="123"/>
                  <a:pt x="210" y="148"/>
                  <a:pt x="234" y="156"/>
                </a:cubicBezTo>
                <a:cubicBezTo>
                  <a:pt x="268" y="208"/>
                  <a:pt x="223" y="147"/>
                  <a:pt x="264" y="180"/>
                </a:cubicBezTo>
                <a:cubicBezTo>
                  <a:pt x="270" y="185"/>
                  <a:pt x="271" y="193"/>
                  <a:pt x="276" y="198"/>
                </a:cubicBezTo>
                <a:cubicBezTo>
                  <a:pt x="281" y="203"/>
                  <a:pt x="288" y="206"/>
                  <a:pt x="294" y="210"/>
                </a:cubicBezTo>
                <a:cubicBezTo>
                  <a:pt x="322" y="252"/>
                  <a:pt x="306" y="238"/>
                  <a:pt x="336" y="258"/>
                </a:cubicBezTo>
                <a:cubicBezTo>
                  <a:pt x="368" y="306"/>
                  <a:pt x="450" y="324"/>
                  <a:pt x="504" y="342"/>
                </a:cubicBezTo>
                <a:cubicBezTo>
                  <a:pt x="544" y="336"/>
                  <a:pt x="584" y="330"/>
                  <a:pt x="624" y="330"/>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23" name="Freeform 44">
            <a:extLst>
              <a:ext uri="{FF2B5EF4-FFF2-40B4-BE49-F238E27FC236}">
                <a16:creationId xmlns:a16="http://schemas.microsoft.com/office/drawing/2014/main" id="{3E76F57D-3B35-455B-B62B-DBE82618536C}"/>
              </a:ext>
            </a:extLst>
          </p:cNvPr>
          <p:cNvSpPr>
            <a:spLocks/>
          </p:cNvSpPr>
          <p:nvPr/>
        </p:nvSpPr>
        <p:spPr bwMode="auto">
          <a:xfrm>
            <a:off x="5300941" y="2376735"/>
            <a:ext cx="241697" cy="487533"/>
          </a:xfrm>
          <a:custGeom>
            <a:avLst/>
            <a:gdLst>
              <a:gd name="T0" fmla="*/ 0 w 174"/>
              <a:gd name="T1" fmla="*/ 0 h 246"/>
              <a:gd name="T2" fmla="*/ 2147483647 w 174"/>
              <a:gd name="T3" fmla="*/ 2147483647 h 246"/>
              <a:gd name="T4" fmla="*/ 2147483647 w 174"/>
              <a:gd name="T5" fmla="*/ 2147483647 h 246"/>
              <a:gd name="T6" fmla="*/ 2147483647 w 174"/>
              <a:gd name="T7" fmla="*/ 2147483647 h 246"/>
              <a:gd name="T8" fmla="*/ 2147483647 w 174"/>
              <a:gd name="T9" fmla="*/ 2147483647 h 246"/>
              <a:gd name="T10" fmla="*/ 2147483647 w 174"/>
              <a:gd name="T11" fmla="*/ 2147483647 h 246"/>
              <a:gd name="T12" fmla="*/ 2147483647 w 174"/>
              <a:gd name="T13" fmla="*/ 2147483647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 h="246">
                <a:moveTo>
                  <a:pt x="0" y="0"/>
                </a:moveTo>
                <a:cubicBezTo>
                  <a:pt x="37" y="7"/>
                  <a:pt x="70" y="19"/>
                  <a:pt x="108" y="24"/>
                </a:cubicBezTo>
                <a:cubicBezTo>
                  <a:pt x="144" y="36"/>
                  <a:pt x="162" y="61"/>
                  <a:pt x="174" y="96"/>
                </a:cubicBezTo>
                <a:cubicBezTo>
                  <a:pt x="168" y="128"/>
                  <a:pt x="166" y="157"/>
                  <a:pt x="132" y="168"/>
                </a:cubicBezTo>
                <a:cubicBezTo>
                  <a:pt x="128" y="174"/>
                  <a:pt x="126" y="181"/>
                  <a:pt x="120" y="186"/>
                </a:cubicBezTo>
                <a:cubicBezTo>
                  <a:pt x="115" y="190"/>
                  <a:pt x="106" y="187"/>
                  <a:pt x="102" y="192"/>
                </a:cubicBezTo>
                <a:cubicBezTo>
                  <a:pt x="88" y="209"/>
                  <a:pt x="95" y="229"/>
                  <a:pt x="78" y="246"/>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24" name="Freeform 45">
            <a:extLst>
              <a:ext uri="{FF2B5EF4-FFF2-40B4-BE49-F238E27FC236}">
                <a16:creationId xmlns:a16="http://schemas.microsoft.com/office/drawing/2014/main" id="{20A83A72-54A7-408C-9AA1-8DACB217A9F7}"/>
              </a:ext>
            </a:extLst>
          </p:cNvPr>
          <p:cNvSpPr>
            <a:spLocks/>
          </p:cNvSpPr>
          <p:nvPr/>
        </p:nvSpPr>
        <p:spPr bwMode="auto">
          <a:xfrm rot="20414984">
            <a:off x="9108816" y="338371"/>
            <a:ext cx="448821" cy="820604"/>
          </a:xfrm>
          <a:custGeom>
            <a:avLst/>
            <a:gdLst>
              <a:gd name="T0" fmla="*/ 2147483647 w 550"/>
              <a:gd name="T1" fmla="*/ 0 h 462"/>
              <a:gd name="T2" fmla="*/ 2147483647 w 550"/>
              <a:gd name="T3" fmla="*/ 2147483647 h 462"/>
              <a:gd name="T4" fmla="*/ 2147483647 w 550"/>
              <a:gd name="T5" fmla="*/ 2147483647 h 462"/>
              <a:gd name="T6" fmla="*/ 2147483647 w 550"/>
              <a:gd name="T7" fmla="*/ 2147483647 h 462"/>
              <a:gd name="T8" fmla="*/ 2147483647 w 550"/>
              <a:gd name="T9" fmla="*/ 2147483647 h 462"/>
              <a:gd name="T10" fmla="*/ 2147483647 w 550"/>
              <a:gd name="T11" fmla="*/ 2147483647 h 462"/>
              <a:gd name="T12" fmla="*/ 2147483647 w 550"/>
              <a:gd name="T13" fmla="*/ 2147483647 h 462"/>
              <a:gd name="T14" fmla="*/ 2147483647 w 550"/>
              <a:gd name="T15" fmla="*/ 2147483647 h 462"/>
              <a:gd name="T16" fmla="*/ 2147483647 w 550"/>
              <a:gd name="T17" fmla="*/ 2147483647 h 462"/>
              <a:gd name="T18" fmla="*/ 2147483647 w 550"/>
              <a:gd name="T19" fmla="*/ 2147483647 h 462"/>
              <a:gd name="T20" fmla="*/ 2147483647 w 550"/>
              <a:gd name="T21" fmla="*/ 2147483647 h 462"/>
              <a:gd name="T22" fmla="*/ 2147483647 w 550"/>
              <a:gd name="T23" fmla="*/ 2147483647 h 462"/>
              <a:gd name="T24" fmla="*/ 2147483647 w 550"/>
              <a:gd name="T25" fmla="*/ 2147483647 h 462"/>
              <a:gd name="T26" fmla="*/ 2147483647 w 550"/>
              <a:gd name="T27" fmla="*/ 2147483647 h 462"/>
              <a:gd name="T28" fmla="*/ 2147483647 w 550"/>
              <a:gd name="T29" fmla="*/ 2147483647 h 462"/>
              <a:gd name="T30" fmla="*/ 2147483647 w 550"/>
              <a:gd name="T31" fmla="*/ 2147483647 h 462"/>
              <a:gd name="T32" fmla="*/ 2147483647 w 550"/>
              <a:gd name="T33" fmla="*/ 2147483647 h 4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0" h="462">
                <a:moveTo>
                  <a:pt x="4" y="0"/>
                </a:moveTo>
                <a:cubicBezTo>
                  <a:pt x="15" y="44"/>
                  <a:pt x="0" y="8"/>
                  <a:pt x="28" y="36"/>
                </a:cubicBezTo>
                <a:cubicBezTo>
                  <a:pt x="33" y="41"/>
                  <a:pt x="35" y="49"/>
                  <a:pt x="40" y="54"/>
                </a:cubicBezTo>
                <a:cubicBezTo>
                  <a:pt x="51" y="63"/>
                  <a:pt x="76" y="78"/>
                  <a:pt x="76" y="78"/>
                </a:cubicBezTo>
                <a:cubicBezTo>
                  <a:pt x="84" y="102"/>
                  <a:pt x="91" y="112"/>
                  <a:pt x="112" y="126"/>
                </a:cubicBezTo>
                <a:cubicBezTo>
                  <a:pt x="155" y="190"/>
                  <a:pt x="88" y="93"/>
                  <a:pt x="142" y="162"/>
                </a:cubicBezTo>
                <a:cubicBezTo>
                  <a:pt x="176" y="205"/>
                  <a:pt x="150" y="193"/>
                  <a:pt x="184" y="204"/>
                </a:cubicBezTo>
                <a:cubicBezTo>
                  <a:pt x="218" y="256"/>
                  <a:pt x="173" y="195"/>
                  <a:pt x="214" y="228"/>
                </a:cubicBezTo>
                <a:cubicBezTo>
                  <a:pt x="220" y="233"/>
                  <a:pt x="220" y="241"/>
                  <a:pt x="226" y="246"/>
                </a:cubicBezTo>
                <a:cubicBezTo>
                  <a:pt x="231" y="250"/>
                  <a:pt x="238" y="249"/>
                  <a:pt x="244" y="252"/>
                </a:cubicBezTo>
                <a:cubicBezTo>
                  <a:pt x="273" y="267"/>
                  <a:pt x="303" y="278"/>
                  <a:pt x="334" y="288"/>
                </a:cubicBezTo>
                <a:cubicBezTo>
                  <a:pt x="349" y="293"/>
                  <a:pt x="361" y="306"/>
                  <a:pt x="376" y="312"/>
                </a:cubicBezTo>
                <a:cubicBezTo>
                  <a:pt x="408" y="325"/>
                  <a:pt x="437" y="335"/>
                  <a:pt x="466" y="354"/>
                </a:cubicBezTo>
                <a:cubicBezTo>
                  <a:pt x="500" y="406"/>
                  <a:pt x="455" y="345"/>
                  <a:pt x="496" y="378"/>
                </a:cubicBezTo>
                <a:cubicBezTo>
                  <a:pt x="510" y="389"/>
                  <a:pt x="507" y="400"/>
                  <a:pt x="514" y="414"/>
                </a:cubicBezTo>
                <a:cubicBezTo>
                  <a:pt x="520" y="426"/>
                  <a:pt x="524" y="440"/>
                  <a:pt x="532" y="450"/>
                </a:cubicBezTo>
                <a:cubicBezTo>
                  <a:pt x="537" y="456"/>
                  <a:pt x="550" y="462"/>
                  <a:pt x="550" y="462"/>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25" name="Text Box 27">
            <a:extLst>
              <a:ext uri="{FF2B5EF4-FFF2-40B4-BE49-F238E27FC236}">
                <a16:creationId xmlns:a16="http://schemas.microsoft.com/office/drawing/2014/main" id="{9AF6792F-C4C8-4E13-857B-D3FF15B9CA8D}"/>
              </a:ext>
            </a:extLst>
          </p:cNvPr>
          <p:cNvSpPr txBox="1">
            <a:spLocks noChangeArrowheads="1"/>
          </p:cNvSpPr>
          <p:nvPr/>
        </p:nvSpPr>
        <p:spPr bwMode="auto">
          <a:xfrm>
            <a:off x="132991" y="989284"/>
            <a:ext cx="3898903" cy="1569660"/>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latin typeface="Times New Roman" panose="02020603050405020304" pitchFamily="18" charset="0"/>
                <a:cs typeface="Times New Roman" panose="02020603050405020304" pitchFamily="18" charset="0"/>
              </a:rPr>
              <a:t>Quân Pháp tấn công lên Việt Bắc theo  </a:t>
            </a:r>
            <a:r>
              <a:rPr lang="en-US" altLang="en-US" sz="3200" b="1">
                <a:solidFill>
                  <a:srgbClr val="0070C0"/>
                </a:solidFill>
                <a:latin typeface="Times New Roman" panose="02020603050405020304" pitchFamily="18" charset="0"/>
                <a:cs typeface="Times New Roman" panose="02020603050405020304" pitchFamily="18" charset="0"/>
              </a:rPr>
              <a:t>3 đường:</a:t>
            </a:r>
          </a:p>
        </p:txBody>
      </p:sp>
      <p:sp>
        <p:nvSpPr>
          <p:cNvPr id="26" name="Text Box 28">
            <a:extLst>
              <a:ext uri="{FF2B5EF4-FFF2-40B4-BE49-F238E27FC236}">
                <a16:creationId xmlns:a16="http://schemas.microsoft.com/office/drawing/2014/main" id="{150FFDA2-C589-46F5-A77E-FF614AA61A97}"/>
              </a:ext>
            </a:extLst>
          </p:cNvPr>
          <p:cNvSpPr txBox="1">
            <a:spLocks noChangeArrowheads="1"/>
          </p:cNvSpPr>
          <p:nvPr/>
        </p:nvSpPr>
        <p:spPr bwMode="auto">
          <a:xfrm>
            <a:off x="136377" y="2975495"/>
            <a:ext cx="3880617" cy="1373188"/>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70C0"/>
                </a:solidFill>
                <a:latin typeface="Times New Roman" panose="02020603050405020304" pitchFamily="18" charset="0"/>
                <a:cs typeface="Times New Roman" panose="02020603050405020304" pitchFamily="18" charset="0"/>
              </a:rPr>
              <a:t>Quân dù</a:t>
            </a:r>
            <a:r>
              <a:rPr lang="en-US" altLang="en-US" sz="2800">
                <a:solidFill>
                  <a:srgbClr val="0070C0"/>
                </a:solidFill>
                <a:latin typeface="Times New Roman" panose="02020603050405020304" pitchFamily="18" charset="0"/>
                <a:cs typeface="Times New Roman" panose="02020603050405020304" pitchFamily="18" charset="0"/>
              </a:rPr>
              <a:t>:</a:t>
            </a:r>
            <a:r>
              <a:rPr lang="en-US" altLang="en-US" sz="2800">
                <a:latin typeface="Times New Roman" panose="02020603050405020304" pitchFamily="18" charset="0"/>
                <a:cs typeface="Times New Roman" panose="02020603050405020304" pitchFamily="18" charset="0"/>
              </a:rPr>
              <a:t> </a:t>
            </a:r>
            <a:r>
              <a:rPr lang="en-US" altLang="en-US" sz="2800" b="1">
                <a:latin typeface="Times New Roman" panose="02020603050405020304" pitchFamily="18" charset="0"/>
                <a:cs typeface="Times New Roman" panose="02020603050405020304" pitchFamily="18" charset="0"/>
              </a:rPr>
              <a:t>Nhảy dù xuống </a:t>
            </a:r>
            <a:r>
              <a:rPr lang="en-US" altLang="en-US" sz="2800" b="1">
                <a:solidFill>
                  <a:srgbClr val="FF3300"/>
                </a:solidFill>
                <a:latin typeface="Times New Roman" panose="02020603050405020304" pitchFamily="18" charset="0"/>
                <a:cs typeface="Times New Roman" panose="02020603050405020304" pitchFamily="18" charset="0"/>
              </a:rPr>
              <a:t>Bắc Kạn, Chợ Đồn, Chợ Mới</a:t>
            </a:r>
          </a:p>
        </p:txBody>
      </p:sp>
      <p:sp>
        <p:nvSpPr>
          <p:cNvPr id="27" name="Text Box 29">
            <a:extLst>
              <a:ext uri="{FF2B5EF4-FFF2-40B4-BE49-F238E27FC236}">
                <a16:creationId xmlns:a16="http://schemas.microsoft.com/office/drawing/2014/main" id="{018C4793-67E0-430A-840B-F837E3986803}"/>
              </a:ext>
            </a:extLst>
          </p:cNvPr>
          <p:cNvSpPr txBox="1">
            <a:spLocks noChangeArrowheads="1"/>
          </p:cNvSpPr>
          <p:nvPr/>
        </p:nvSpPr>
        <p:spPr bwMode="auto">
          <a:xfrm>
            <a:off x="142158" y="4474751"/>
            <a:ext cx="3880617" cy="954107"/>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70C0"/>
                </a:solidFill>
                <a:latin typeface="Times New Roman" panose="02020603050405020304" pitchFamily="18" charset="0"/>
                <a:cs typeface="Times New Roman" panose="02020603050405020304" pitchFamily="18" charset="0"/>
              </a:rPr>
              <a:t>Quân bộ</a:t>
            </a:r>
            <a:r>
              <a:rPr lang="en-US" altLang="en-US" sz="2800">
                <a:solidFill>
                  <a:srgbClr val="0070C0"/>
                </a:solidFill>
                <a:latin typeface="Times New Roman" panose="02020603050405020304" pitchFamily="18" charset="0"/>
                <a:cs typeface="Times New Roman" panose="02020603050405020304" pitchFamily="18" charset="0"/>
              </a:rPr>
              <a:t>:</a:t>
            </a:r>
            <a:r>
              <a:rPr lang="en-US" altLang="en-US" sz="2800">
                <a:latin typeface="Times New Roman" panose="02020603050405020304" pitchFamily="18" charset="0"/>
                <a:cs typeface="Times New Roman" panose="02020603050405020304" pitchFamily="18" charset="0"/>
              </a:rPr>
              <a:t> </a:t>
            </a:r>
            <a:r>
              <a:rPr lang="en-US" altLang="en-US" sz="2800" b="1">
                <a:latin typeface="Times New Roman" panose="02020603050405020304" pitchFamily="18" charset="0"/>
                <a:cs typeface="Times New Roman" panose="02020603050405020304" pitchFamily="18" charset="0"/>
              </a:rPr>
              <a:t>Lên </a:t>
            </a:r>
            <a:r>
              <a:rPr lang="en-US" altLang="en-US" sz="2800" b="1">
                <a:solidFill>
                  <a:srgbClr val="FF3300"/>
                </a:solidFill>
                <a:latin typeface="Times New Roman" panose="02020603050405020304" pitchFamily="18" charset="0"/>
                <a:cs typeface="Times New Roman" panose="02020603050405020304" pitchFamily="18" charset="0"/>
              </a:rPr>
              <a:t>Cao Bằng</a:t>
            </a:r>
            <a:r>
              <a:rPr lang="en-US" altLang="en-US" sz="2800" b="1">
                <a:latin typeface="Times New Roman" panose="02020603050405020304" pitchFamily="18" charset="0"/>
                <a:cs typeface="Times New Roman" panose="02020603050405020304" pitchFamily="18" charset="0"/>
              </a:rPr>
              <a:t> rồi vòng xuống </a:t>
            </a:r>
            <a:r>
              <a:rPr lang="en-US" altLang="en-US" sz="2800" b="1">
                <a:solidFill>
                  <a:srgbClr val="FF3300"/>
                </a:solidFill>
                <a:latin typeface="Times New Roman" panose="02020603050405020304" pitchFamily="18" charset="0"/>
                <a:cs typeface="Times New Roman" panose="02020603050405020304" pitchFamily="18" charset="0"/>
              </a:rPr>
              <a:t>Bắc Kạn</a:t>
            </a:r>
          </a:p>
        </p:txBody>
      </p:sp>
      <p:sp>
        <p:nvSpPr>
          <p:cNvPr id="28" name="Text Box 30">
            <a:extLst>
              <a:ext uri="{FF2B5EF4-FFF2-40B4-BE49-F238E27FC236}">
                <a16:creationId xmlns:a16="http://schemas.microsoft.com/office/drawing/2014/main" id="{4D4FEF2D-0045-41F4-B969-FFC62A326B5C}"/>
              </a:ext>
            </a:extLst>
          </p:cNvPr>
          <p:cNvSpPr txBox="1">
            <a:spLocks noChangeArrowheads="1"/>
          </p:cNvSpPr>
          <p:nvPr/>
        </p:nvSpPr>
        <p:spPr bwMode="auto">
          <a:xfrm>
            <a:off x="145521" y="5527888"/>
            <a:ext cx="3880617" cy="1200329"/>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0070C0"/>
                </a:solidFill>
                <a:latin typeface="Times New Roman" panose="02020603050405020304" pitchFamily="18" charset="0"/>
                <a:cs typeface="Times New Roman" panose="02020603050405020304" pitchFamily="18" charset="0"/>
              </a:rPr>
              <a:t>Quân Thủy</a:t>
            </a:r>
            <a:r>
              <a:rPr lang="en-US" altLang="en-US" sz="2400">
                <a:latin typeface="Times New Roman" panose="02020603050405020304" pitchFamily="18" charset="0"/>
                <a:cs typeface="Times New Roman" panose="02020603050405020304" pitchFamily="18" charset="0"/>
              </a:rPr>
              <a:t>: </a:t>
            </a:r>
            <a:r>
              <a:rPr lang="en-US" altLang="en-US" sz="2400" b="1">
                <a:latin typeface="Times New Roman" panose="02020603050405020304" pitchFamily="18" charset="0"/>
                <a:cs typeface="Times New Roman" panose="02020603050405020304" pitchFamily="18" charset="0"/>
              </a:rPr>
              <a:t>Từ sông </a:t>
            </a:r>
            <a:r>
              <a:rPr lang="en-US" altLang="en-US" sz="2400" b="1">
                <a:solidFill>
                  <a:srgbClr val="FF3300"/>
                </a:solidFill>
                <a:latin typeface="Times New Roman" panose="02020603050405020304" pitchFamily="18" charset="0"/>
                <a:cs typeface="Times New Roman" panose="02020603050405020304" pitchFamily="18" charset="0"/>
              </a:rPr>
              <a:t>Hồng</a:t>
            </a:r>
            <a:r>
              <a:rPr lang="en-US" altLang="en-US" sz="2400" b="1">
                <a:latin typeface="Times New Roman" panose="02020603050405020304" pitchFamily="18" charset="0"/>
                <a:cs typeface="Times New Roman" panose="02020603050405020304" pitchFamily="18" charset="0"/>
              </a:rPr>
              <a:t> và sông </a:t>
            </a:r>
            <a:r>
              <a:rPr lang="en-US" altLang="en-US" sz="2400" b="1">
                <a:solidFill>
                  <a:srgbClr val="FF3300"/>
                </a:solidFill>
                <a:latin typeface="Times New Roman" panose="02020603050405020304" pitchFamily="18" charset="0"/>
                <a:cs typeface="Times New Roman" panose="02020603050405020304" pitchFamily="18" charset="0"/>
              </a:rPr>
              <a:t>Lô</a:t>
            </a:r>
            <a:r>
              <a:rPr lang="en-US" altLang="en-US" sz="2400" b="1">
                <a:latin typeface="Times New Roman" panose="02020603050405020304" pitchFamily="18" charset="0"/>
                <a:cs typeface="Times New Roman" panose="02020603050405020304" pitchFamily="18" charset="0"/>
              </a:rPr>
              <a:t> qua </a:t>
            </a:r>
            <a:r>
              <a:rPr lang="en-US" altLang="en-US" sz="2400" b="1">
                <a:solidFill>
                  <a:srgbClr val="FF3300"/>
                </a:solidFill>
                <a:latin typeface="Times New Roman" panose="02020603050405020304" pitchFamily="18" charset="0"/>
                <a:cs typeface="Times New Roman" panose="02020603050405020304" pitchFamily="18" charset="0"/>
              </a:rPr>
              <a:t>Đoan Hùng</a:t>
            </a:r>
            <a:r>
              <a:rPr lang="en-US" altLang="en-US" sz="2400" b="1">
                <a:latin typeface="Times New Roman" panose="02020603050405020304" pitchFamily="18" charset="0"/>
                <a:cs typeface="Times New Roman" panose="02020603050405020304" pitchFamily="18" charset="0"/>
              </a:rPr>
              <a:t> lên đánh </a:t>
            </a:r>
            <a:r>
              <a:rPr lang="en-US" altLang="en-US" sz="2400" b="1">
                <a:solidFill>
                  <a:srgbClr val="FF3300"/>
                </a:solidFill>
                <a:latin typeface="Times New Roman" panose="02020603050405020304" pitchFamily="18" charset="0"/>
                <a:cs typeface="Times New Roman" panose="02020603050405020304" pitchFamily="18" charset="0"/>
              </a:rPr>
              <a:t>Tuyên Quang</a:t>
            </a:r>
          </a:p>
        </p:txBody>
      </p:sp>
      <p:sp>
        <p:nvSpPr>
          <p:cNvPr id="29" name="Text Box 69">
            <a:extLst>
              <a:ext uri="{FF2B5EF4-FFF2-40B4-BE49-F238E27FC236}">
                <a16:creationId xmlns:a16="http://schemas.microsoft.com/office/drawing/2014/main" id="{50D1E44F-D3C0-4581-AE7A-FA1ED3264994}"/>
              </a:ext>
            </a:extLst>
          </p:cNvPr>
          <p:cNvSpPr txBox="1">
            <a:spLocks noChangeArrowheads="1"/>
          </p:cNvSpPr>
          <p:nvPr/>
        </p:nvSpPr>
        <p:spPr bwMode="auto">
          <a:xfrm>
            <a:off x="4457700" y="6374351"/>
            <a:ext cx="7467600" cy="523220"/>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Lược đồ chiến dịch Việt Bắc thu- đông 1947</a:t>
            </a:r>
          </a:p>
        </p:txBody>
      </p:sp>
      <p:sp>
        <p:nvSpPr>
          <p:cNvPr id="30" name="Text Box 6">
            <a:extLst>
              <a:ext uri="{FF2B5EF4-FFF2-40B4-BE49-F238E27FC236}">
                <a16:creationId xmlns:a16="http://schemas.microsoft.com/office/drawing/2014/main" id="{07A8A915-DD23-48A3-B724-3360E26CA15E}"/>
              </a:ext>
            </a:extLst>
          </p:cNvPr>
          <p:cNvSpPr txBox="1">
            <a:spLocks noChangeArrowheads="1"/>
          </p:cNvSpPr>
          <p:nvPr/>
        </p:nvSpPr>
        <p:spPr bwMode="auto">
          <a:xfrm>
            <a:off x="88653" y="650365"/>
            <a:ext cx="3898904" cy="2062103"/>
          </a:xfrm>
          <a:prstGeom prst="rect">
            <a:avLst/>
          </a:prstGeom>
          <a:solidFill>
            <a:schemeClr val="bg1"/>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200" b="1" spc="-180">
                <a:solidFill>
                  <a:srgbClr val="002060"/>
                </a:solidFill>
                <a:latin typeface="Times New Roman" panose="02020603050405020304" pitchFamily="18" charset="0"/>
                <a:cs typeface="Times New Roman" panose="02020603050405020304" pitchFamily="18" charset="0"/>
              </a:rPr>
              <a:t>2. Thực dân Pháp tiến công lên Việt Bắc theo mấy đường? Đó là những đường nào?</a:t>
            </a:r>
          </a:p>
        </p:txBody>
      </p:sp>
    </p:spTree>
    <p:extLst>
      <p:ext uri="{BB962C8B-B14F-4D97-AF65-F5344CB8AC3E}">
        <p14:creationId xmlns:p14="http://schemas.microsoft.com/office/powerpoint/2010/main" val="49169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par>
                                <p:cTn id="16" presetID="6" presetClass="entr" presetSubtype="16"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ircle(in)">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6"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strips(downRight)">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par>
                                <p:cTn id="29" presetID="49" presetClass="path" presetSubtype="0" accel="50000" decel="50000" fill="hold" nodeType="withEffect">
                                  <p:stCondLst>
                                    <p:cond delay="2000"/>
                                  </p:stCondLst>
                                  <p:childTnLst>
                                    <p:animMotion origin="layout" path="M -2.08333E-7 -1.48148E-6 L 0.01094 0.12292 " pathEditMode="relative" rAng="0" ptsTypes="AA">
                                      <p:cBhvr>
                                        <p:cTn id="30" dur="2000" fill="hold"/>
                                        <p:tgtEl>
                                          <p:spTgt spid="7"/>
                                        </p:tgtEl>
                                        <p:attrNameLst>
                                          <p:attrName>ppt_x</p:attrName>
                                          <p:attrName>ppt_y</p:attrName>
                                        </p:attrNameLst>
                                      </p:cBhvr>
                                      <p:rCtr x="547" y="6134"/>
                                    </p:animMotion>
                                  </p:childTnLst>
                                </p:cTn>
                              </p:par>
                            </p:childTnLst>
                          </p:cTn>
                        </p:par>
                        <p:par>
                          <p:cTn id="31" fill="hold">
                            <p:stCondLst>
                              <p:cond delay="4000"/>
                            </p:stCondLst>
                            <p:childTnLst>
                              <p:par>
                                <p:cTn id="32" presetID="9" presetClass="entr" presetSubtype="0"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dissolve">
                                      <p:cBhvr>
                                        <p:cTn id="34" dur="500"/>
                                        <p:tgtEl>
                                          <p:spTgt spid="17"/>
                                        </p:tgtEl>
                                      </p:cBhvr>
                                    </p:animEffect>
                                  </p:childTnLst>
                                </p:cTn>
                              </p:par>
                              <p:par>
                                <p:cTn id="35" presetID="49" presetClass="path" presetSubtype="0" accel="50000" decel="50000" fill="hold" nodeType="withEffect">
                                  <p:stCondLst>
                                    <p:cond delay="0"/>
                                  </p:stCondLst>
                                  <p:childTnLst>
                                    <p:animMotion origin="layout" path="M 1.04167E-6 4.81481E-6 L -0.02995 0.16041 " pathEditMode="relative" rAng="0" ptsTypes="AA">
                                      <p:cBhvr>
                                        <p:cTn id="36" dur="2000" fill="hold"/>
                                        <p:tgtEl>
                                          <p:spTgt spid="17"/>
                                        </p:tgtEl>
                                        <p:attrNameLst>
                                          <p:attrName>ppt_x</p:attrName>
                                          <p:attrName>ppt_y</p:attrName>
                                        </p:attrNameLst>
                                      </p:cBhvr>
                                      <p:rCtr x="-1497" y="8009"/>
                                    </p:animMotion>
                                  </p:childTnLst>
                                </p:cTn>
                              </p:par>
                            </p:childTnLst>
                          </p:cTn>
                        </p:par>
                        <p:par>
                          <p:cTn id="37" fill="hold">
                            <p:stCondLst>
                              <p:cond delay="6000"/>
                            </p:stCondLst>
                            <p:childTnLst>
                              <p:par>
                                <p:cTn id="38" presetID="9"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dissolve">
                                      <p:cBhvr>
                                        <p:cTn id="40" dur="500"/>
                                        <p:tgtEl>
                                          <p:spTgt spid="8"/>
                                        </p:tgtEl>
                                      </p:cBhvr>
                                    </p:animEffect>
                                  </p:childTnLst>
                                </p:cTn>
                              </p:par>
                              <p:par>
                                <p:cTn id="41" presetID="49" presetClass="path" presetSubtype="0" accel="50000" decel="50000" fill="hold" nodeType="withEffect">
                                  <p:stCondLst>
                                    <p:cond delay="2000"/>
                                  </p:stCondLst>
                                  <p:childTnLst>
                                    <p:animMotion origin="layout" path="M -3.95833E-6 4.81481E-6 L 0.02448 0.13611 " pathEditMode="relative" rAng="0" ptsTypes="AA">
                                      <p:cBhvr>
                                        <p:cTn id="42" dur="2000" fill="hold"/>
                                        <p:tgtEl>
                                          <p:spTgt spid="8"/>
                                        </p:tgtEl>
                                        <p:attrNameLst>
                                          <p:attrName>ppt_x</p:attrName>
                                          <p:attrName>ppt_y</p:attrName>
                                        </p:attrNameLst>
                                      </p:cBhvr>
                                      <p:rCtr x="1224" y="6806"/>
                                    </p:animMotion>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checkerboard(across)">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ox(in)">
                                      <p:cBhvr>
                                        <p:cTn id="52" dur="500"/>
                                        <p:tgtEl>
                                          <p:spTgt spid="6"/>
                                        </p:tgtEl>
                                      </p:cBhvr>
                                    </p:animEffect>
                                  </p:childTnLst>
                                </p:cTn>
                              </p:par>
                            </p:childTnLst>
                          </p:cTn>
                        </p:par>
                        <p:par>
                          <p:cTn id="53" fill="hold">
                            <p:stCondLst>
                              <p:cond delay="500"/>
                            </p:stCondLst>
                            <p:childTnLst>
                              <p:par>
                                <p:cTn id="54" presetID="0" presetClass="path" presetSubtype="0" accel="50000" decel="50000" fill="hold" nodeType="afterEffect">
                                  <p:stCondLst>
                                    <p:cond delay="0"/>
                                  </p:stCondLst>
                                  <p:childTnLst>
                                    <p:animMotion origin="layout" path="M -0.00546 0.01412 L -0.00546 0.01435 C -0.00651 0.00787 -0.00755 0.00162 -0.00859 -0.0044 C -0.00898 -0.00648 -0.00885 -0.0088 -0.00963 -0.00995 C -0.0108 -0.01157 -0.0125 -0.01111 -0.0138 -0.01181 C -0.01536 -0.01296 -0.01666 -0.01435 -0.01796 -0.01551 C -0.01914 -0.01667 -0.02018 -0.01806 -0.02109 -0.01921 C -0.02252 -0.02106 -0.02382 -0.02361 -0.02526 -0.02477 C -0.02656 -0.02593 -0.02812 -0.02593 -0.02942 -0.02662 C -0.03098 -0.02778 -0.03229 -0.0294 -0.03359 -0.03032 C -0.03463 -0.03125 -0.0358 -0.03148 -0.03671 -0.03218 C -0.03906 -0.03426 -0.0414 -0.03796 -0.04296 -0.04143 C -0.04388 -0.04329 -0.04427 -0.0456 -0.04505 -0.04699 C -0.04596 -0.04861 -0.04726 -0.04931 -0.04817 -0.05069 C -0.04934 -0.05255 -0.05026 -0.0544 -0.0513 -0.05625 C -0.05182 -0.05926 -0.05377 -0.07407 -0.05442 -0.07477 C -0.05546 -0.07616 -0.05664 -0.07708 -0.05755 -0.07847 C -0.05807 -0.07917 -0.06484 -0.09329 -0.06796 -0.09514 C -0.0707 -0.09699 -0.07382 -0.09676 -0.0763 -0.09884 C -0.08151 -0.10347 -0.07903 -0.10185 -0.08359 -0.1044 C -0.08463 -0.10625 -0.08567 -0.10833 -0.08671 -0.10995 C -0.08776 -0.11157 -0.08906 -0.11204 -0.08984 -0.11366 C -0.09062 -0.11528 -0.09049 -0.11759 -0.09088 -0.11921 C -0.09427 -0.13287 -0.09218 -0.1206 -0.09401 -0.13403 C -0.09375 -0.13727 -0.09414 -0.14097 -0.09296 -0.14329 C -0.09179 -0.14583 -0.08932 -0.14537 -0.08776 -0.14699 C -0.08723 -0.14792 -0.0871 -0.14954 -0.08671 -0.15069 L -0.0888 -0.1544 " pathEditMode="relative" rAng="0" ptsTypes="AAAAAAAAAAAAAAAAAAAAAAAAAAAA">
                                      <p:cBhvr>
                                        <p:cTn id="55" dur="2000" fill="hold"/>
                                        <p:tgtEl>
                                          <p:spTgt spid="6"/>
                                        </p:tgtEl>
                                        <p:attrNameLst>
                                          <p:attrName>ppt_x</p:attrName>
                                          <p:attrName>ppt_y</p:attrName>
                                        </p:attrNameLst>
                                      </p:cBhvr>
                                      <p:rCtr x="-4427" y="-8426"/>
                                    </p:animMotion>
                                  </p:childTnLst>
                                </p:cTn>
                              </p:par>
                            </p:childTnLst>
                          </p:cTn>
                        </p:par>
                        <p:par>
                          <p:cTn id="56" fill="hold">
                            <p:stCondLst>
                              <p:cond delay="2500"/>
                            </p:stCondLst>
                            <p:childTnLst>
                              <p:par>
                                <p:cTn id="57" presetID="22" presetClass="entr" presetSubtype="4"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down)">
                                      <p:cBhvr>
                                        <p:cTn id="59" dur="500"/>
                                        <p:tgtEl>
                                          <p:spTgt spid="9"/>
                                        </p:tgtEl>
                                      </p:cBhvr>
                                    </p:animEffect>
                                  </p:childTnLst>
                                </p:cTn>
                              </p:par>
                            </p:childTnLst>
                          </p:cTn>
                        </p:par>
                        <p:par>
                          <p:cTn id="60" fill="hold">
                            <p:stCondLst>
                              <p:cond delay="3000"/>
                            </p:stCondLst>
                            <p:childTnLst>
                              <p:par>
                                <p:cTn id="61" presetID="22" presetClass="entr" presetSubtype="4"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down)">
                                      <p:cBhvr>
                                        <p:cTn id="63" dur="500"/>
                                        <p:tgtEl>
                                          <p:spTgt spid="10"/>
                                        </p:tgtEl>
                                      </p:cBhvr>
                                    </p:animEffect>
                                  </p:childTnLst>
                                </p:cTn>
                              </p:par>
                            </p:childTnLst>
                          </p:cTn>
                        </p:par>
                        <p:par>
                          <p:cTn id="64" fill="hold">
                            <p:stCondLst>
                              <p:cond delay="3500"/>
                            </p:stCondLst>
                            <p:childTnLst>
                              <p:par>
                                <p:cTn id="65" presetID="22" presetClass="entr" presetSubtype="4"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down)">
                                      <p:cBhvr>
                                        <p:cTn id="67" dur="500"/>
                                        <p:tgtEl>
                                          <p:spTgt spid="11"/>
                                        </p:tgtEl>
                                      </p:cBhvr>
                                    </p:animEffect>
                                  </p:childTnLst>
                                </p:cTn>
                              </p:par>
                            </p:childTnLst>
                          </p:cTn>
                        </p:par>
                        <p:par>
                          <p:cTn id="68" fill="hold">
                            <p:stCondLst>
                              <p:cond delay="4000"/>
                            </p:stCondLst>
                            <p:childTnLst>
                              <p:par>
                                <p:cTn id="69" presetID="22" presetClass="entr" presetSubtype="4"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ipe(down)">
                                      <p:cBhvr>
                                        <p:cTn id="71" dur="500"/>
                                        <p:tgtEl>
                                          <p:spTgt spid="12"/>
                                        </p:tgtEl>
                                      </p:cBhvr>
                                    </p:animEffect>
                                  </p:childTnLst>
                                </p:cTn>
                              </p:par>
                            </p:childTnLst>
                          </p:cTn>
                        </p:par>
                        <p:par>
                          <p:cTn id="72" fill="hold">
                            <p:stCondLst>
                              <p:cond delay="4500"/>
                            </p:stCondLst>
                            <p:childTnLst>
                              <p:par>
                                <p:cTn id="73" presetID="22" presetClass="entr" presetSubtype="4" fill="hold" grpId="0"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down)">
                                      <p:cBhvr>
                                        <p:cTn id="75" dur="500"/>
                                        <p:tgtEl>
                                          <p:spTgt spid="13"/>
                                        </p:tgtEl>
                                      </p:cBhvr>
                                    </p:animEffect>
                                  </p:childTnLst>
                                </p:cTn>
                              </p:par>
                            </p:childTnLst>
                          </p:cTn>
                        </p:par>
                        <p:par>
                          <p:cTn id="76" fill="hold">
                            <p:stCondLst>
                              <p:cond delay="5000"/>
                            </p:stCondLst>
                            <p:childTnLst>
                              <p:par>
                                <p:cTn id="77" presetID="22" presetClass="entr" presetSubtype="4"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down)">
                                      <p:cBhvr>
                                        <p:cTn id="79" dur="500"/>
                                        <p:tgtEl>
                                          <p:spTgt spid="19"/>
                                        </p:tgtEl>
                                      </p:cBhvr>
                                    </p:animEffect>
                                  </p:childTnLst>
                                </p:cTn>
                              </p:par>
                            </p:childTnLst>
                          </p:cTn>
                        </p:par>
                        <p:par>
                          <p:cTn id="80" fill="hold">
                            <p:stCondLst>
                              <p:cond delay="5500"/>
                            </p:stCondLst>
                            <p:childTnLst>
                              <p:par>
                                <p:cTn id="81" presetID="22" presetClass="entr" presetSubtype="4" fill="hold" grpId="0"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wipe(down)">
                                      <p:cBhvr>
                                        <p:cTn id="83" dur="500"/>
                                        <p:tgtEl>
                                          <p:spTgt spid="20"/>
                                        </p:tgtEl>
                                      </p:cBhvr>
                                    </p:animEffect>
                                  </p:childTnLst>
                                </p:cTn>
                              </p:par>
                            </p:childTnLst>
                          </p:cTn>
                        </p:par>
                      </p:childTnLst>
                    </p:cTn>
                  </p:par>
                  <p:par>
                    <p:cTn id="84" fill="hold">
                      <p:stCondLst>
                        <p:cond delay="indefinite"/>
                      </p:stCondLst>
                      <p:childTnLst>
                        <p:par>
                          <p:cTn id="85" fill="hold">
                            <p:stCondLst>
                              <p:cond delay="0"/>
                            </p:stCondLst>
                            <p:childTnLst>
                              <p:par>
                                <p:cTn id="86" presetID="8" presetClass="entr" presetSubtype="16" fill="hold" grpId="0" nodeType="click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diamond(in)">
                                      <p:cBhvr>
                                        <p:cTn id="88" dur="500"/>
                                        <p:tgtEl>
                                          <p:spTgt spid="28"/>
                                        </p:tgtEl>
                                      </p:cBhvr>
                                    </p:animEffect>
                                  </p:childTnLst>
                                </p:cTn>
                              </p:par>
                            </p:childTnLst>
                          </p:cTn>
                        </p:par>
                        <p:par>
                          <p:cTn id="89" fill="hold">
                            <p:stCondLst>
                              <p:cond delay="500"/>
                            </p:stCondLst>
                            <p:childTnLst>
                              <p:par>
                                <p:cTn id="90" presetID="0" presetClass="path" presetSubtype="0" accel="50000" decel="50000" fill="hold" nodeType="afterEffect">
                                  <p:stCondLst>
                                    <p:cond delay="0"/>
                                  </p:stCondLst>
                                  <p:childTnLst>
                                    <p:animMotion origin="layout" path="M -0.00208 -0.0007 L -0.00208 -0.0007 C -0.00456 -0.00394 -0.00716 -0.00671 -0.00937 -0.00995 C -0.01055 -0.01181 -0.01133 -0.01435 -0.0125 -0.01551 C -0.0138 -0.0169 -0.01536 -0.0169 -0.01667 -0.01736 C -0.01771 -0.01875 -0.01875 -0.02014 -0.01979 -0.02107 C -0.02083 -0.02199 -0.02201 -0.02245 -0.02292 -0.02292 C -0.02474 -0.02431 -0.02643 -0.02546 -0.02812 -0.02662 C -0.03034 -0.02847 -0.03216 -0.03102 -0.03437 -0.03218 C -0.03685 -0.03357 -0.03932 -0.03333 -0.04167 -0.03403 C -0.06016 -0.03982 -0.04427 -0.03634 -0.06146 -0.03958 C -0.06771 -0.03912 -0.07396 -0.03773 -0.08021 -0.03773 C -0.11289 -0.03773 -0.10508 -0.02639 -0.11562 -0.04514 C -0.11862 -0.06111 -0.11615 -0.04676 -0.11875 -0.08218 C -0.11914 -0.08611 -0.11914 -0.08982 -0.11979 -0.09329 C -0.12031 -0.0956 -0.12135 -0.09699 -0.12187 -0.09884 C -0.12344 -0.1037 -0.12513 -0.10857 -0.12604 -0.11366 C -0.12734 -0.1206 -0.12682 -0.12083 -0.13125 -0.12477 C -0.13385 -0.12708 -0.14427 -0.12847 -0.14479 -0.12847 C -0.14687 -0.13218 -0.14974 -0.13495 -0.15104 -0.13958 C -0.15273 -0.1456 -0.15365 -0.14977 -0.15625 -0.1544 C -0.15716 -0.15602 -0.15833 -0.15741 -0.15937 -0.1581 C -0.16185 -0.15995 -0.16432 -0.16065 -0.16667 -0.16181 C -0.16784 -0.1625 -0.16875 -0.1632 -0.16979 -0.16366 C -0.17266 -0.16505 -0.17812 -0.16736 -0.17812 -0.16736 L -0.19271 -0.16551 L -0.19271 -0.16551 " pathEditMode="relative" ptsTypes="AAAAAAAAAAAAAAAAAAAAAAAAAAA">
                                      <p:cBhvr>
                                        <p:cTn id="91" dur="2000" fill="hold"/>
                                        <p:tgtEl>
                                          <p:spTgt spid="5"/>
                                        </p:tgtEl>
                                        <p:attrNameLst>
                                          <p:attrName>ppt_x</p:attrName>
                                          <p:attrName>ppt_y</p:attrName>
                                        </p:attrNameLst>
                                      </p:cBhvr>
                                    </p:animMotion>
                                  </p:childTnLst>
                                </p:cTn>
                              </p:par>
                            </p:childTnLst>
                          </p:cTn>
                        </p:par>
                        <p:par>
                          <p:cTn id="92" fill="hold">
                            <p:stCondLst>
                              <p:cond delay="2500"/>
                            </p:stCondLst>
                            <p:childTnLst>
                              <p:par>
                                <p:cTn id="93" presetID="22" presetClass="entr" presetSubtype="4" fill="hold" grpId="0" nodeType="after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wipe(down)">
                                      <p:cBhvr>
                                        <p:cTn id="95" dur="500"/>
                                        <p:tgtEl>
                                          <p:spTgt spid="14"/>
                                        </p:tgtEl>
                                      </p:cBhvr>
                                    </p:animEffect>
                                  </p:childTnLst>
                                </p:cTn>
                              </p:par>
                            </p:childTnLst>
                          </p:cTn>
                        </p:par>
                        <p:par>
                          <p:cTn id="96" fill="hold">
                            <p:stCondLst>
                              <p:cond delay="3000"/>
                            </p:stCondLst>
                            <p:childTnLst>
                              <p:par>
                                <p:cTn id="97" presetID="22" presetClass="entr" presetSubtype="4" fill="hold" grpId="0" nodeType="after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wipe(down)">
                                      <p:cBhvr>
                                        <p:cTn id="99" dur="500"/>
                                        <p:tgtEl>
                                          <p:spTgt spid="15"/>
                                        </p:tgtEl>
                                      </p:cBhvr>
                                    </p:animEffect>
                                  </p:childTnLst>
                                </p:cTn>
                              </p:par>
                            </p:childTnLst>
                          </p:cTn>
                        </p:par>
                        <p:par>
                          <p:cTn id="100" fill="hold">
                            <p:stCondLst>
                              <p:cond delay="3500"/>
                            </p:stCondLst>
                            <p:childTnLst>
                              <p:par>
                                <p:cTn id="101" presetID="22" presetClass="entr" presetSubtype="4" fill="hold" grpId="0" nodeType="after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wipe(down)">
                                      <p:cBhvr>
                                        <p:cTn id="103" dur="500"/>
                                        <p:tgtEl>
                                          <p:spTgt spid="16"/>
                                        </p:tgtEl>
                                      </p:cBhvr>
                                    </p:animEffect>
                                  </p:childTnLst>
                                </p:cTn>
                              </p:par>
                            </p:childTnLst>
                          </p:cTn>
                        </p:par>
                        <p:par>
                          <p:cTn id="104" fill="hold">
                            <p:stCondLst>
                              <p:cond delay="4000"/>
                            </p:stCondLst>
                            <p:childTnLst>
                              <p:par>
                                <p:cTn id="105" presetID="22" presetClass="entr" presetSubtype="4" fill="hold" grpId="0" nodeType="afterEffect">
                                  <p:stCondLst>
                                    <p:cond delay="0"/>
                                  </p:stCondLst>
                                  <p:childTnLst>
                                    <p:set>
                                      <p:cBhvr>
                                        <p:cTn id="106" dur="1" fill="hold">
                                          <p:stCondLst>
                                            <p:cond delay="0"/>
                                          </p:stCondLst>
                                        </p:cTn>
                                        <p:tgtEl>
                                          <p:spTgt spid="18"/>
                                        </p:tgtEl>
                                        <p:attrNameLst>
                                          <p:attrName>style.visibility</p:attrName>
                                        </p:attrNameLst>
                                      </p:cBhvr>
                                      <p:to>
                                        <p:strVal val="visible"/>
                                      </p:to>
                                    </p:set>
                                    <p:animEffect transition="in" filter="wipe(down)">
                                      <p:cBhvr>
                                        <p:cTn id="10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25" grpId="0" animBg="1"/>
      <p:bldP spid="26" grpId="0" animBg="1"/>
      <p:bldP spid="27" grpId="0" animBg="1"/>
      <p:bldP spid="28" grpId="0" animBg="1"/>
      <p:bldP spid="30" grpId="0" animBg="1"/>
      <p:bldP spid="3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58">
            <a:extLst>
              <a:ext uri="{FF2B5EF4-FFF2-40B4-BE49-F238E27FC236}">
                <a16:creationId xmlns:a16="http://schemas.microsoft.com/office/drawing/2014/main" id="{AEE45B53-02D0-48BF-B644-E38B61143366}"/>
              </a:ext>
            </a:extLst>
          </p:cNvPr>
          <p:cNvSpPr/>
          <p:nvPr/>
        </p:nvSpPr>
        <p:spPr>
          <a:xfrm>
            <a:off x="3946678" y="1013669"/>
            <a:ext cx="4298643" cy="1194339"/>
          </a:xfrm>
          <a:prstGeom prst="roundRect">
            <a:avLst/>
          </a:prstGeom>
          <a:solidFill>
            <a:srgbClr val="B9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latin typeface="UTM Futura Extra" panose="02040603050506020204" pitchFamily="18" charset="0"/>
                <a:ea typeface="inpin heiti" panose="00000500000000000000" pitchFamily="2" charset="-122"/>
                <a:sym typeface="inpin heiti" panose="00000500000000000000" pitchFamily="2" charset="-122"/>
              </a:rPr>
              <a:t>Hoạt động </a:t>
            </a:r>
            <a:r>
              <a:rPr lang="vi-VN" altLang="zh-CN" sz="4000">
                <a:latin typeface="UTM Futura Extra" panose="02040603050506020204" pitchFamily="18" charset="0"/>
                <a:ea typeface="inpin heiti" panose="00000500000000000000" pitchFamily="2" charset="-122"/>
                <a:sym typeface="inpin heiti" panose="00000500000000000000" pitchFamily="2" charset="-122"/>
              </a:rPr>
              <a:t>3</a:t>
            </a:r>
            <a:endParaRPr lang="en-US" altLang="zh-CN" sz="4000">
              <a:latin typeface="UTM Futura Extra" panose="02040603050506020204" pitchFamily="18" charset="0"/>
              <a:ea typeface="inpin heiti" panose="00000500000000000000" pitchFamily="2" charset="-122"/>
              <a:sym typeface="inpin heiti" panose="00000500000000000000" pitchFamily="2" charset="-122"/>
            </a:endParaRPr>
          </a:p>
        </p:txBody>
      </p:sp>
      <p:sp>
        <p:nvSpPr>
          <p:cNvPr id="7" name="Rectangle 6">
            <a:extLst>
              <a:ext uri="{FF2B5EF4-FFF2-40B4-BE49-F238E27FC236}">
                <a16:creationId xmlns:a16="http://schemas.microsoft.com/office/drawing/2014/main" id="{B27BA2E5-9B18-46AD-99FA-B087D0B60223}"/>
              </a:ext>
            </a:extLst>
          </p:cNvPr>
          <p:cNvSpPr/>
          <p:nvPr/>
        </p:nvSpPr>
        <p:spPr>
          <a:xfrm>
            <a:off x="1046475" y="2631915"/>
            <a:ext cx="10099050" cy="2308324"/>
          </a:xfrm>
          <a:prstGeom prst="rect">
            <a:avLst/>
          </a:prstGeom>
          <a:noFill/>
        </p:spPr>
        <p:txBody>
          <a:bodyPr wrap="square" lIns="91440" tIns="45720" rIns="91440" bIns="45720">
            <a:spAutoFit/>
          </a:bodyPr>
          <a:lstStyle/>
          <a:p>
            <a:pPr algn="ctr"/>
            <a:r>
              <a:rPr lang="en-US" altLang="zh-CN" sz="4800" b="1">
                <a:solidFill>
                  <a:srgbClr val="B9000B"/>
                </a:solidFill>
                <a:latin typeface="UTM Futura Extra" panose="02040603050506020204" pitchFamily="18" charset="0"/>
                <a:ea typeface=".黑体-日本语" charset="-128"/>
                <a:cs typeface="Times New Roman" panose="02020603050405020304" pitchFamily="18" charset="0"/>
                <a:sym typeface="+mn-lt"/>
              </a:rPr>
              <a:t>Kết quả </a:t>
            </a:r>
            <a:r>
              <a:rPr lang="vi-VN" altLang="zh-CN" sz="4800" b="1">
                <a:solidFill>
                  <a:srgbClr val="B9000B"/>
                </a:solidFill>
                <a:latin typeface="UTM Futura Extra" panose="02040603050506020204" pitchFamily="18" charset="0"/>
                <a:ea typeface=".黑体-日本语" charset="-128"/>
                <a:cs typeface="Times New Roman" panose="02020603050405020304" pitchFamily="18" charset="0"/>
                <a:sym typeface="+mn-lt"/>
              </a:rPr>
              <a:t>và ý nghĩa </a:t>
            </a:r>
          </a:p>
          <a:p>
            <a:pPr algn="ctr"/>
            <a:r>
              <a:rPr lang="en-US" altLang="zh-CN" sz="4800" b="1">
                <a:solidFill>
                  <a:srgbClr val="B9000B"/>
                </a:solidFill>
                <a:latin typeface="UTM Futura Extra" panose="02040603050506020204" pitchFamily="18" charset="0"/>
                <a:ea typeface=".黑体-日本语" charset="-128"/>
                <a:cs typeface="Times New Roman" panose="02020603050405020304" pitchFamily="18" charset="0"/>
                <a:sym typeface="+mn-lt"/>
              </a:rPr>
              <a:t>của chiến dịch Việt Bắc</a:t>
            </a:r>
            <a:r>
              <a:rPr lang="vi-VN" altLang="zh-CN" sz="4800" b="1">
                <a:solidFill>
                  <a:srgbClr val="B9000B"/>
                </a:solidFill>
                <a:latin typeface="UTM Futura Extra" panose="02040603050506020204" pitchFamily="18" charset="0"/>
                <a:ea typeface=".黑体-日本语" charset="-128"/>
                <a:cs typeface="Times New Roman" panose="02020603050405020304" pitchFamily="18" charset="0"/>
                <a:sym typeface="+mn-lt"/>
              </a:rPr>
              <a:t> </a:t>
            </a:r>
          </a:p>
          <a:p>
            <a:pPr algn="ctr"/>
            <a:r>
              <a:rPr lang="en-US" altLang="zh-CN" sz="4800" b="1">
                <a:solidFill>
                  <a:srgbClr val="B9000B"/>
                </a:solidFill>
                <a:latin typeface="UTM Futura Extra" panose="02040603050506020204" pitchFamily="18" charset="0"/>
                <a:ea typeface=".黑体-日本语" charset="-128"/>
                <a:cs typeface="Times New Roman" panose="02020603050405020304" pitchFamily="18" charset="0"/>
                <a:sym typeface="+mn-lt"/>
              </a:rPr>
              <a:t>Thu - đông 1947</a:t>
            </a:r>
          </a:p>
        </p:txBody>
      </p:sp>
    </p:spTree>
    <p:extLst>
      <p:ext uri="{BB962C8B-B14F-4D97-AF65-F5344CB8AC3E}">
        <p14:creationId xmlns:p14="http://schemas.microsoft.com/office/powerpoint/2010/main" val="1395469953"/>
      </p:ext>
    </p:extLst>
  </p:cSld>
  <p:clrMapOvr>
    <a:masterClrMapping/>
  </p:clrMapOvr>
  <p:transition spd="med" advTm="4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4" presetClass="entr" presetSubtype="10"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7" name="图片 5">
            <a:extLst>
              <a:ext uri="{FF2B5EF4-FFF2-40B4-BE49-F238E27FC236}">
                <a16:creationId xmlns:a16="http://schemas.microsoft.com/office/drawing/2014/main" id="{8C666F0D-70F3-4CA5-BED8-2C97D6406B8F}"/>
              </a:ext>
            </a:extLst>
          </p:cNvPr>
          <p:cNvPicPr>
            <a:picLocks noChangeAspect="1"/>
          </p:cNvPicPr>
          <p:nvPr/>
        </p:nvPicPr>
        <p:blipFill rotWithShape="1">
          <a:blip r:embed="rId3">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28" name="图片 6">
            <a:extLst>
              <a:ext uri="{FF2B5EF4-FFF2-40B4-BE49-F238E27FC236}">
                <a16:creationId xmlns:a16="http://schemas.microsoft.com/office/drawing/2014/main" id="{EF29C1DE-26AB-4AFC-9DBD-F9BDA269E868}"/>
              </a:ext>
            </a:extLst>
          </p:cNvPr>
          <p:cNvPicPr>
            <a:picLocks noChangeAspect="1"/>
          </p:cNvPicPr>
          <p:nvPr/>
        </p:nvPicPr>
        <p:blipFill rotWithShape="1">
          <a:blip r:embed="rId4">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6" name="Picture 25">
            <a:extLst>
              <a:ext uri="{FF2B5EF4-FFF2-40B4-BE49-F238E27FC236}">
                <a16:creationId xmlns:a16="http://schemas.microsoft.com/office/drawing/2014/main" id="{1AD6BECD-9724-4AFD-83AA-5B11753B3C86}"/>
              </a:ext>
            </a:extLst>
          </p:cNvPr>
          <p:cNvPicPr>
            <a:picLocks noChangeAspect="1"/>
          </p:cNvPicPr>
          <p:nvPr/>
        </p:nvPicPr>
        <p:blipFill>
          <a:blip r:embed="rId5"/>
          <a:stretch>
            <a:fillRect/>
          </a:stretch>
        </p:blipFill>
        <p:spPr>
          <a:xfrm>
            <a:off x="108715" y="2417875"/>
            <a:ext cx="2503104" cy="5036367"/>
          </a:xfrm>
          <a:prstGeom prst="rect">
            <a:avLst/>
          </a:prstGeom>
        </p:spPr>
      </p:pic>
      <p:pic>
        <p:nvPicPr>
          <p:cNvPr id="12" name="Picture 2">
            <a:extLst>
              <a:ext uri="{FF2B5EF4-FFF2-40B4-BE49-F238E27FC236}">
                <a16:creationId xmlns:a16="http://schemas.microsoft.com/office/drawing/2014/main" id="{F192FC97-3202-4E89-9212-A38076B420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92779" y="3006161"/>
            <a:ext cx="6644488" cy="3589088"/>
          </a:xfrm>
          <a:prstGeom prst="rect">
            <a:avLst/>
          </a:prstGeom>
        </p:spPr>
      </p:pic>
      <p:pic>
        <p:nvPicPr>
          <p:cNvPr id="13" name="Picture 6">
            <a:extLst>
              <a:ext uri="{FF2B5EF4-FFF2-40B4-BE49-F238E27FC236}">
                <a16:creationId xmlns:a16="http://schemas.microsoft.com/office/drawing/2014/main" id="{353526F3-2713-4EDC-A001-D99300FD35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2795" y="368247"/>
            <a:ext cx="5344045" cy="2920538"/>
          </a:xfrm>
          <a:prstGeom prst="rect">
            <a:avLst/>
          </a:prstGeom>
        </p:spPr>
      </p:pic>
      <p:sp>
        <p:nvSpPr>
          <p:cNvPr id="14" name="TextBox 13">
            <a:extLst>
              <a:ext uri="{FF2B5EF4-FFF2-40B4-BE49-F238E27FC236}">
                <a16:creationId xmlns:a16="http://schemas.microsoft.com/office/drawing/2014/main" id="{7121E152-EB12-417C-BF6A-6FBDEE00137E}"/>
              </a:ext>
            </a:extLst>
          </p:cNvPr>
          <p:cNvSpPr txBox="1"/>
          <p:nvPr/>
        </p:nvSpPr>
        <p:spPr>
          <a:xfrm>
            <a:off x="3925080" y="3533043"/>
            <a:ext cx="5866195" cy="2154436"/>
          </a:xfrm>
          <a:prstGeom prst="rect">
            <a:avLst/>
          </a:prstGeom>
          <a:noFill/>
        </p:spPr>
        <p:txBody>
          <a:bodyPr wrap="square" lIns="0" tIns="0" rIns="0" bIns="0" rtlCol="0">
            <a:spAutoFit/>
          </a:bodyPr>
          <a:lstStyle/>
          <a:p>
            <a:pPr algn="ctr"/>
            <a:r>
              <a:rPr lang="vi-VN" sz="2800" b="1">
                <a:solidFill>
                  <a:sysClr val="windowText" lastClr="000000"/>
                </a:solidFill>
                <a:latin typeface="Times New Roman" panose="02020603050405020304" pitchFamily="18" charset="0"/>
                <a:cs typeface="Times New Roman" panose="02020603050405020304" pitchFamily="18" charset="0"/>
              </a:rPr>
              <a:t> 	Thu được nhiều vũ khí, đạn dược, tiêu diệt được hơn 3000 tên địch, bị bắt hàng trăm tên; 16 máy bay bị bắn rơi, hàng trăm xe cơ giới bị phá hủy, nhiều tàu chiến và ca nô bị bắn chìm.</a:t>
            </a:r>
            <a:endParaRPr lang="en-US" sz="2800" b="1">
              <a:solidFill>
                <a:sysClr val="windowText" lastClr="00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E2D4DF2-9619-474B-BDBD-6E1C9445BC6F}"/>
              </a:ext>
            </a:extLst>
          </p:cNvPr>
          <p:cNvSpPr txBox="1"/>
          <p:nvPr/>
        </p:nvSpPr>
        <p:spPr>
          <a:xfrm>
            <a:off x="1066955" y="696382"/>
            <a:ext cx="3951105" cy="1569660"/>
          </a:xfrm>
          <a:prstGeom prst="rect">
            <a:avLst/>
          </a:prstGeom>
          <a:noFill/>
        </p:spPr>
        <p:txBody>
          <a:bodyPr wrap="square">
            <a:spAutoFit/>
          </a:bodyPr>
          <a:lstStyle/>
          <a:p>
            <a:pPr algn="ctr"/>
            <a:r>
              <a:rPr lang="vi-VN" sz="3200" b="1">
                <a:solidFill>
                  <a:schemeClr val="bg1"/>
                </a:solidFill>
                <a:latin typeface="Times New Roman" panose="02020603050405020304" pitchFamily="18" charset="0"/>
                <a:cs typeface="Times New Roman" panose="02020603050405020304" pitchFamily="18" charset="0"/>
              </a:rPr>
              <a:t>Sau 75 ngày đêm chiến đấu kết quả mà ta thu được là gì ?</a:t>
            </a:r>
          </a:p>
        </p:txBody>
      </p:sp>
      <p:pic>
        <p:nvPicPr>
          <p:cNvPr id="29" name="Picture 28">
            <a:extLst>
              <a:ext uri="{FF2B5EF4-FFF2-40B4-BE49-F238E27FC236}">
                <a16:creationId xmlns:a16="http://schemas.microsoft.com/office/drawing/2014/main" id="{88D00377-F476-4696-9026-80995C00AE22}"/>
              </a:ext>
            </a:extLst>
          </p:cNvPr>
          <p:cNvPicPr>
            <a:picLocks noChangeAspect="1"/>
          </p:cNvPicPr>
          <p:nvPr/>
        </p:nvPicPr>
        <p:blipFill>
          <a:blip r:embed="rId10"/>
          <a:stretch>
            <a:fillRect/>
          </a:stretch>
        </p:blipFill>
        <p:spPr>
          <a:xfrm>
            <a:off x="9564739" y="2180037"/>
            <a:ext cx="2612216" cy="4637416"/>
          </a:xfrm>
          <a:prstGeom prst="rect">
            <a:avLst/>
          </a:prstGeom>
        </p:spPr>
      </p:pic>
    </p:spTree>
    <p:extLst>
      <p:ext uri="{BB962C8B-B14F-4D97-AF65-F5344CB8AC3E}">
        <p14:creationId xmlns:p14="http://schemas.microsoft.com/office/powerpoint/2010/main" val="996537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42" presetClass="path" presetSubtype="0" repeatCount="indefinite" accel="50000" decel="50000" autoRev="1" fill="hold" nodeType="withEffect">
                                  <p:stCondLst>
                                    <p:cond delay="0"/>
                                  </p:stCondLst>
                                  <p:childTnLst>
                                    <p:animMotion origin="layout" path="M 5E-6 4.81481E-6 L -0.00651 0.05347 " pathEditMode="relative" rAng="0" ptsTypes="AA">
                                      <p:cBhvr>
                                        <p:cTn id="15" dur="2750" fill="hold"/>
                                        <p:tgtEl>
                                          <p:spTgt spid="26"/>
                                        </p:tgtEl>
                                        <p:attrNameLst>
                                          <p:attrName>ppt_x</p:attrName>
                                          <p:attrName>ppt_y</p:attrName>
                                        </p:attrNameLst>
                                      </p:cBhvr>
                                      <p:rCtr x="-326" y="2662"/>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42" presetClass="path" presetSubtype="0" repeatCount="indefinite" accel="50000" decel="50000" autoRev="1" fill="hold" nodeType="withEffect">
                                  <p:stCondLst>
                                    <p:cond delay="0"/>
                                  </p:stCondLst>
                                  <p:childTnLst>
                                    <p:animMotion origin="layout" path="M 2.29167E-6 -3.7037E-7 L -0.00651 0.05347 " pathEditMode="relative" rAng="0" ptsTypes="AA">
                                      <p:cBhvr>
                                        <p:cTn id="28" dur="2750" fill="hold"/>
                                        <p:tgtEl>
                                          <p:spTgt spid="29"/>
                                        </p:tgtEl>
                                        <p:attrNameLst>
                                          <p:attrName>ppt_x</p:attrName>
                                          <p:attrName>ppt_y</p:attrName>
                                        </p:attrNameLst>
                                      </p:cBhvr>
                                      <p:rCtr x="-326" y="26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3A33B3-3A62-4635-B685-340C0B62378C}"/>
              </a:ext>
            </a:extLst>
          </p:cNvPr>
          <p:cNvPicPr>
            <a:picLocks noChangeAspect="1"/>
          </p:cNvPicPr>
          <p:nvPr/>
        </p:nvPicPr>
        <p:blipFill>
          <a:blip r:embed="rId2"/>
          <a:stretch>
            <a:fillRect/>
          </a:stretch>
        </p:blipFill>
        <p:spPr>
          <a:xfrm>
            <a:off x="6616702" y="2156257"/>
            <a:ext cx="4584698" cy="37735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24C10555-B547-47AE-91A9-7976E6C29E25}"/>
              </a:ext>
            </a:extLst>
          </p:cNvPr>
          <p:cNvPicPr>
            <a:picLocks noChangeAspect="1"/>
          </p:cNvPicPr>
          <p:nvPr/>
        </p:nvPicPr>
        <p:blipFill>
          <a:blip r:embed="rId3"/>
          <a:stretch>
            <a:fillRect/>
          </a:stretch>
        </p:blipFill>
        <p:spPr>
          <a:xfrm flipH="1">
            <a:off x="1180923" y="870752"/>
            <a:ext cx="5042077" cy="33627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a:extLst>
              <a:ext uri="{FF2B5EF4-FFF2-40B4-BE49-F238E27FC236}">
                <a16:creationId xmlns:a16="http://schemas.microsoft.com/office/drawing/2014/main" id="{96066F14-94AA-4B15-9003-EE91CC133500}"/>
              </a:ext>
            </a:extLst>
          </p:cNvPr>
          <p:cNvSpPr txBox="1"/>
          <p:nvPr/>
        </p:nvSpPr>
        <p:spPr>
          <a:xfrm>
            <a:off x="1327150" y="4588497"/>
            <a:ext cx="4768850" cy="461665"/>
          </a:xfrm>
          <a:prstGeom prst="rect">
            <a:avLst/>
          </a:prstGeom>
          <a:solidFill>
            <a:srgbClr val="F8F5F2"/>
          </a:solidFill>
          <a:ln>
            <a:noFill/>
          </a:ln>
          <a:effectLst/>
        </p:spPr>
        <p:txBody>
          <a:bodyPr wrap="none" anchor="ctr"/>
          <a:lstStyle>
            <a:defPPr>
              <a:defRPr lang="en-US"/>
            </a:defPPr>
            <a:lvl1pPr algn="just">
              <a:defRPr sz="2400" b="1">
                <a:solidFill>
                  <a:srgbClr val="002060"/>
                </a:solidFill>
                <a:latin typeface="Times New Roman" panose="02020603050405020304" pitchFamily="18" charset="0"/>
                <a:cs typeface="Times New Roman" panose="02020603050405020304" pitchFamily="18"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ctr"/>
            <a:r>
              <a:rPr lang="en-US" altLang="en-US" sz="3200"/>
              <a:t>16 máy bay bị bắn rơi</a:t>
            </a:r>
            <a:endParaRPr lang="en-US" sz="3200"/>
          </a:p>
        </p:txBody>
      </p:sp>
    </p:spTree>
    <p:extLst>
      <p:ext uri="{BB962C8B-B14F-4D97-AF65-F5344CB8AC3E}">
        <p14:creationId xmlns:p14="http://schemas.microsoft.com/office/powerpoint/2010/main" val="1139142304"/>
      </p:ext>
    </p:extLst>
  </p:cSld>
  <p:clrMapOvr>
    <a:masterClrMapping/>
  </p:clrMapOvr>
  <p:transition spd="med" advTm="4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3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800" decel="100000"/>
                                        <p:tgtEl>
                                          <p:spTgt spid="8"/>
                                        </p:tgtEl>
                                      </p:cBhvr>
                                    </p:animEffect>
                                    <p:anim calcmode="lin" valueType="num">
                                      <p:cBhvr>
                                        <p:cTn id="14" dur="800" decel="100000" fill="hold"/>
                                        <p:tgtEl>
                                          <p:spTgt spid="8"/>
                                        </p:tgtEl>
                                        <p:attrNameLst>
                                          <p:attrName>style.rotation</p:attrName>
                                        </p:attrNameLst>
                                      </p:cBhvr>
                                      <p:tavLst>
                                        <p:tav tm="0">
                                          <p:val>
                                            <p:fltVal val="-90"/>
                                          </p:val>
                                        </p:tav>
                                        <p:tav tm="100000">
                                          <p:val>
                                            <p:fltVal val="0"/>
                                          </p:val>
                                        </p:tav>
                                      </p:tavLst>
                                    </p:anim>
                                    <p:anim calcmode="lin" valueType="num">
                                      <p:cBhvr>
                                        <p:cTn id="15" dur="800" decel="100000" fill="hold"/>
                                        <p:tgtEl>
                                          <p:spTgt spid="8"/>
                                        </p:tgtEl>
                                        <p:attrNameLst>
                                          <p:attrName>ppt_x</p:attrName>
                                        </p:attrNameLst>
                                      </p:cBhvr>
                                      <p:tavLst>
                                        <p:tav tm="0">
                                          <p:val>
                                            <p:strVal val="#ppt_x+0.4"/>
                                          </p:val>
                                        </p:tav>
                                        <p:tav tm="100000">
                                          <p:val>
                                            <p:strVal val="#ppt_x-0.05"/>
                                          </p:val>
                                        </p:tav>
                                      </p:tavLst>
                                    </p:anim>
                                    <p:anim calcmode="lin" valueType="num">
                                      <p:cBhvr>
                                        <p:cTn id="16" dur="800" decel="100000" fill="hold"/>
                                        <p:tgtEl>
                                          <p:spTgt spid="8"/>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IC_0006">
            <a:extLst>
              <a:ext uri="{FF2B5EF4-FFF2-40B4-BE49-F238E27FC236}">
                <a16:creationId xmlns:a16="http://schemas.microsoft.com/office/drawing/2014/main" id="{E1045CC4-B0E1-45DF-84AB-2E03A4CC72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1089" y="930989"/>
            <a:ext cx="3652071" cy="38099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Rectangle 5">
            <a:extLst>
              <a:ext uri="{FF2B5EF4-FFF2-40B4-BE49-F238E27FC236}">
                <a16:creationId xmlns:a16="http://schemas.microsoft.com/office/drawing/2014/main" id="{D2186042-1487-43CA-9413-970169F3992A}"/>
              </a:ext>
            </a:extLst>
          </p:cNvPr>
          <p:cNvSpPr>
            <a:spLocks noChangeArrowheads="1"/>
          </p:cNvSpPr>
          <p:nvPr/>
        </p:nvSpPr>
        <p:spPr bwMode="auto">
          <a:xfrm>
            <a:off x="6406064" y="4918031"/>
            <a:ext cx="5140197" cy="880193"/>
          </a:xfrm>
          <a:prstGeom prst="rect">
            <a:avLst/>
          </a:prstGeom>
          <a:solidFill>
            <a:srgbClr val="F8F5F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000" b="1">
                <a:solidFill>
                  <a:srgbClr val="002060"/>
                </a:solidFill>
                <a:latin typeface="Times New Roman" panose="02020603050405020304" pitchFamily="18" charset="0"/>
                <a:cs typeface="Times New Roman" panose="02020603050405020304" pitchFamily="18" charset="0"/>
              </a:rPr>
              <a:t>Tàu chiến giặc Pháp bị ta bắn chìm ở sông Lô</a:t>
            </a:r>
          </a:p>
          <a:p>
            <a:pPr algn="just"/>
            <a:r>
              <a:rPr lang="en-US" altLang="en-US" sz="2000" b="1">
                <a:solidFill>
                  <a:srgbClr val="002060"/>
                </a:solidFill>
                <a:latin typeface="Times New Roman" panose="02020603050405020304" pitchFamily="18" charset="0"/>
                <a:cs typeface="Times New Roman" panose="02020603050405020304" pitchFamily="18" charset="0"/>
              </a:rPr>
              <a:t>trong chiến dịch Việt Bắc thu – đông 1947</a:t>
            </a:r>
          </a:p>
        </p:txBody>
      </p:sp>
      <p:pic>
        <p:nvPicPr>
          <p:cNvPr id="6" name="Picture 5">
            <a:extLst>
              <a:ext uri="{FF2B5EF4-FFF2-40B4-BE49-F238E27FC236}">
                <a16:creationId xmlns:a16="http://schemas.microsoft.com/office/drawing/2014/main" id="{4A1567A2-EDE7-42F5-8DC7-4AC93F2EE2FC}"/>
              </a:ext>
            </a:extLst>
          </p:cNvPr>
          <p:cNvPicPr>
            <a:picLocks noChangeAspect="1"/>
          </p:cNvPicPr>
          <p:nvPr/>
        </p:nvPicPr>
        <p:blipFill>
          <a:blip r:embed="rId3"/>
          <a:stretch>
            <a:fillRect/>
          </a:stretch>
        </p:blipFill>
        <p:spPr>
          <a:xfrm>
            <a:off x="1306441" y="930989"/>
            <a:ext cx="4479497" cy="310765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BEF1AB36-917C-4F10-8069-D03C7E6977F5}"/>
              </a:ext>
            </a:extLst>
          </p:cNvPr>
          <p:cNvSpPr txBox="1"/>
          <p:nvPr/>
        </p:nvSpPr>
        <p:spPr>
          <a:xfrm>
            <a:off x="943104" y="4206119"/>
            <a:ext cx="5140197" cy="1846659"/>
          </a:xfrm>
          <a:prstGeom prst="rect">
            <a:avLst/>
          </a:prstGeom>
          <a:solidFill>
            <a:srgbClr val="F8F5F2"/>
          </a:solidFill>
        </p:spPr>
        <p:txBody>
          <a:bodyPr wrap="square">
            <a:spAutoFit/>
          </a:bodyPr>
          <a:lstStyle/>
          <a:p>
            <a:pPr algn="just"/>
            <a:r>
              <a:rPr lang="en-US" sz="2400" b="1">
                <a:solidFill>
                  <a:srgbClr val="002060"/>
                </a:solidFill>
                <a:latin typeface="Times New Roman" panose="02020603050405020304" pitchFamily="18" charset="0"/>
                <a:cs typeface="Times New Roman" panose="02020603050405020304" pitchFamily="18" charset="0"/>
              </a:rPr>
              <a:t>Xác chiếc tàu L.C.T của quân đội Pháp bị pháo binh ta bắn đắm trên sông Lô Việt trong chiến dịch Việt Bắc Thu- Đông năm 1947.</a:t>
            </a:r>
            <a:br>
              <a:rPr lang="en-US">
                <a:solidFill>
                  <a:srgbClr val="002060"/>
                </a:solidFill>
              </a:rPr>
            </a:br>
            <a:endParaRPr lang="en-US">
              <a:solidFill>
                <a:srgbClr val="002060"/>
              </a:solidFill>
            </a:endParaRPr>
          </a:p>
        </p:txBody>
      </p:sp>
    </p:spTree>
    <p:extLst>
      <p:ext uri="{BB962C8B-B14F-4D97-AF65-F5344CB8AC3E}">
        <p14:creationId xmlns:p14="http://schemas.microsoft.com/office/powerpoint/2010/main" val="116168113"/>
      </p:ext>
    </p:extLst>
  </p:cSld>
  <p:clrMapOvr>
    <a:masterClrMapping/>
  </p:clrMapOvr>
  <p:transition spd="med" advTm="4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3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800" decel="100000"/>
                                        <p:tgtEl>
                                          <p:spTgt spid="6"/>
                                        </p:tgtEl>
                                      </p:cBhvr>
                                    </p:animEffect>
                                    <p:anim calcmode="lin" valueType="num">
                                      <p:cBhvr>
                                        <p:cTn id="11" dur="800" decel="100000" fill="hold"/>
                                        <p:tgtEl>
                                          <p:spTgt spid="6"/>
                                        </p:tgtEl>
                                        <p:attrNameLst>
                                          <p:attrName>style.rotation</p:attrName>
                                        </p:attrNameLst>
                                      </p:cBhvr>
                                      <p:tavLst>
                                        <p:tav tm="0">
                                          <p:val>
                                            <p:fltVal val="-90"/>
                                          </p:val>
                                        </p:tav>
                                        <p:tav tm="100000">
                                          <p:val>
                                            <p:fltVal val="0"/>
                                          </p:val>
                                        </p:tav>
                                      </p:tavLst>
                                    </p:anim>
                                    <p:anim calcmode="lin" valueType="num">
                                      <p:cBhvr>
                                        <p:cTn id="12" dur="800" decel="100000" fill="hold"/>
                                        <p:tgtEl>
                                          <p:spTgt spid="6"/>
                                        </p:tgtEl>
                                        <p:attrNameLst>
                                          <p:attrName>ppt_x</p:attrName>
                                        </p:attrNameLst>
                                      </p:cBhvr>
                                      <p:tavLst>
                                        <p:tav tm="0">
                                          <p:val>
                                            <p:strVal val="#ppt_x+0.4"/>
                                          </p:val>
                                        </p:tav>
                                        <p:tav tm="100000">
                                          <p:val>
                                            <p:strVal val="#ppt_x-0.05"/>
                                          </p:val>
                                        </p:tav>
                                      </p:tavLst>
                                    </p:anim>
                                    <p:anim calcmode="lin" valueType="num">
                                      <p:cBhvr>
                                        <p:cTn id="13" dur="800" decel="100000" fill="hold"/>
                                        <p:tgtEl>
                                          <p:spTgt spid="6"/>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800" decel="100000"/>
                                        <p:tgtEl>
                                          <p:spTgt spid="5"/>
                                        </p:tgtEl>
                                      </p:cBhvr>
                                    </p:animEffect>
                                    <p:anim calcmode="lin" valueType="num">
                                      <p:cBhvr>
                                        <p:cTn id="21" dur="800" decel="100000" fill="hold"/>
                                        <p:tgtEl>
                                          <p:spTgt spid="5"/>
                                        </p:tgtEl>
                                        <p:attrNameLst>
                                          <p:attrName>style.rotation</p:attrName>
                                        </p:attrNameLst>
                                      </p:cBhvr>
                                      <p:tavLst>
                                        <p:tav tm="0">
                                          <p:val>
                                            <p:fltVal val="-90"/>
                                          </p:val>
                                        </p:tav>
                                        <p:tav tm="100000">
                                          <p:val>
                                            <p:fltVal val="0"/>
                                          </p:val>
                                        </p:tav>
                                      </p:tavLst>
                                    </p:anim>
                                    <p:anim calcmode="lin" valueType="num">
                                      <p:cBhvr>
                                        <p:cTn id="22" dur="800" decel="100000" fill="hold"/>
                                        <p:tgtEl>
                                          <p:spTgt spid="5"/>
                                        </p:tgtEl>
                                        <p:attrNameLst>
                                          <p:attrName>ppt_x</p:attrName>
                                        </p:attrNameLst>
                                      </p:cBhvr>
                                      <p:tavLst>
                                        <p:tav tm="0">
                                          <p:val>
                                            <p:strVal val="#ppt_x+0.4"/>
                                          </p:val>
                                        </p:tav>
                                        <p:tav tm="100000">
                                          <p:val>
                                            <p:strVal val="#ppt_x-0.05"/>
                                          </p:val>
                                        </p:tav>
                                      </p:tavLst>
                                    </p:anim>
                                    <p:anim calcmode="lin" valueType="num">
                                      <p:cBhvr>
                                        <p:cTn id="23" dur="800" decel="100000" fill="hold"/>
                                        <p:tgtEl>
                                          <p:spTgt spid="5"/>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26" presetID="3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800" decel="100000"/>
                                        <p:tgtEl>
                                          <p:spTgt spid="4"/>
                                        </p:tgtEl>
                                      </p:cBhvr>
                                    </p:animEffect>
                                    <p:anim calcmode="lin" valueType="num">
                                      <p:cBhvr>
                                        <p:cTn id="29" dur="800" decel="100000" fill="hold"/>
                                        <p:tgtEl>
                                          <p:spTgt spid="4"/>
                                        </p:tgtEl>
                                        <p:attrNameLst>
                                          <p:attrName>style.rotation</p:attrName>
                                        </p:attrNameLst>
                                      </p:cBhvr>
                                      <p:tavLst>
                                        <p:tav tm="0">
                                          <p:val>
                                            <p:fltVal val="-90"/>
                                          </p:val>
                                        </p:tav>
                                        <p:tav tm="100000">
                                          <p:val>
                                            <p:fltVal val="0"/>
                                          </p:val>
                                        </p:tav>
                                      </p:tavLst>
                                    </p:anim>
                                    <p:anim calcmode="lin" valueType="num">
                                      <p:cBhvr>
                                        <p:cTn id="30" dur="800" decel="100000" fill="hold"/>
                                        <p:tgtEl>
                                          <p:spTgt spid="4"/>
                                        </p:tgtEl>
                                        <p:attrNameLst>
                                          <p:attrName>ppt_x</p:attrName>
                                        </p:attrNameLst>
                                      </p:cBhvr>
                                      <p:tavLst>
                                        <p:tav tm="0">
                                          <p:val>
                                            <p:strVal val="#ppt_x+0.4"/>
                                          </p:val>
                                        </p:tav>
                                        <p:tav tm="100000">
                                          <p:val>
                                            <p:strVal val="#ppt_x-0.05"/>
                                          </p:val>
                                        </p:tav>
                                      </p:tavLst>
                                    </p:anim>
                                    <p:anim calcmode="lin" valueType="num">
                                      <p:cBhvr>
                                        <p:cTn id="31" dur="800" decel="100000" fill="hold"/>
                                        <p:tgtEl>
                                          <p:spTgt spid="4"/>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C21C84-416D-4C9D-B908-05198BD6029E}"/>
              </a:ext>
            </a:extLst>
          </p:cNvPr>
          <p:cNvSpPr/>
          <p:nvPr/>
        </p:nvSpPr>
        <p:spPr>
          <a:xfrm>
            <a:off x="995209" y="762528"/>
            <a:ext cx="10942791" cy="1446550"/>
          </a:xfrm>
          <a:prstGeom prst="rect">
            <a:avLst/>
          </a:prstGeom>
          <a:noFill/>
        </p:spPr>
        <p:txBody>
          <a:bodyPr wrap="square" lIns="91440" tIns="45720" rIns="91440" bIns="45720">
            <a:spAutoFit/>
          </a:bodyPr>
          <a:lstStyle/>
          <a:p>
            <a:pPr algn="ctr"/>
            <a:r>
              <a:rPr lang="en-US" altLang="zh-CN" sz="4400" b="1">
                <a:solidFill>
                  <a:srgbClr val="B9000B"/>
                </a:solidFill>
                <a:effectLst>
                  <a:outerShdw blurRad="38100" dist="38100" dir="2700000" algn="tl">
                    <a:srgbClr val="000000">
                      <a:alpha val="43137"/>
                    </a:srgbClr>
                  </a:outerShdw>
                </a:effectLst>
                <a:latin typeface="UTM Cookies" panose="02040603050506020204" pitchFamily="18" charset="0"/>
                <a:ea typeface=".黑体-日本语" charset="-128"/>
                <a:cs typeface="Times New Roman" panose="02020603050405020304" pitchFamily="18" charset="0"/>
                <a:sym typeface="+mn-lt"/>
              </a:rPr>
              <a:t>Ý nghĩa của chiến thắng </a:t>
            </a:r>
            <a:endParaRPr lang="vi-VN" altLang="zh-CN" sz="4400" b="1">
              <a:solidFill>
                <a:srgbClr val="B9000B"/>
              </a:solidFill>
              <a:effectLst>
                <a:outerShdw blurRad="38100" dist="38100" dir="2700000" algn="tl">
                  <a:srgbClr val="000000">
                    <a:alpha val="43137"/>
                  </a:srgbClr>
                </a:outerShdw>
              </a:effectLst>
              <a:latin typeface="UTM Cookies" panose="02040603050506020204" pitchFamily="18" charset="0"/>
              <a:ea typeface=".黑体-日本语" charset="-128"/>
              <a:cs typeface="Times New Roman" panose="02020603050405020304" pitchFamily="18" charset="0"/>
              <a:sym typeface="+mn-lt"/>
            </a:endParaRPr>
          </a:p>
          <a:p>
            <a:pPr algn="ctr"/>
            <a:r>
              <a:rPr lang="en-US" altLang="zh-CN" sz="4400" b="1">
                <a:solidFill>
                  <a:srgbClr val="B9000B"/>
                </a:solidFill>
                <a:effectLst>
                  <a:outerShdw blurRad="38100" dist="38100" dir="2700000" algn="tl">
                    <a:srgbClr val="000000">
                      <a:alpha val="43137"/>
                    </a:srgbClr>
                  </a:outerShdw>
                </a:effectLst>
                <a:latin typeface="UTM Cookies" panose="02040603050506020204" pitchFamily="18" charset="0"/>
                <a:ea typeface=".黑体-日本语" charset="-128"/>
                <a:cs typeface="Times New Roman" panose="02020603050405020304" pitchFamily="18" charset="0"/>
                <a:sym typeface="+mn-lt"/>
              </a:rPr>
              <a:t>Việt Bắc, </a:t>
            </a:r>
            <a:r>
              <a:rPr lang="vi-VN" altLang="zh-CN" sz="4400" b="1">
                <a:solidFill>
                  <a:srgbClr val="B9000B"/>
                </a:solidFill>
                <a:effectLst>
                  <a:outerShdw blurRad="38100" dist="38100" dir="2700000" algn="tl">
                    <a:srgbClr val="000000">
                      <a:alpha val="43137"/>
                    </a:srgbClr>
                  </a:outerShdw>
                </a:effectLst>
                <a:latin typeface="UTM Cookies" panose="02040603050506020204" pitchFamily="18" charset="0"/>
                <a:ea typeface=".黑体-日本语" charset="-128"/>
                <a:cs typeface="Times New Roman" panose="02020603050405020304" pitchFamily="18" charset="0"/>
                <a:sym typeface="+mn-lt"/>
              </a:rPr>
              <a:t>t</a:t>
            </a:r>
            <a:r>
              <a:rPr lang="en-US" altLang="zh-CN" sz="4400" b="1">
                <a:solidFill>
                  <a:srgbClr val="B9000B"/>
                </a:solidFill>
                <a:effectLst>
                  <a:outerShdw blurRad="38100" dist="38100" dir="2700000" algn="tl">
                    <a:srgbClr val="000000">
                      <a:alpha val="43137"/>
                    </a:srgbClr>
                  </a:outerShdw>
                </a:effectLst>
                <a:latin typeface="UTM Cookies" panose="02040603050506020204" pitchFamily="18" charset="0"/>
                <a:ea typeface=".黑体-日本语" charset="-128"/>
                <a:cs typeface="Times New Roman" panose="02020603050405020304" pitchFamily="18" charset="0"/>
                <a:sym typeface="+mn-lt"/>
              </a:rPr>
              <a:t>hu-đông 1947</a:t>
            </a:r>
          </a:p>
        </p:txBody>
      </p:sp>
      <p:sp>
        <p:nvSpPr>
          <p:cNvPr id="5" name="Text Box 3">
            <a:extLst>
              <a:ext uri="{FF2B5EF4-FFF2-40B4-BE49-F238E27FC236}">
                <a16:creationId xmlns:a16="http://schemas.microsoft.com/office/drawing/2014/main" id="{8838BE95-727B-4DBF-88C2-8F6E8F8AD9CF}"/>
              </a:ext>
            </a:extLst>
          </p:cNvPr>
          <p:cNvSpPr txBox="1">
            <a:spLocks noChangeArrowheads="1"/>
          </p:cNvSpPr>
          <p:nvPr/>
        </p:nvSpPr>
        <p:spPr bwMode="auto">
          <a:xfrm>
            <a:off x="995209" y="2729778"/>
            <a:ext cx="955979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2000" b="1">
                <a:solidFill>
                  <a:srgbClr val="002060"/>
                </a:solidFill>
                <a:latin typeface="UTM Androgyne" panose="02040603050506020204" pitchFamily="18" charset="0"/>
                <a:cs typeface="Times New Roman" panose="02020603050405020304" pitchFamily="18" charset="0"/>
              </a:rPr>
              <a:t>  -</a:t>
            </a:r>
            <a:r>
              <a:rPr lang="en-US" altLang="en-US" sz="2400">
                <a:solidFill>
                  <a:srgbClr val="002060"/>
                </a:solidFill>
                <a:latin typeface="UTM Androgyne" panose="02040603050506020204" pitchFamily="18" charset="0"/>
                <a:cs typeface="Times New Roman" panose="02020603050405020304" pitchFamily="18" charset="0"/>
              </a:rPr>
              <a:t> Phá tan âm mưu đánh nhanh - thắng nhanh của thực dân Pháp. Buộc chúng phải chuyển sang đánh lâu dài với ta.</a:t>
            </a:r>
          </a:p>
        </p:txBody>
      </p:sp>
      <p:sp>
        <p:nvSpPr>
          <p:cNvPr id="8" name="Text Box 18">
            <a:extLst>
              <a:ext uri="{FF2B5EF4-FFF2-40B4-BE49-F238E27FC236}">
                <a16:creationId xmlns:a16="http://schemas.microsoft.com/office/drawing/2014/main" id="{159EEC22-B1CD-4EE8-B7D0-038C1A604EAF}"/>
              </a:ext>
            </a:extLst>
          </p:cNvPr>
          <p:cNvSpPr txBox="1">
            <a:spLocks noChangeArrowheads="1"/>
          </p:cNvSpPr>
          <p:nvPr/>
        </p:nvSpPr>
        <p:spPr bwMode="auto">
          <a:xfrm>
            <a:off x="1094046" y="3560775"/>
            <a:ext cx="93621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2400">
                <a:solidFill>
                  <a:srgbClr val="002060"/>
                </a:solidFill>
                <a:latin typeface="UTM Androgyne" panose="02040603050506020204" pitchFamily="18" charset="0"/>
                <a:cs typeface="Times New Roman" panose="02020603050405020304" pitchFamily="18" charset="0"/>
              </a:rPr>
              <a:t>- Cơ quan đầu não được bảo vệ vững chắc.</a:t>
            </a:r>
          </a:p>
        </p:txBody>
      </p:sp>
      <p:sp>
        <p:nvSpPr>
          <p:cNvPr id="9" name="Text Box 19">
            <a:extLst>
              <a:ext uri="{FF2B5EF4-FFF2-40B4-BE49-F238E27FC236}">
                <a16:creationId xmlns:a16="http://schemas.microsoft.com/office/drawing/2014/main" id="{818EA293-36B3-4A07-9EA1-27653BA362BB}"/>
              </a:ext>
            </a:extLst>
          </p:cNvPr>
          <p:cNvSpPr txBox="1">
            <a:spLocks noChangeArrowheads="1"/>
          </p:cNvSpPr>
          <p:nvPr/>
        </p:nvSpPr>
        <p:spPr bwMode="auto">
          <a:xfrm>
            <a:off x="1094047" y="4022440"/>
            <a:ext cx="843095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2400">
                <a:solidFill>
                  <a:srgbClr val="002060"/>
                </a:solidFill>
                <a:latin typeface="UTM Androgyne" panose="02040603050506020204" pitchFamily="18" charset="0"/>
                <a:cs typeface="Times New Roman" panose="02020603050405020304" pitchFamily="18" charset="0"/>
              </a:rPr>
              <a:t>- Chiến thắng Việt Bắc thể hiện sức mạnh của sự đoàn kết và tinh thần chiến đấu kiên cường của nhân dân ta, cổ vũ phong trào đấu tranh của toàn dân tộc.</a:t>
            </a:r>
          </a:p>
        </p:txBody>
      </p:sp>
    </p:spTree>
    <p:extLst>
      <p:ext uri="{BB962C8B-B14F-4D97-AF65-F5344CB8AC3E}">
        <p14:creationId xmlns:p14="http://schemas.microsoft.com/office/powerpoint/2010/main" val="3785003244"/>
      </p:ext>
    </p:extLst>
  </p:cSld>
  <p:clrMapOvr>
    <a:masterClrMapping/>
  </p:clrMapOvr>
  <p:transition spd="med" advTm="4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7" name="图片 5">
            <a:extLst>
              <a:ext uri="{FF2B5EF4-FFF2-40B4-BE49-F238E27FC236}">
                <a16:creationId xmlns:a16="http://schemas.microsoft.com/office/drawing/2014/main" id="{8C666F0D-70F3-4CA5-BED8-2C97D6406B8F}"/>
              </a:ext>
            </a:extLst>
          </p:cNvPr>
          <p:cNvPicPr>
            <a:picLocks noChangeAspect="1"/>
          </p:cNvPicPr>
          <p:nvPr/>
        </p:nvPicPr>
        <p:blipFill rotWithShape="1">
          <a:blip r:embed="rId3">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28" name="图片 6">
            <a:extLst>
              <a:ext uri="{FF2B5EF4-FFF2-40B4-BE49-F238E27FC236}">
                <a16:creationId xmlns:a16="http://schemas.microsoft.com/office/drawing/2014/main" id="{EF29C1DE-26AB-4AFC-9DBD-F9BDA269E868}"/>
              </a:ext>
            </a:extLst>
          </p:cNvPr>
          <p:cNvPicPr>
            <a:picLocks noChangeAspect="1"/>
          </p:cNvPicPr>
          <p:nvPr/>
        </p:nvPicPr>
        <p:blipFill rotWithShape="1">
          <a:blip r:embed="rId4">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6" name="Picture 25">
            <a:extLst>
              <a:ext uri="{FF2B5EF4-FFF2-40B4-BE49-F238E27FC236}">
                <a16:creationId xmlns:a16="http://schemas.microsoft.com/office/drawing/2014/main" id="{1AD6BECD-9724-4AFD-83AA-5B11753B3C86}"/>
              </a:ext>
            </a:extLst>
          </p:cNvPr>
          <p:cNvPicPr>
            <a:picLocks noChangeAspect="1"/>
          </p:cNvPicPr>
          <p:nvPr/>
        </p:nvPicPr>
        <p:blipFill>
          <a:blip r:embed="rId5"/>
          <a:stretch>
            <a:fillRect/>
          </a:stretch>
        </p:blipFill>
        <p:spPr>
          <a:xfrm>
            <a:off x="108715" y="2417875"/>
            <a:ext cx="2503104" cy="5036367"/>
          </a:xfrm>
          <a:prstGeom prst="rect">
            <a:avLst/>
          </a:prstGeom>
        </p:spPr>
      </p:pic>
      <p:pic>
        <p:nvPicPr>
          <p:cNvPr id="29" name="Picture 28">
            <a:extLst>
              <a:ext uri="{FF2B5EF4-FFF2-40B4-BE49-F238E27FC236}">
                <a16:creationId xmlns:a16="http://schemas.microsoft.com/office/drawing/2014/main" id="{88D00377-F476-4696-9026-80995C00AE22}"/>
              </a:ext>
            </a:extLst>
          </p:cNvPr>
          <p:cNvPicPr>
            <a:picLocks noChangeAspect="1"/>
          </p:cNvPicPr>
          <p:nvPr/>
        </p:nvPicPr>
        <p:blipFill>
          <a:blip r:embed="rId6"/>
          <a:stretch>
            <a:fillRect/>
          </a:stretch>
        </p:blipFill>
        <p:spPr>
          <a:xfrm>
            <a:off x="9564739" y="2180037"/>
            <a:ext cx="2612216" cy="4637416"/>
          </a:xfrm>
          <a:prstGeom prst="rect">
            <a:avLst/>
          </a:prstGeom>
        </p:spPr>
      </p:pic>
      <p:sp>
        <p:nvSpPr>
          <p:cNvPr id="12" name="Rectangle 11">
            <a:extLst>
              <a:ext uri="{FF2B5EF4-FFF2-40B4-BE49-F238E27FC236}">
                <a16:creationId xmlns:a16="http://schemas.microsoft.com/office/drawing/2014/main" id="{E9265F54-E525-4402-B085-B67D173DCDE7}"/>
              </a:ext>
            </a:extLst>
          </p:cNvPr>
          <p:cNvSpPr/>
          <p:nvPr/>
        </p:nvSpPr>
        <p:spPr>
          <a:xfrm>
            <a:off x="3879085" y="558903"/>
            <a:ext cx="4439036" cy="1323439"/>
          </a:xfrm>
          <a:prstGeom prst="rect">
            <a:avLst/>
          </a:prstGeom>
          <a:noFill/>
        </p:spPr>
        <p:txBody>
          <a:bodyPr wrap="none" lIns="91440" tIns="45720" rIns="91440" bIns="45720">
            <a:spAutoFit/>
          </a:bodyPr>
          <a:lstStyle/>
          <a:p>
            <a:pPr algn="ctr"/>
            <a:r>
              <a:rPr lang="vi-VN" sz="8000" b="1" cap="none" spc="0">
                <a:ln w="38100">
                  <a:solidFill>
                    <a:schemeClr val="bg1"/>
                  </a:solidFill>
                  <a:prstDash val="solid"/>
                </a:ln>
                <a:solidFill>
                  <a:srgbClr val="FE622A"/>
                </a:solidFill>
                <a:effectLst>
                  <a:outerShdw blurRad="12700" dist="38100" dir="2700000" algn="tl" rotWithShape="0">
                    <a:schemeClr val="accent5">
                      <a:lumMod val="60000"/>
                      <a:lumOff val="40000"/>
                    </a:schemeClr>
                  </a:outerShdw>
                </a:effectLst>
                <a:latin typeface="UTM Showcard" panose="02040603050506020204" pitchFamily="18" charset="0"/>
              </a:rPr>
              <a:t>GHI NHỚ</a:t>
            </a:r>
            <a:endParaRPr lang="vi-VN" sz="8000" b="1">
              <a:ln w="38100">
                <a:solidFill>
                  <a:schemeClr val="bg1"/>
                </a:solidFill>
                <a:prstDash val="solid"/>
              </a:ln>
              <a:solidFill>
                <a:srgbClr val="FE622A"/>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13" name="Rectangle 13">
            <a:extLst>
              <a:ext uri="{FF2B5EF4-FFF2-40B4-BE49-F238E27FC236}">
                <a16:creationId xmlns:a16="http://schemas.microsoft.com/office/drawing/2014/main" id="{929EC299-C5DA-4F7C-B6F0-E3FF31F1CC76}"/>
              </a:ext>
            </a:extLst>
          </p:cNvPr>
          <p:cNvSpPr>
            <a:spLocks noChangeArrowheads="1"/>
          </p:cNvSpPr>
          <p:nvPr/>
        </p:nvSpPr>
        <p:spPr bwMode="auto">
          <a:xfrm>
            <a:off x="2775315" y="2180037"/>
            <a:ext cx="6602481"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000">
                <a:solidFill>
                  <a:srgbClr val="002060"/>
                </a:solidFill>
                <a:latin typeface="UTM Androgyne" panose="02040603050506020204" pitchFamily="18" charset="0"/>
              </a:rPr>
              <a:t>          </a:t>
            </a:r>
            <a:r>
              <a:rPr lang="en-US" altLang="en-US" sz="2800" b="1">
                <a:solidFill>
                  <a:srgbClr val="002060"/>
                </a:solidFill>
                <a:latin typeface="UTM Androgyne" panose="02040603050506020204" pitchFamily="18" charset="0"/>
              </a:rPr>
              <a:t>Thu</a:t>
            </a:r>
            <a:r>
              <a:rPr lang="vi-VN" altLang="en-US" sz="2800" b="1">
                <a:solidFill>
                  <a:srgbClr val="002060"/>
                </a:solidFill>
                <a:latin typeface="UTM Androgyne" panose="02040603050506020204" pitchFamily="18" charset="0"/>
              </a:rPr>
              <a:t> </a:t>
            </a:r>
            <a:r>
              <a:rPr lang="en-US" altLang="en-US" sz="2800" b="1">
                <a:solidFill>
                  <a:srgbClr val="002060"/>
                </a:solidFill>
                <a:latin typeface="UTM Androgyne" panose="02040603050506020204" pitchFamily="18" charset="0"/>
              </a:rPr>
              <a:t>- đông năm 1947, thực dân Pháp mở cuộc tấn công lên Việt Bắc hòng tiêu diệt cơ quan đầu não kháng chiến và bộ đội chủ lực của ta để nhanh chóng kết thúc chiến tranh. Nhưng Việt Bắc đã trở thành “ mồ chôn giặc Pháp”</a:t>
            </a:r>
          </a:p>
        </p:txBody>
      </p:sp>
    </p:spTree>
    <p:extLst>
      <p:ext uri="{BB962C8B-B14F-4D97-AF65-F5344CB8AC3E}">
        <p14:creationId xmlns:p14="http://schemas.microsoft.com/office/powerpoint/2010/main" val="36899052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5E-6 4.81481E-6 L -0.00651 0.05347 " pathEditMode="relative" rAng="0" ptsTypes="AA">
                                      <p:cBhvr>
                                        <p:cTn id="6" dur="2750" fill="hold"/>
                                        <p:tgtEl>
                                          <p:spTgt spid="26"/>
                                        </p:tgtEl>
                                        <p:attrNameLst>
                                          <p:attrName>ppt_x</p:attrName>
                                          <p:attrName>ppt_y</p:attrName>
                                        </p:attrNameLst>
                                      </p:cBhvr>
                                      <p:rCtr x="-326" y="2662"/>
                                    </p:animMotion>
                                  </p:childTnLst>
                                </p:cTn>
                              </p:par>
                              <p:par>
                                <p:cTn id="7" presetID="42" presetClass="path" presetSubtype="0" repeatCount="indefinite" accel="50000" decel="50000" autoRev="1" fill="hold" nodeType="withEffect">
                                  <p:stCondLst>
                                    <p:cond delay="0"/>
                                  </p:stCondLst>
                                  <p:childTnLst>
                                    <p:animMotion origin="layout" path="M 2.29167E-6 -3.7037E-7 L -0.00651 0.05347 " pathEditMode="relative" rAng="0" ptsTypes="AA">
                                      <p:cBhvr>
                                        <p:cTn id="8" dur="2750" fill="hold"/>
                                        <p:tgtEl>
                                          <p:spTgt spid="29"/>
                                        </p:tgtEl>
                                        <p:attrNameLst>
                                          <p:attrName>ppt_x</p:attrName>
                                          <p:attrName>ppt_y</p:attrName>
                                        </p:attrNameLst>
                                      </p:cBhvr>
                                      <p:rCtr x="-326" y="2662"/>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7" name="图片 5">
            <a:extLst>
              <a:ext uri="{FF2B5EF4-FFF2-40B4-BE49-F238E27FC236}">
                <a16:creationId xmlns:a16="http://schemas.microsoft.com/office/drawing/2014/main" id="{8C666F0D-70F3-4CA5-BED8-2C97D6406B8F}"/>
              </a:ext>
            </a:extLst>
          </p:cNvPr>
          <p:cNvPicPr>
            <a:picLocks noChangeAspect="1"/>
          </p:cNvPicPr>
          <p:nvPr/>
        </p:nvPicPr>
        <p:blipFill rotWithShape="1">
          <a:blip r:embed="rId3">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28" name="图片 6">
            <a:extLst>
              <a:ext uri="{FF2B5EF4-FFF2-40B4-BE49-F238E27FC236}">
                <a16:creationId xmlns:a16="http://schemas.microsoft.com/office/drawing/2014/main" id="{EF29C1DE-26AB-4AFC-9DBD-F9BDA269E868}"/>
              </a:ext>
            </a:extLst>
          </p:cNvPr>
          <p:cNvPicPr>
            <a:picLocks noChangeAspect="1"/>
          </p:cNvPicPr>
          <p:nvPr/>
        </p:nvPicPr>
        <p:blipFill rotWithShape="1">
          <a:blip r:embed="rId4">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6" name="Picture 25">
            <a:extLst>
              <a:ext uri="{FF2B5EF4-FFF2-40B4-BE49-F238E27FC236}">
                <a16:creationId xmlns:a16="http://schemas.microsoft.com/office/drawing/2014/main" id="{1AD6BECD-9724-4AFD-83AA-5B11753B3C86}"/>
              </a:ext>
            </a:extLst>
          </p:cNvPr>
          <p:cNvPicPr>
            <a:picLocks noChangeAspect="1"/>
          </p:cNvPicPr>
          <p:nvPr/>
        </p:nvPicPr>
        <p:blipFill>
          <a:blip r:embed="rId5"/>
          <a:stretch>
            <a:fillRect/>
          </a:stretch>
        </p:blipFill>
        <p:spPr>
          <a:xfrm>
            <a:off x="108715" y="2417875"/>
            <a:ext cx="2503104" cy="5036367"/>
          </a:xfrm>
          <a:prstGeom prst="rect">
            <a:avLst/>
          </a:prstGeom>
        </p:spPr>
      </p:pic>
      <p:pic>
        <p:nvPicPr>
          <p:cNvPr id="29" name="Picture 28">
            <a:extLst>
              <a:ext uri="{FF2B5EF4-FFF2-40B4-BE49-F238E27FC236}">
                <a16:creationId xmlns:a16="http://schemas.microsoft.com/office/drawing/2014/main" id="{88D00377-F476-4696-9026-80995C00AE22}"/>
              </a:ext>
            </a:extLst>
          </p:cNvPr>
          <p:cNvPicPr>
            <a:picLocks noChangeAspect="1"/>
          </p:cNvPicPr>
          <p:nvPr/>
        </p:nvPicPr>
        <p:blipFill>
          <a:blip r:embed="rId6"/>
          <a:stretch>
            <a:fillRect/>
          </a:stretch>
        </p:blipFill>
        <p:spPr>
          <a:xfrm>
            <a:off x="9564739" y="2180037"/>
            <a:ext cx="2612216" cy="4637416"/>
          </a:xfrm>
          <a:prstGeom prst="rect">
            <a:avLst/>
          </a:prstGeom>
        </p:spPr>
      </p:pic>
      <p:sp>
        <p:nvSpPr>
          <p:cNvPr id="10" name="TextBox 9">
            <a:extLst>
              <a:ext uri="{FF2B5EF4-FFF2-40B4-BE49-F238E27FC236}">
                <a16:creationId xmlns:a16="http://schemas.microsoft.com/office/drawing/2014/main" id="{FC7309C8-371B-4698-8C4E-7F9C0D45E21F}"/>
              </a:ext>
            </a:extLst>
          </p:cNvPr>
          <p:cNvSpPr txBox="1"/>
          <p:nvPr/>
        </p:nvSpPr>
        <p:spPr>
          <a:xfrm>
            <a:off x="1" y="733487"/>
            <a:ext cx="12191999" cy="1446550"/>
          </a:xfrm>
          <a:prstGeom prst="rect">
            <a:avLst/>
          </a:prstGeom>
          <a:noFill/>
        </p:spPr>
        <p:txBody>
          <a:bodyPr wrap="square">
            <a:spAutoFit/>
          </a:bodyPr>
          <a:lstStyle/>
          <a:p>
            <a:pPr algn="ctr" defTabSz="685783">
              <a:defRPr/>
            </a:pPr>
            <a:r>
              <a:rPr lang="en-US" sz="8800">
                <a:ln w="38100">
                  <a:solidFill>
                    <a:schemeClr val="bg1"/>
                  </a:solidFill>
                </a:ln>
                <a:solidFill>
                  <a:srgbClr val="FE622A"/>
                </a:solidFill>
                <a:effectLst>
                  <a:outerShdw blurRad="38100" dist="38100" dir="2700000" algn="tl">
                    <a:srgbClr val="000000">
                      <a:alpha val="43137"/>
                    </a:srgbClr>
                  </a:outerShdw>
                </a:effectLst>
                <a:latin typeface="UTM Showcard" panose="02040603050506020204" pitchFamily="18" charset="0"/>
              </a:rPr>
              <a:t>DẶN DÒ</a:t>
            </a:r>
          </a:p>
        </p:txBody>
      </p:sp>
      <p:sp>
        <p:nvSpPr>
          <p:cNvPr id="11" name="Text Box 9">
            <a:extLst>
              <a:ext uri="{FF2B5EF4-FFF2-40B4-BE49-F238E27FC236}">
                <a16:creationId xmlns:a16="http://schemas.microsoft.com/office/drawing/2014/main" id="{127E586B-F979-4E63-9957-DE1BC67E315F}"/>
              </a:ext>
            </a:extLst>
          </p:cNvPr>
          <p:cNvSpPr txBox="1">
            <a:spLocks noChangeArrowheads="1"/>
          </p:cNvSpPr>
          <p:nvPr/>
        </p:nvSpPr>
        <p:spPr bwMode="auto">
          <a:xfrm>
            <a:off x="2827949" y="2580061"/>
            <a:ext cx="6536102"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600"/>
              </a:spcBef>
              <a:buNone/>
            </a:pPr>
            <a:r>
              <a:rPr lang="en-US" altLang="en-US" b="1">
                <a:solidFill>
                  <a:srgbClr val="002060"/>
                </a:solidFill>
                <a:latin typeface="UTM Androgyne" panose="02040603050506020204" pitchFamily="18" charset="0"/>
                <a:cs typeface="Times New Roman" panose="02020603050405020304" pitchFamily="18" charset="0"/>
              </a:rPr>
              <a:t>- Xem lại bài: Thu - Đông 1947. Việt Bắc - Mồ chôn giặc Pháp </a:t>
            </a:r>
          </a:p>
          <a:p>
            <a:pPr algn="just">
              <a:spcBef>
                <a:spcPts val="600"/>
              </a:spcBef>
              <a:buNone/>
            </a:pPr>
            <a:r>
              <a:rPr lang="en-US" altLang="en-US" b="1">
                <a:solidFill>
                  <a:srgbClr val="002060"/>
                </a:solidFill>
                <a:latin typeface="UTM Androgyne" panose="02040603050506020204" pitchFamily="18" charset="0"/>
                <a:cs typeface="Times New Roman" panose="02020603050405020304" pitchFamily="18" charset="0"/>
              </a:rPr>
              <a:t>- Chuẩn bị bài mới: Chiến thắng Biên giới Thu-Đông 1950 </a:t>
            </a:r>
          </a:p>
          <a:p>
            <a:pPr algn="just">
              <a:spcBef>
                <a:spcPts val="600"/>
              </a:spcBef>
              <a:buNone/>
            </a:pPr>
            <a:endParaRPr lang="en-US" altLang="en-US" b="1">
              <a:solidFill>
                <a:srgbClr val="002060"/>
              </a:solidFill>
              <a:latin typeface="UTM Androgyn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5855623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5E-6 4.81481E-6 L -0.00651 0.05347 " pathEditMode="relative" rAng="0" ptsTypes="AA">
                                      <p:cBhvr>
                                        <p:cTn id="6" dur="2750" fill="hold"/>
                                        <p:tgtEl>
                                          <p:spTgt spid="26"/>
                                        </p:tgtEl>
                                        <p:attrNameLst>
                                          <p:attrName>ppt_x</p:attrName>
                                          <p:attrName>ppt_y</p:attrName>
                                        </p:attrNameLst>
                                      </p:cBhvr>
                                      <p:rCtr x="-326" y="2662"/>
                                    </p:animMotion>
                                  </p:childTnLst>
                                </p:cTn>
                              </p:par>
                              <p:par>
                                <p:cTn id="7" presetID="42" presetClass="path" presetSubtype="0" repeatCount="indefinite" accel="50000" decel="50000" autoRev="1" fill="hold" nodeType="withEffect">
                                  <p:stCondLst>
                                    <p:cond delay="0"/>
                                  </p:stCondLst>
                                  <p:childTnLst>
                                    <p:animMotion origin="layout" path="M 2.29167E-6 -3.7037E-7 L -0.00651 0.05347 " pathEditMode="relative" rAng="0" ptsTypes="AA">
                                      <p:cBhvr>
                                        <p:cTn id="8" dur="2750" fill="hold"/>
                                        <p:tgtEl>
                                          <p:spTgt spid="29"/>
                                        </p:tgtEl>
                                        <p:attrNameLst>
                                          <p:attrName>ppt_x</p:attrName>
                                          <p:attrName>ppt_y</p:attrName>
                                        </p:attrNameLst>
                                      </p:cBhvr>
                                      <p:rCtr x="-326" y="2662"/>
                                    </p:animMotion>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63088" t="11370" r="19404" b="43291"/>
          <a:stretch/>
        </p:blipFill>
        <p:spPr>
          <a:xfrm>
            <a:off x="9047018" y="1223144"/>
            <a:ext cx="2516088" cy="1874966"/>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86801" y="-19524"/>
            <a:ext cx="3505200" cy="1602363"/>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84467" t="23471" r="-966" b="-696"/>
          <a:stretch/>
        </p:blipFill>
        <p:spPr>
          <a:xfrm>
            <a:off x="9652001" y="3402909"/>
            <a:ext cx="2540000" cy="3421222"/>
          </a:xfrm>
          <a:prstGeom prst="rect">
            <a:avLst/>
          </a:prstGeom>
        </p:spPr>
      </p:pic>
      <p:sp>
        <p:nvSpPr>
          <p:cNvPr id="18" name="文本框 17"/>
          <p:cNvSpPr txBox="1"/>
          <p:nvPr/>
        </p:nvSpPr>
        <p:spPr>
          <a:xfrm>
            <a:off x="2564473" y="2690380"/>
            <a:ext cx="830234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0" normalizeH="0" baseline="0" noProof="0">
                <a:ln w="38100">
                  <a:solidFill>
                    <a:prstClr val="black"/>
                  </a:solidFill>
                </a:ln>
                <a:solidFill>
                  <a:srgbClr val="FE622A"/>
                </a:solidFill>
                <a:effectLst/>
                <a:uLnTx/>
                <a:uFillTx/>
                <a:latin typeface="UTM Cookies" panose="02040603050506020204" pitchFamily="18" charset="0"/>
                <a:ea typeface="字魂27号-布丁体" panose="00000500000000000000" pitchFamily="2" charset="-122"/>
              </a:rPr>
              <a:t>Tạm biệt các em</a:t>
            </a:r>
            <a:endParaRPr kumimoji="0" lang="zh-CN" altLang="en-US" sz="7200" b="0" i="0" u="none" strike="noStrike" kern="1200" cap="none" spc="0" normalizeH="0" baseline="0" noProof="0" dirty="0">
              <a:ln w="38100">
                <a:solidFill>
                  <a:prstClr val="black"/>
                </a:solidFill>
              </a:ln>
              <a:solidFill>
                <a:srgbClr val="FE622A"/>
              </a:solidFill>
              <a:effectLst/>
              <a:uLnTx/>
              <a:uFillTx/>
              <a:latin typeface="UTM Cookies" panose="02040603050506020204" pitchFamily="18" charset="0"/>
              <a:ea typeface="字魂27号-布丁体" panose="00000500000000000000" pitchFamily="2" charset="-122"/>
            </a:endParaRPr>
          </a:p>
        </p:txBody>
      </p:sp>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0" y="2180463"/>
            <a:ext cx="6536102" cy="4677537"/>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t="11757" r="76431"/>
          <a:stretch/>
        </p:blipFill>
        <p:spPr>
          <a:xfrm>
            <a:off x="30917" y="2080238"/>
            <a:ext cx="4353354" cy="4690367"/>
          </a:xfrm>
          <a:prstGeom prst="rect">
            <a:avLst/>
          </a:prstGeom>
        </p:spPr>
      </p:pic>
      <p:sp>
        <p:nvSpPr>
          <p:cNvPr id="22" name="椭圆 21"/>
          <p:cNvSpPr/>
          <p:nvPr/>
        </p:nvSpPr>
        <p:spPr>
          <a:xfrm>
            <a:off x="-600092" y="-262401"/>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2" name="图片 31"/>
          <p:cNvPicPr>
            <a:picLocks noChangeAspect="1"/>
          </p:cNvPicPr>
          <p:nvPr/>
        </p:nvPicPr>
        <p:blipFill rotWithShape="1">
          <a:blip r:embed="rId6">
            <a:extLst>
              <a:ext uri="{28A0092B-C50C-407E-A947-70E740481C1C}">
                <a14:useLocalDpi xmlns:a14="http://schemas.microsoft.com/office/drawing/2010/main" val="0"/>
              </a:ext>
            </a:extLst>
          </a:blip>
          <a:srcRect l="28194" t="23704" r="40139" b="10617"/>
          <a:stretch/>
        </p:blipFill>
        <p:spPr>
          <a:xfrm>
            <a:off x="8339928" y="4101002"/>
            <a:ext cx="2208059" cy="2576068"/>
          </a:xfrm>
          <a:prstGeom prst="rect">
            <a:avLst/>
          </a:prstGeom>
        </p:spPr>
      </p:pic>
    </p:spTree>
    <p:extLst>
      <p:ext uri="{BB962C8B-B14F-4D97-AF65-F5344CB8AC3E}">
        <p14:creationId xmlns:p14="http://schemas.microsoft.com/office/powerpoint/2010/main" val="36445902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26"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80">
                                          <p:stCondLst>
                                            <p:cond delay="0"/>
                                          </p:stCondLst>
                                        </p:cTn>
                                        <p:tgtEl>
                                          <p:spTgt spid="22"/>
                                        </p:tgtEl>
                                      </p:cBhvr>
                                    </p:animEffect>
                                    <p:anim calcmode="lin" valueType="num">
                                      <p:cBhvr>
                                        <p:cTn id="17"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2" dur="26">
                                          <p:stCondLst>
                                            <p:cond delay="650"/>
                                          </p:stCondLst>
                                        </p:cTn>
                                        <p:tgtEl>
                                          <p:spTgt spid="22"/>
                                        </p:tgtEl>
                                      </p:cBhvr>
                                      <p:to x="100000" y="60000"/>
                                    </p:animScale>
                                    <p:animScale>
                                      <p:cBhvr>
                                        <p:cTn id="23" dur="166" decel="50000">
                                          <p:stCondLst>
                                            <p:cond delay="676"/>
                                          </p:stCondLst>
                                        </p:cTn>
                                        <p:tgtEl>
                                          <p:spTgt spid="22"/>
                                        </p:tgtEl>
                                      </p:cBhvr>
                                      <p:to x="100000" y="100000"/>
                                    </p:animScale>
                                    <p:animScale>
                                      <p:cBhvr>
                                        <p:cTn id="24" dur="26">
                                          <p:stCondLst>
                                            <p:cond delay="1312"/>
                                          </p:stCondLst>
                                        </p:cTn>
                                        <p:tgtEl>
                                          <p:spTgt spid="22"/>
                                        </p:tgtEl>
                                      </p:cBhvr>
                                      <p:to x="100000" y="80000"/>
                                    </p:animScale>
                                    <p:animScale>
                                      <p:cBhvr>
                                        <p:cTn id="25" dur="166" decel="50000">
                                          <p:stCondLst>
                                            <p:cond delay="1338"/>
                                          </p:stCondLst>
                                        </p:cTn>
                                        <p:tgtEl>
                                          <p:spTgt spid="22"/>
                                        </p:tgtEl>
                                      </p:cBhvr>
                                      <p:to x="100000" y="100000"/>
                                    </p:animScale>
                                    <p:animScale>
                                      <p:cBhvr>
                                        <p:cTn id="26" dur="26">
                                          <p:stCondLst>
                                            <p:cond delay="1642"/>
                                          </p:stCondLst>
                                        </p:cTn>
                                        <p:tgtEl>
                                          <p:spTgt spid="22"/>
                                        </p:tgtEl>
                                      </p:cBhvr>
                                      <p:to x="100000" y="90000"/>
                                    </p:animScale>
                                    <p:animScale>
                                      <p:cBhvr>
                                        <p:cTn id="27" dur="166" decel="50000">
                                          <p:stCondLst>
                                            <p:cond delay="1668"/>
                                          </p:stCondLst>
                                        </p:cTn>
                                        <p:tgtEl>
                                          <p:spTgt spid="22"/>
                                        </p:tgtEl>
                                      </p:cBhvr>
                                      <p:to x="100000" y="100000"/>
                                    </p:animScale>
                                    <p:animScale>
                                      <p:cBhvr>
                                        <p:cTn id="28" dur="26">
                                          <p:stCondLst>
                                            <p:cond delay="1808"/>
                                          </p:stCondLst>
                                        </p:cTn>
                                        <p:tgtEl>
                                          <p:spTgt spid="22"/>
                                        </p:tgtEl>
                                      </p:cBhvr>
                                      <p:to x="100000" y="95000"/>
                                    </p:animScale>
                                    <p:animScale>
                                      <p:cBhvr>
                                        <p:cTn id="29" dur="166" decel="50000">
                                          <p:stCondLst>
                                            <p:cond delay="1834"/>
                                          </p:stCondLst>
                                        </p:cTn>
                                        <p:tgtEl>
                                          <p:spTgt spid="22"/>
                                        </p:tgtEl>
                                      </p:cBhvr>
                                      <p:to x="100000" y="100000"/>
                                    </p:animScale>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4500"/>
                            </p:stCondLst>
                            <p:childTnLst>
                              <p:par>
                                <p:cTn id="46" presetID="15" presetClass="entr" presetSubtype="0"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1000" fill="hold"/>
                                        <p:tgtEl>
                                          <p:spTgt spid="21"/>
                                        </p:tgtEl>
                                        <p:attrNameLst>
                                          <p:attrName>ppt_w</p:attrName>
                                        </p:attrNameLst>
                                      </p:cBhvr>
                                      <p:tavLst>
                                        <p:tav tm="0">
                                          <p:val>
                                            <p:fltVal val="0"/>
                                          </p:val>
                                        </p:tav>
                                        <p:tav tm="100000">
                                          <p:val>
                                            <p:strVal val="#ppt_w"/>
                                          </p:val>
                                        </p:tav>
                                      </p:tavLst>
                                    </p:anim>
                                    <p:anim calcmode="lin" valueType="num">
                                      <p:cBhvr>
                                        <p:cTn id="49" dur="1000" fill="hold"/>
                                        <p:tgtEl>
                                          <p:spTgt spid="21"/>
                                        </p:tgtEl>
                                        <p:attrNameLst>
                                          <p:attrName>ppt_h</p:attrName>
                                        </p:attrNameLst>
                                      </p:cBhvr>
                                      <p:tavLst>
                                        <p:tav tm="0">
                                          <p:val>
                                            <p:fltVal val="0"/>
                                          </p:val>
                                        </p:tav>
                                        <p:tav tm="100000">
                                          <p:val>
                                            <p:strVal val="#ppt_h"/>
                                          </p:val>
                                        </p:tav>
                                      </p:tavLst>
                                    </p:anim>
                                    <p:anim calcmode="lin" valueType="num">
                                      <p:cBhvr>
                                        <p:cTn id="50"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par>
                          <p:cTn id="52" fill="hold">
                            <p:stCondLst>
                              <p:cond delay="5500"/>
                            </p:stCondLst>
                            <p:childTnLst>
                              <p:par>
                                <p:cTn id="53" presetID="49" presetClass="entr" presetSubtype="0" decel="10000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 calcmode="lin" valueType="num">
                                      <p:cBhvr>
                                        <p:cTn id="57" dur="500" fill="hold"/>
                                        <p:tgtEl>
                                          <p:spTgt spid="18"/>
                                        </p:tgtEl>
                                        <p:attrNameLst>
                                          <p:attrName>style.rotation</p:attrName>
                                        </p:attrNameLst>
                                      </p:cBhvr>
                                      <p:tavLst>
                                        <p:tav tm="0">
                                          <p:val>
                                            <p:fltVal val="360"/>
                                          </p:val>
                                        </p:tav>
                                        <p:tav tm="100000">
                                          <p:val>
                                            <p:fltVal val="0"/>
                                          </p:val>
                                        </p:tav>
                                      </p:tavLst>
                                    </p:anim>
                                    <p:animEffect transition="in" filter="fade">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04DB4D-8913-4330-B3F7-31D9267A485A}"/>
              </a:ext>
            </a:extLst>
          </p:cNvPr>
          <p:cNvPicPr>
            <a:picLocks noChangeAspect="1"/>
          </p:cNvPicPr>
          <p:nvPr/>
        </p:nvPicPr>
        <p:blipFill rotWithShape="1">
          <a:blip r:embed="rId2">
            <a:extLst>
              <a:ext uri="{28A0092B-C50C-407E-A947-70E740481C1C}">
                <a14:useLocalDpi xmlns:a14="http://schemas.microsoft.com/office/drawing/2010/main" val="0"/>
              </a:ext>
            </a:extLst>
          </a:blip>
          <a:srcRect t="4629"/>
          <a:stretch/>
        </p:blipFill>
        <p:spPr>
          <a:xfrm>
            <a:off x="0" y="0"/>
            <a:ext cx="12192000" cy="6858000"/>
          </a:xfrm>
          <a:prstGeom prst="rect">
            <a:avLst/>
          </a:prstGeom>
        </p:spPr>
      </p:pic>
      <p:sp>
        <p:nvSpPr>
          <p:cNvPr id="5" name="Rounded Rectangle 4"/>
          <p:cNvSpPr/>
          <p:nvPr/>
        </p:nvSpPr>
        <p:spPr>
          <a:xfrm>
            <a:off x="681317" y="1882588"/>
            <a:ext cx="6875929" cy="3532094"/>
          </a:xfrm>
          <a:prstGeom prst="roundRect">
            <a:avLst/>
          </a:prstGeom>
          <a:solidFill>
            <a:schemeClr val="bg1"/>
          </a:solidFill>
          <a:ln w="57150">
            <a:solidFill>
              <a:srgbClr val="3E6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6" name="TextBox 5"/>
          <p:cNvSpPr txBox="1"/>
          <p:nvPr/>
        </p:nvSpPr>
        <p:spPr>
          <a:xfrm>
            <a:off x="977152" y="3429000"/>
            <a:ext cx="6454590" cy="18158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2B6301"/>
                </a:solidFill>
                <a:effectLst/>
                <a:uLnTx/>
                <a:uFillTx/>
                <a:latin typeface="#9Slide03 Arima Madurai Bold" panose="00000800000000000000" pitchFamily="2" charset="0"/>
                <a:ea typeface="微软雅黑"/>
                <a:cs typeface="#9Slide03 Arima Madurai Bold" panose="00000800000000000000" pitchFamily="2" charset="0"/>
              </a:rPr>
              <a:t>Các em hãy thử đóng vai thành các chú bộ đội, thực hiện động tác </a:t>
            </a:r>
            <a:r>
              <a:rPr kumimoji="0" lang="en-US" sz="2800" b="0" i="0" u="none" strike="noStrike" kern="1200" cap="none" spc="0" normalizeH="0" baseline="0" noProof="0">
                <a:ln>
                  <a:noFill/>
                </a:ln>
                <a:solidFill>
                  <a:srgbClr val="FF0000"/>
                </a:solidFill>
                <a:effectLst/>
                <a:uLnTx/>
                <a:uFillTx/>
                <a:latin typeface="#9Slide03 Arima Madurai Bold" panose="00000800000000000000" pitchFamily="2" charset="0"/>
                <a:ea typeface="微软雅黑"/>
                <a:cs typeface="#9Slide03 Arima Madurai Bold" panose="00000800000000000000" pitchFamily="2" charset="0"/>
              </a:rPr>
              <a:t>‘giậm chân tại chỗ’</a:t>
            </a:r>
            <a:r>
              <a:rPr kumimoji="0" lang="en-US" sz="2800" b="0" i="0" u="none" strike="noStrike" kern="1200" cap="none" spc="0" normalizeH="0" baseline="0" noProof="0">
                <a:ln>
                  <a:noFill/>
                </a:ln>
                <a:solidFill>
                  <a:srgbClr val="2B6301"/>
                </a:solidFill>
                <a:effectLst/>
                <a:uLnTx/>
                <a:uFillTx/>
                <a:latin typeface="#9Slide03 Arima Madurai Bold" panose="00000800000000000000" pitchFamily="2" charset="0"/>
                <a:ea typeface="微软雅黑"/>
                <a:cs typeface="#9Slide03 Arima Madurai Bold" panose="00000800000000000000" pitchFamily="2" charset="0"/>
              </a:rPr>
              <a:t> và trả lời các câu hỏi sau nhé!</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9Slide03 Arima Madurai Bold" panose="00000800000000000000" pitchFamily="2" charset="0"/>
                <a:ea typeface="微软雅黑"/>
                <a:cs typeface="#9Slide03 Arima Madurai Bold" panose="00000800000000000000" pitchFamily="2" charset="0"/>
              </a:rPr>
              <a:t>Bắt đầu thôi nào!!!</a:t>
            </a:r>
            <a:endParaRPr kumimoji="0" lang="en-GB" sz="2800" b="0" i="0" u="none" strike="noStrike" kern="1200" cap="none" spc="0" normalizeH="0" baseline="0" noProof="0">
              <a:ln>
                <a:noFill/>
              </a:ln>
              <a:solidFill>
                <a:srgbClr val="FF0000"/>
              </a:solidFill>
              <a:effectLst/>
              <a:uLnTx/>
              <a:uFillTx/>
              <a:latin typeface="#9Slide03 Arima Madurai Bold" panose="00000800000000000000" pitchFamily="2" charset="0"/>
              <a:ea typeface="微软雅黑"/>
              <a:cs typeface="#9Slide03 Arima Madurai Bold" panose="00000800000000000000" pitchFamily="2" charset="0"/>
            </a:endParaRPr>
          </a:p>
        </p:txBody>
      </p:sp>
      <p:sp>
        <p:nvSpPr>
          <p:cNvPr id="7" name="Rectangle 6"/>
          <p:cNvSpPr/>
          <p:nvPr/>
        </p:nvSpPr>
        <p:spPr>
          <a:xfrm>
            <a:off x="1733153" y="2117185"/>
            <a:ext cx="5147563" cy="1077218"/>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B6301"/>
                </a:solidFill>
                <a:effectLst/>
                <a:uLnTx/>
                <a:uFillTx/>
                <a:latin typeface="iCiel Cadena" panose="02000503000000020004" pitchFamily="2" charset="0"/>
                <a:ea typeface="微软雅黑"/>
                <a:cs typeface="#9Slide03 Arima Madurai Bold" panose="00000800000000000000" pitchFamily="2" charset="0"/>
              </a:rPr>
              <a:t>Thử thách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B6301"/>
                </a:solidFill>
                <a:effectLst/>
                <a:uLnTx/>
                <a:uFillTx/>
                <a:latin typeface="iCiel Cadena" panose="02000503000000020004" pitchFamily="2" charset="0"/>
                <a:ea typeface="微软雅黑"/>
                <a:cs typeface="#9Slide03 Arima Madurai Bold" panose="00000800000000000000" pitchFamily="2" charset="0"/>
              </a:rPr>
              <a:t>Hành quân cùng chú bộ đội</a:t>
            </a:r>
          </a:p>
        </p:txBody>
      </p:sp>
      <p:pic>
        <p:nvPicPr>
          <p:cNvPr id="8" name="Picture 7">
            <a:extLst>
              <a:ext uri="{FF2B5EF4-FFF2-40B4-BE49-F238E27FC236}">
                <a16:creationId xmlns:a16="http://schemas.microsoft.com/office/drawing/2014/main" id="{ED4FB373-E932-4B92-8E82-3D97D3D3BF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182"/>
          <a:stretch/>
        </p:blipFill>
        <p:spPr>
          <a:xfrm>
            <a:off x="7771779" y="1267626"/>
            <a:ext cx="4238512" cy="5590374"/>
          </a:xfrm>
          <a:prstGeom prst="rect">
            <a:avLst/>
          </a:prstGeom>
        </p:spPr>
      </p:pic>
    </p:spTree>
    <p:extLst>
      <p:ext uri="{BB962C8B-B14F-4D97-AF65-F5344CB8AC3E}">
        <p14:creationId xmlns:p14="http://schemas.microsoft.com/office/powerpoint/2010/main" val="105673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D04DB4D-8913-4330-B3F7-31D9267A485A}"/>
              </a:ext>
            </a:extLst>
          </p:cNvPr>
          <p:cNvPicPr>
            <a:picLocks noChangeAspect="1"/>
          </p:cNvPicPr>
          <p:nvPr/>
        </p:nvPicPr>
        <p:blipFill rotWithShape="1">
          <a:blip r:embed="rId5">
            <a:extLst>
              <a:ext uri="{28A0092B-C50C-407E-A947-70E740481C1C}">
                <a14:useLocalDpi xmlns:a14="http://schemas.microsoft.com/office/drawing/2010/main" val="0"/>
              </a:ext>
            </a:extLst>
          </a:blip>
          <a:srcRect t="4629"/>
          <a:stretch/>
        </p:blipFill>
        <p:spPr>
          <a:xfrm>
            <a:off x="0" y="0"/>
            <a:ext cx="12192000" cy="6858000"/>
          </a:xfrm>
          <a:prstGeom prst="rect">
            <a:avLst/>
          </a:prstGeom>
        </p:spPr>
      </p:pic>
      <p:sp>
        <p:nvSpPr>
          <p:cNvPr id="21" name="Rounded Rectangle 20"/>
          <p:cNvSpPr/>
          <p:nvPr/>
        </p:nvSpPr>
        <p:spPr>
          <a:xfrm>
            <a:off x="1327130" y="633638"/>
            <a:ext cx="9925921" cy="2062864"/>
          </a:xfrm>
          <a:prstGeom prst="roundRect">
            <a:avLst/>
          </a:prstGeom>
          <a:solidFill>
            <a:srgbClr val="C9F5C5"/>
          </a:solidFill>
          <a:ln w="38100">
            <a:solidFill>
              <a:srgbClr val="B90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984494" y="1093200"/>
            <a:ext cx="778884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altLang="zh-CN" sz="3200" b="1" i="0" u="none" strike="noStrike" kern="1200" cap="none" spc="0" normalizeH="0" baseline="0" noProof="0">
                <a:ln>
                  <a:noFill/>
                </a:ln>
                <a:solidFill>
                  <a:srgbClr val="002060"/>
                </a:solidFill>
                <a:effectLst/>
                <a:uLnTx/>
                <a:uFillTx/>
                <a:latin typeface="Calibri"/>
                <a:ea typeface="宋体" panose="02010600030101010101" pitchFamily="2" charset="-122"/>
                <a:cs typeface="+mn-cs"/>
                <a:sym typeface="Calibri" panose="020F0502020204030204" pitchFamily="34" charset="0"/>
              </a:rPr>
              <a:t>Hành động xâm lược nào của thực dân Pháp</a:t>
            </a:r>
            <a:r>
              <a:rPr kumimoji="0" lang="en-US" altLang="zh-CN" sz="3200" b="1" i="0" u="none" strike="noStrike" kern="1200" cap="none" spc="0" normalizeH="0" baseline="0" noProof="0">
                <a:ln>
                  <a:noFill/>
                </a:ln>
                <a:solidFill>
                  <a:srgbClr val="002060"/>
                </a:solidFill>
                <a:effectLst/>
                <a:uLnTx/>
                <a:uFillTx/>
                <a:latin typeface="Calibri"/>
                <a:ea typeface="宋体" panose="02010600030101010101" pitchFamily="2" charset="-122"/>
                <a:cs typeface="+mn-cs"/>
                <a:sym typeface="Calibri" panose="020F0502020204030204" pitchFamily="34" charset="0"/>
              </a:rPr>
              <a:t> </a:t>
            </a:r>
            <a:r>
              <a:rPr kumimoji="0" lang="vi-VN" altLang="zh-CN" sz="3200" b="1" i="0" u="none" strike="noStrike" kern="1200" cap="none" spc="0" normalizeH="0" baseline="0" noProof="0">
                <a:ln>
                  <a:noFill/>
                </a:ln>
                <a:solidFill>
                  <a:srgbClr val="002060"/>
                </a:solidFill>
                <a:effectLst/>
                <a:uLnTx/>
                <a:uFillTx/>
                <a:latin typeface="Calibri"/>
                <a:ea typeface="宋体" panose="02010600030101010101" pitchFamily="2" charset="-122"/>
                <a:cs typeface="+mn-cs"/>
                <a:sym typeface="Calibri" panose="020F0502020204030204" pitchFamily="34" charset="0"/>
              </a:rPr>
              <a:t>khiến nhân dân ta không thể nhân nhượng được nữa phải đứng lên chiến đấu?</a:t>
            </a:r>
            <a:endParaRPr kumimoji="0" lang="fr-FR" altLang="zh-CN" sz="3200" b="1" i="0" u="none" strike="noStrike" kern="1200" cap="none" spc="0" normalizeH="0" baseline="0" noProof="0">
              <a:ln>
                <a:noFill/>
              </a:ln>
              <a:solidFill>
                <a:srgbClr val="002060"/>
              </a:solidFill>
              <a:effectLst/>
              <a:uLnTx/>
              <a:uFillTx/>
              <a:latin typeface="Calibri"/>
              <a:ea typeface="宋体" panose="02010600030101010101" pitchFamily="2" charset="-122"/>
              <a:cs typeface="+mn-cs"/>
              <a:sym typeface="Calibri" panose="020F0502020204030204" pitchFamily="34"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1054740" y="1280349"/>
            <a:ext cx="2414072" cy="76944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prstClr val="black">
                      <a:lumMod val="95000"/>
                      <a:lumOff val="5000"/>
                    </a:prstClr>
                  </a:solidFill>
                </a:ln>
                <a:solidFill>
                  <a:srgbClr val="FFC000"/>
                </a:solidFill>
                <a:effectLst>
                  <a:outerShdw blurRad="38100" dist="38100" dir="2700000" algn="tl">
                    <a:srgbClr val="000000">
                      <a:alpha val="43137"/>
                    </a:srgbClr>
                  </a:outerShdw>
                </a:effectLst>
                <a:uLnTx/>
                <a:uFillTx/>
                <a:latin typeface="iCiel Cadena" panose="02000503000000020004" pitchFamily="2" charset="0"/>
                <a:ea typeface="微软雅黑"/>
                <a:cs typeface="+mn-cs"/>
              </a:rPr>
              <a:t>Câu 1:</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74633" y="3018219"/>
            <a:ext cx="4495800" cy="1589914"/>
          </a:xfrm>
          <a:prstGeom prst="roundRect">
            <a:avLst/>
          </a:prstGeom>
          <a:solidFill>
            <a:srgbClr val="C9F5C5"/>
          </a:solid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Pts val="3200"/>
              <a:buFontTx/>
              <a:buNone/>
              <a:tabLst/>
              <a:defRPr/>
            </a:pPr>
            <a:r>
              <a:rPr kumimoji="0" lang="en-US" sz="2800" b="1" i="0" u="none" strike="noStrike" kern="1200" cap="none" spc="0" normalizeH="0" baseline="0" noProof="0">
                <a:ln>
                  <a:noFill/>
                </a:ln>
                <a:solidFill>
                  <a:srgbClr val="002060"/>
                </a:solidFill>
                <a:effectLst/>
                <a:uLnTx/>
                <a:uFillTx/>
                <a:latin typeface="Calibri"/>
                <a:ea typeface="微软雅黑"/>
                <a:cs typeface="+mn-cs"/>
              </a:rPr>
              <a:t>A. </a:t>
            </a:r>
            <a:r>
              <a:rPr kumimoji="0" lang="vi-VN" sz="2800" b="1" i="0" u="none" strike="noStrike" kern="1200" cap="none" spc="0" normalizeH="0" baseline="0" noProof="0">
                <a:ln>
                  <a:noFill/>
                </a:ln>
                <a:solidFill>
                  <a:srgbClr val="002060"/>
                </a:solidFill>
                <a:effectLst/>
                <a:uLnTx/>
                <a:uFillTx/>
                <a:latin typeface="Calibri"/>
                <a:ea typeface="微软雅黑"/>
                <a:cs typeface="+mn-cs"/>
              </a:rPr>
              <a:t>Đánh chiếm Sài Gòn.</a:t>
            </a:r>
            <a:endParaRPr kumimoji="0" lang="en-US" sz="2800" b="1" i="0" u="none" strike="noStrike" kern="1200" cap="none" spc="0" normalizeH="0" baseline="0" noProof="0">
              <a:ln>
                <a:noFill/>
              </a:ln>
              <a:solidFill>
                <a:srgbClr val="002060"/>
              </a:solidFill>
              <a:effectLst/>
              <a:uLnTx/>
              <a:uFillTx/>
              <a:latin typeface="Calibri"/>
              <a:ea typeface="微软雅黑"/>
              <a:cs typeface="+mn-cs"/>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59627" y="4802463"/>
            <a:ext cx="4495800" cy="1589914"/>
          </a:xfrm>
          <a:prstGeom prst="roundRect">
            <a:avLst/>
          </a:prstGeom>
          <a:solidFill>
            <a:srgbClr val="C9F5C5"/>
          </a:solid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2060"/>
                </a:solidFill>
                <a:effectLst/>
                <a:uLnTx/>
                <a:uFillTx/>
                <a:latin typeface="Calibri"/>
                <a:ea typeface="微软雅黑"/>
                <a:cs typeface="+mn-cs"/>
              </a:rPr>
              <a:t>C. Đánh chiếm Hải Phòng.</a:t>
            </a: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6277534" y="3013504"/>
            <a:ext cx="4495800" cy="1589914"/>
          </a:xfrm>
          <a:prstGeom prst="roundRect">
            <a:avLst/>
          </a:prstGeom>
          <a:solidFill>
            <a:srgbClr val="C9F5C5"/>
          </a:solid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libri"/>
                <a:ea typeface="微软雅黑"/>
                <a:cs typeface="+mn-cs"/>
              </a:rPr>
              <a:t>B. </a:t>
            </a:r>
            <a:r>
              <a:rPr kumimoji="0" lang="vi-VN" sz="2800" b="1" i="0" u="none" strike="noStrike" kern="1200" cap="none" spc="0" normalizeH="0" baseline="0" noProof="0">
                <a:ln>
                  <a:noFill/>
                </a:ln>
                <a:solidFill>
                  <a:srgbClr val="002060"/>
                </a:solidFill>
                <a:effectLst/>
                <a:uLnTx/>
                <a:uFillTx/>
                <a:latin typeface="Calibri"/>
                <a:ea typeface="微软雅黑"/>
                <a:cs typeface="+mn-cs"/>
              </a:rPr>
              <a:t>Mở rộng xâm lược Nam Bộ.</a:t>
            </a:r>
            <a:endParaRPr kumimoji="0" lang="en-US" sz="2800" b="1" i="0" u="none" strike="noStrike" kern="1200" cap="none" spc="0" normalizeH="0" baseline="0" noProof="0">
              <a:ln>
                <a:noFill/>
              </a:ln>
              <a:solidFill>
                <a:srgbClr val="002060"/>
              </a:solidFill>
              <a:effectLst/>
              <a:uLnTx/>
              <a:uFillTx/>
              <a:latin typeface="Calibri"/>
              <a:ea typeface="微软雅黑"/>
              <a:cs typeface="+mn-cs"/>
            </a:endParaRP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6296585" y="4802463"/>
            <a:ext cx="4495800" cy="1589914"/>
          </a:xfrm>
          <a:prstGeom prst="roundRect">
            <a:avLst/>
          </a:prstGeom>
          <a:solidFill>
            <a:srgbClr val="C9F5C5"/>
          </a:solid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libri"/>
                <a:ea typeface="微软雅黑"/>
                <a:cs typeface="+mn-cs"/>
              </a:rPr>
              <a:t>D. </a:t>
            </a:r>
            <a:r>
              <a:rPr kumimoji="0" lang="vi-VN" sz="2800" b="1" i="0" u="none" strike="noStrike" kern="1200" cap="none" spc="0" normalizeH="0" baseline="0" noProof="0">
                <a:ln>
                  <a:noFill/>
                </a:ln>
                <a:solidFill>
                  <a:srgbClr val="002060"/>
                </a:solidFill>
                <a:effectLst/>
                <a:uLnTx/>
                <a:uFillTx/>
                <a:latin typeface="Calibri"/>
                <a:ea typeface="微软雅黑"/>
                <a:cs typeface="+mn-cs"/>
              </a:rPr>
              <a:t>Gửi tối hậu thư đe dọa.</a:t>
            </a:r>
            <a:endParaRPr kumimoji="0" lang="en-US" sz="2800" b="1" i="0" u="none" strike="noStrike" kern="1200" cap="none" spc="0" normalizeH="0" baseline="0" noProof="0">
              <a:ln>
                <a:noFill/>
              </a:ln>
              <a:solidFill>
                <a:srgbClr val="002060"/>
              </a:solidFill>
              <a:effectLst/>
              <a:uLnTx/>
              <a:uFillTx/>
              <a:latin typeface="Calibri"/>
              <a:ea typeface="微软雅黑"/>
              <a:cs typeface="+mn-cs"/>
            </a:endParaRPr>
          </a:p>
        </p:txBody>
      </p:sp>
      <p:pic>
        <p:nvPicPr>
          <p:cNvPr id="22" name="5 Second Countdown Intro video   YouTube">
            <a:hlinkClick r:id="" action="ppaction://media"/>
            <a:extLst>
              <a:ext uri="{FF2B5EF4-FFF2-40B4-BE49-F238E27FC236}">
                <a16:creationId xmlns:a16="http://schemas.microsoft.com/office/drawing/2014/main" id="{98875278-9FBF-4967-B15C-341ED3275E5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3582" t="19073" r="33194" b="21307"/>
          <a:stretch/>
        </p:blipFill>
        <p:spPr>
          <a:xfrm>
            <a:off x="10498724" y="91806"/>
            <a:ext cx="1620127" cy="1635272"/>
          </a:xfrm>
          <a:prstGeom prst="ellipse">
            <a:avLst/>
          </a:prstGeom>
          <a:ln>
            <a:noFill/>
          </a:ln>
          <a:effectLst>
            <a:softEdge rad="112500"/>
          </a:effectLst>
        </p:spPr>
      </p:pic>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9955025" y="5779093"/>
            <a:ext cx="1045962" cy="1111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728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061" fill="hold"/>
                                        <p:tgtEl>
                                          <p:spTgt spid="22"/>
                                        </p:tgtEl>
                                      </p:cBhvr>
                                    </p:cmd>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wipe(down)">
                                      <p:cBhvr>
                                        <p:cTn id="32" dur="580">
                                          <p:stCondLst>
                                            <p:cond delay="0"/>
                                          </p:stCondLst>
                                        </p:cTn>
                                        <p:tgtEl>
                                          <p:spTgt spid="3074"/>
                                        </p:tgtEl>
                                      </p:cBhvr>
                                    </p:animEffect>
                                    <p:anim calcmode="lin" valueType="num">
                                      <p:cBhvr>
                                        <p:cTn id="33"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38" dur="26">
                                          <p:stCondLst>
                                            <p:cond delay="650"/>
                                          </p:stCondLst>
                                        </p:cTn>
                                        <p:tgtEl>
                                          <p:spTgt spid="3074"/>
                                        </p:tgtEl>
                                      </p:cBhvr>
                                      <p:to x="100000" y="60000"/>
                                    </p:animScale>
                                    <p:animScale>
                                      <p:cBhvr>
                                        <p:cTn id="39" dur="166" decel="50000">
                                          <p:stCondLst>
                                            <p:cond delay="676"/>
                                          </p:stCondLst>
                                        </p:cTn>
                                        <p:tgtEl>
                                          <p:spTgt spid="3074"/>
                                        </p:tgtEl>
                                      </p:cBhvr>
                                      <p:to x="100000" y="100000"/>
                                    </p:animScale>
                                    <p:animScale>
                                      <p:cBhvr>
                                        <p:cTn id="40" dur="26">
                                          <p:stCondLst>
                                            <p:cond delay="1312"/>
                                          </p:stCondLst>
                                        </p:cTn>
                                        <p:tgtEl>
                                          <p:spTgt spid="3074"/>
                                        </p:tgtEl>
                                      </p:cBhvr>
                                      <p:to x="100000" y="80000"/>
                                    </p:animScale>
                                    <p:animScale>
                                      <p:cBhvr>
                                        <p:cTn id="41" dur="166" decel="50000">
                                          <p:stCondLst>
                                            <p:cond delay="1338"/>
                                          </p:stCondLst>
                                        </p:cTn>
                                        <p:tgtEl>
                                          <p:spTgt spid="3074"/>
                                        </p:tgtEl>
                                      </p:cBhvr>
                                      <p:to x="100000" y="100000"/>
                                    </p:animScale>
                                    <p:animScale>
                                      <p:cBhvr>
                                        <p:cTn id="42" dur="26">
                                          <p:stCondLst>
                                            <p:cond delay="1642"/>
                                          </p:stCondLst>
                                        </p:cTn>
                                        <p:tgtEl>
                                          <p:spTgt spid="3074"/>
                                        </p:tgtEl>
                                      </p:cBhvr>
                                      <p:to x="100000" y="90000"/>
                                    </p:animScale>
                                    <p:animScale>
                                      <p:cBhvr>
                                        <p:cTn id="43" dur="166" decel="50000">
                                          <p:stCondLst>
                                            <p:cond delay="1668"/>
                                          </p:stCondLst>
                                        </p:cTn>
                                        <p:tgtEl>
                                          <p:spTgt spid="3074"/>
                                        </p:tgtEl>
                                      </p:cBhvr>
                                      <p:to x="100000" y="100000"/>
                                    </p:animScale>
                                    <p:animScale>
                                      <p:cBhvr>
                                        <p:cTn id="44" dur="26">
                                          <p:stCondLst>
                                            <p:cond delay="1808"/>
                                          </p:stCondLst>
                                        </p:cTn>
                                        <p:tgtEl>
                                          <p:spTgt spid="3074"/>
                                        </p:tgtEl>
                                      </p:cBhvr>
                                      <p:to x="100000" y="95000"/>
                                    </p:animScale>
                                    <p:animScale>
                                      <p:cBhvr>
                                        <p:cTn id="45" dur="166" decel="50000">
                                          <p:stCondLst>
                                            <p:cond delay="1834"/>
                                          </p:stCondLst>
                                        </p:cTn>
                                        <p:tgtEl>
                                          <p:spTgt spid="3074"/>
                                        </p:tgtEl>
                                      </p:cBhvr>
                                      <p:to x="100000" y="100000"/>
                                    </p:animScale>
                                  </p:childTnLst>
                                  <p:subTnLst>
                                    <p:audio>
                                      <p:cMediaNode>
                                        <p:cTn display="0" masterRel="sameClick">
                                          <p:stCondLst>
                                            <p:cond evt="begin" delay="0">
                                              <p:tn val="3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2"/>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22"/>
                                        </p:tgtEl>
                                      </p:cBhvr>
                                    </p:cmd>
                                  </p:childTnLst>
                                </p:cTn>
                              </p:par>
                            </p:childTnLst>
                          </p:cTn>
                        </p:par>
                      </p:childTnLst>
                    </p:cTn>
                  </p:par>
                </p:childTnLst>
              </p:cTn>
              <p:nextCondLst>
                <p:cond evt="onClick" delay="0">
                  <p:tgtEl>
                    <p:spTgt spid="22"/>
                  </p:tgtEl>
                </p:cond>
              </p:nextCondLst>
            </p:seq>
            <p:video>
              <p:cMediaNode vol="80000">
                <p:cTn id="51" fill="hold" display="0">
                  <p:stCondLst>
                    <p:cond delay="indefinite"/>
                  </p:stCondLst>
                </p:cTn>
                <p:tgtEl>
                  <p:spTgt spid="22"/>
                </p:tgtEl>
              </p:cMediaNode>
            </p:video>
          </p:childTnLst>
        </p:cTn>
      </p:par>
    </p:tnLst>
    <p:bldLst>
      <p:bldP spid="15" grpId="0"/>
      <p:bldP spid="16" grpId="0" animBg="1"/>
      <p:bldP spid="18"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D04DB4D-8913-4330-B3F7-31D9267A485A}"/>
              </a:ext>
            </a:extLst>
          </p:cNvPr>
          <p:cNvPicPr>
            <a:picLocks noChangeAspect="1"/>
          </p:cNvPicPr>
          <p:nvPr/>
        </p:nvPicPr>
        <p:blipFill rotWithShape="1">
          <a:blip r:embed="rId5">
            <a:extLst>
              <a:ext uri="{28A0092B-C50C-407E-A947-70E740481C1C}">
                <a14:useLocalDpi xmlns:a14="http://schemas.microsoft.com/office/drawing/2010/main" val="0"/>
              </a:ext>
            </a:extLst>
          </a:blip>
          <a:srcRect t="4629"/>
          <a:stretch/>
        </p:blipFill>
        <p:spPr>
          <a:xfrm>
            <a:off x="0" y="20088"/>
            <a:ext cx="12192000" cy="6858000"/>
          </a:xfrm>
          <a:prstGeom prst="rect">
            <a:avLst/>
          </a:prstGeom>
        </p:spPr>
      </p:pic>
      <p:sp>
        <p:nvSpPr>
          <p:cNvPr id="4" name="Rounded Rectangle 3"/>
          <p:cNvSpPr/>
          <p:nvPr/>
        </p:nvSpPr>
        <p:spPr>
          <a:xfrm>
            <a:off x="1327130" y="633638"/>
            <a:ext cx="9925921" cy="2062864"/>
          </a:xfrm>
          <a:prstGeom prst="roundRect">
            <a:avLst/>
          </a:prstGeom>
          <a:solidFill>
            <a:srgbClr val="C9F5C5"/>
          </a:solidFill>
          <a:ln w="38100">
            <a:solidFill>
              <a:srgbClr val="B90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3482497" y="945308"/>
            <a:ext cx="7131716"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0">
                <a:ln>
                  <a:noFill/>
                </a:ln>
                <a:solidFill>
                  <a:srgbClr val="002060"/>
                </a:solidFill>
                <a:effectLst/>
                <a:uLnTx/>
                <a:uFillTx/>
                <a:latin typeface="Calibri" panose="020F0502020204030204" pitchFamily="34" charset="0"/>
                <a:ea typeface="宋体" panose="02010600030101010101" pitchFamily="2" charset="-122"/>
                <a:cs typeface="+mn-cs"/>
                <a:sym typeface="Calibri" panose="020F0502020204030204" pitchFamily="34" charset="0"/>
              </a:rPr>
              <a:t>Lời kêu gọi toàn quốc kháng chiến của Chủ tịch Hồ Chí Minh phát trên đài tiếng nói Việt Nam lúc nào?</a:t>
            </a:r>
          </a:p>
        </p:txBody>
      </p:sp>
      <p:sp>
        <p:nvSpPr>
          <p:cNvPr id="9" name="Rectangle 8">
            <a:extLst>
              <a:ext uri="{FF2B5EF4-FFF2-40B4-BE49-F238E27FC236}">
                <a16:creationId xmlns:a16="http://schemas.microsoft.com/office/drawing/2014/main" id="{223A428A-E197-4BAD-8A1F-28BC63501A62}"/>
              </a:ext>
            </a:extLst>
          </p:cNvPr>
          <p:cNvSpPr/>
          <p:nvPr/>
        </p:nvSpPr>
        <p:spPr>
          <a:xfrm>
            <a:off x="1327130" y="1100511"/>
            <a:ext cx="2414072" cy="83099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solidFill>
                    <a:prstClr val="black">
                      <a:lumMod val="95000"/>
                      <a:lumOff val="5000"/>
                    </a:prstClr>
                  </a:solidFill>
                </a:ln>
                <a:solidFill>
                  <a:srgbClr val="FFC000"/>
                </a:solidFill>
                <a:effectLst>
                  <a:outerShdw blurRad="38100" dist="38100" dir="2700000" algn="tl">
                    <a:srgbClr val="000000">
                      <a:alpha val="43137"/>
                    </a:srgbClr>
                  </a:outerShdw>
                </a:effectLst>
                <a:uLnTx/>
                <a:uFillTx/>
                <a:latin typeface="iCiel Cadena" panose="02000503000000020004" pitchFamily="2" charset="0"/>
                <a:ea typeface="微软雅黑"/>
                <a:cs typeface="+mn-cs"/>
              </a:rPr>
              <a:t>Câu 2:</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627033" y="2953828"/>
            <a:ext cx="4495800" cy="1589914"/>
          </a:xfrm>
          <a:prstGeom prst="roundRect">
            <a:avLst/>
          </a:prstGeom>
          <a:solidFill>
            <a:srgbClr val="C9F5C5"/>
          </a:solid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Pts val="2800"/>
              <a:buFontTx/>
              <a:buNone/>
              <a:tabLst/>
              <a:defRPr/>
            </a:pPr>
            <a:r>
              <a:rPr kumimoji="0" lang="en-US" sz="3200" b="1" i="0" u="none" strike="noStrike" kern="1200" cap="none" spc="0" normalizeH="0" baseline="0" noProof="0">
                <a:ln>
                  <a:noFill/>
                </a:ln>
                <a:solidFill>
                  <a:srgbClr val="002060"/>
                </a:solidFill>
                <a:effectLst/>
                <a:uLnTx/>
                <a:uFillTx/>
                <a:latin typeface="Calibri"/>
                <a:ea typeface="微软雅黑"/>
                <a:cs typeface="+mn-cs"/>
              </a:rPr>
              <a:t>A. Sáng 18 - 12 - 1946</a:t>
            </a: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612027" y="4738072"/>
            <a:ext cx="4495800" cy="1589914"/>
          </a:xfrm>
          <a:prstGeom prst="roundRect">
            <a:avLst/>
          </a:prstGeom>
          <a:solidFill>
            <a:srgbClr val="C9F5C5"/>
          </a:solid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Calibri"/>
                <a:ea typeface="微软雅黑"/>
                <a:cs typeface="+mn-cs"/>
              </a:rPr>
              <a:t>C. Sáng 20- 12- 1946.</a:t>
            </a: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6429934" y="2949113"/>
            <a:ext cx="4495800" cy="1589914"/>
          </a:xfrm>
          <a:prstGeom prst="roundRect">
            <a:avLst/>
          </a:prstGeom>
          <a:solidFill>
            <a:srgbClr val="C9F5C5"/>
          </a:solid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a:ea typeface="微软雅黑"/>
                <a:cs typeface="+mn-cs"/>
              </a:rPr>
              <a:t>B. Sáng 19- 12- 1946</a:t>
            </a: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6448985" y="4738072"/>
            <a:ext cx="4495800" cy="1589914"/>
          </a:xfrm>
          <a:prstGeom prst="roundRect">
            <a:avLst/>
          </a:prstGeom>
          <a:solidFill>
            <a:srgbClr val="C9F5C5"/>
          </a:solid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a:ea typeface="微软雅黑"/>
                <a:cs typeface="+mn-cs"/>
              </a:rPr>
              <a:t>D. Đêm 19 - 12 - 1946</a:t>
            </a:r>
          </a:p>
        </p:txBody>
      </p:sp>
      <p:pic>
        <p:nvPicPr>
          <p:cNvPr id="21" name="5 Second Countdown Intro video   YouTube">
            <a:hlinkClick r:id="" action="ppaction://media"/>
            <a:extLst>
              <a:ext uri="{FF2B5EF4-FFF2-40B4-BE49-F238E27FC236}">
                <a16:creationId xmlns:a16="http://schemas.microsoft.com/office/drawing/2014/main" id="{459B5732-1EA9-429B-9352-689DD3DA1CB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3582" t="19073" r="33194" b="21307"/>
          <a:stretch/>
        </p:blipFill>
        <p:spPr>
          <a:xfrm>
            <a:off x="10498724" y="91806"/>
            <a:ext cx="1620127" cy="1635272"/>
          </a:xfrm>
          <a:prstGeom prst="ellipse">
            <a:avLst/>
          </a:prstGeom>
          <a:ln>
            <a:noFill/>
          </a:ln>
          <a:effectLst>
            <a:softEdge rad="112500"/>
          </a:effectLst>
        </p:spPr>
      </p:pic>
      <p:pic>
        <p:nvPicPr>
          <p:cNvPr id="22" name="Picture 2" descr="Premium Vector | Cartoon santa claus with right and wrong signs">
            <a:extLst>
              <a:ext uri="{FF2B5EF4-FFF2-40B4-BE49-F238E27FC236}">
                <a16:creationId xmlns:a16="http://schemas.microsoft.com/office/drawing/2014/main" id="{EF444297-EA5C-4AD5-A7E7-3303B020DCE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5356861" y="5707496"/>
            <a:ext cx="1045962" cy="1111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43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061" fill="hold"/>
                                        <p:tgtEl>
                                          <p:spTgt spid="21"/>
                                        </p:tgtEl>
                                      </p:cBhvr>
                                    </p:cmd>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80">
                                          <p:stCondLst>
                                            <p:cond delay="0"/>
                                          </p:stCondLst>
                                        </p:cTn>
                                        <p:tgtEl>
                                          <p:spTgt spid="22"/>
                                        </p:tgtEl>
                                      </p:cBhvr>
                                    </p:animEffect>
                                    <p:anim calcmode="lin" valueType="num">
                                      <p:cBhvr>
                                        <p:cTn id="33"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8" dur="26">
                                          <p:stCondLst>
                                            <p:cond delay="650"/>
                                          </p:stCondLst>
                                        </p:cTn>
                                        <p:tgtEl>
                                          <p:spTgt spid="22"/>
                                        </p:tgtEl>
                                      </p:cBhvr>
                                      <p:to x="100000" y="60000"/>
                                    </p:animScale>
                                    <p:animScale>
                                      <p:cBhvr>
                                        <p:cTn id="39" dur="166" decel="50000">
                                          <p:stCondLst>
                                            <p:cond delay="676"/>
                                          </p:stCondLst>
                                        </p:cTn>
                                        <p:tgtEl>
                                          <p:spTgt spid="22"/>
                                        </p:tgtEl>
                                      </p:cBhvr>
                                      <p:to x="100000" y="100000"/>
                                    </p:animScale>
                                    <p:animScale>
                                      <p:cBhvr>
                                        <p:cTn id="40" dur="26">
                                          <p:stCondLst>
                                            <p:cond delay="1312"/>
                                          </p:stCondLst>
                                        </p:cTn>
                                        <p:tgtEl>
                                          <p:spTgt spid="22"/>
                                        </p:tgtEl>
                                      </p:cBhvr>
                                      <p:to x="100000" y="80000"/>
                                    </p:animScale>
                                    <p:animScale>
                                      <p:cBhvr>
                                        <p:cTn id="41" dur="166" decel="50000">
                                          <p:stCondLst>
                                            <p:cond delay="1338"/>
                                          </p:stCondLst>
                                        </p:cTn>
                                        <p:tgtEl>
                                          <p:spTgt spid="22"/>
                                        </p:tgtEl>
                                      </p:cBhvr>
                                      <p:to x="100000" y="100000"/>
                                    </p:animScale>
                                    <p:animScale>
                                      <p:cBhvr>
                                        <p:cTn id="42" dur="26">
                                          <p:stCondLst>
                                            <p:cond delay="1642"/>
                                          </p:stCondLst>
                                        </p:cTn>
                                        <p:tgtEl>
                                          <p:spTgt spid="22"/>
                                        </p:tgtEl>
                                      </p:cBhvr>
                                      <p:to x="100000" y="90000"/>
                                    </p:animScale>
                                    <p:animScale>
                                      <p:cBhvr>
                                        <p:cTn id="43" dur="166" decel="50000">
                                          <p:stCondLst>
                                            <p:cond delay="1668"/>
                                          </p:stCondLst>
                                        </p:cTn>
                                        <p:tgtEl>
                                          <p:spTgt spid="22"/>
                                        </p:tgtEl>
                                      </p:cBhvr>
                                      <p:to x="100000" y="100000"/>
                                    </p:animScale>
                                    <p:animScale>
                                      <p:cBhvr>
                                        <p:cTn id="44" dur="26">
                                          <p:stCondLst>
                                            <p:cond delay="1808"/>
                                          </p:stCondLst>
                                        </p:cTn>
                                        <p:tgtEl>
                                          <p:spTgt spid="22"/>
                                        </p:tgtEl>
                                      </p:cBhvr>
                                      <p:to x="100000" y="95000"/>
                                    </p:animScale>
                                    <p:animScale>
                                      <p:cBhvr>
                                        <p:cTn id="45" dur="166" decel="50000">
                                          <p:stCondLst>
                                            <p:cond delay="1834"/>
                                          </p:stCondLst>
                                        </p:cTn>
                                        <p:tgtEl>
                                          <p:spTgt spid="22"/>
                                        </p:tgtEl>
                                      </p:cBhvr>
                                      <p:to x="100000" y="100000"/>
                                    </p:animScale>
                                  </p:childTnLst>
                                  <p:subTnLst>
                                    <p:audio>
                                      <p:cMediaNode>
                                        <p:cTn display="0" masterRel="sameClick">
                                          <p:stCondLst>
                                            <p:cond evt="begin" delay="0">
                                              <p:tn val="3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21"/>
                </p:tgtEl>
              </p:cMediaNode>
            </p:video>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21"/>
                                        </p:tgtEl>
                                      </p:cBhvr>
                                    </p:cmd>
                                  </p:childTnLst>
                                </p:cTn>
                              </p:par>
                            </p:childTnLst>
                          </p:cTn>
                        </p:par>
                      </p:childTnLst>
                    </p:cTn>
                  </p:par>
                </p:childTnLst>
              </p:cTn>
              <p:nextCondLst>
                <p:cond evt="onClick" delay="0">
                  <p:tgtEl>
                    <p:spTgt spid="21"/>
                  </p:tgtEl>
                </p:cond>
              </p:nextCondLst>
            </p:seq>
          </p:childTnLst>
        </p:cTn>
      </p:par>
    </p:tnLst>
    <p:bldLst>
      <p:bldP spid="15" grpId="0"/>
      <p:bldP spid="16" grpId="0" animBg="1"/>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63088" t="11370" r="19404" b="43291"/>
          <a:stretch/>
        </p:blipFill>
        <p:spPr>
          <a:xfrm>
            <a:off x="9217534" y="1252163"/>
            <a:ext cx="2516088" cy="1874966"/>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86801" y="-19524"/>
            <a:ext cx="3505200" cy="1602363"/>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84467" t="23471" r="-966" b="-696"/>
          <a:stretch/>
        </p:blipFill>
        <p:spPr>
          <a:xfrm>
            <a:off x="9652001" y="4020317"/>
            <a:ext cx="2081621" cy="2803814"/>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51915" t="6730" r="36369" b="58266"/>
          <a:stretch/>
        </p:blipFill>
        <p:spPr>
          <a:xfrm>
            <a:off x="7718293" y="407915"/>
            <a:ext cx="1049866" cy="902622"/>
          </a:xfrm>
          <a:prstGeom prst="rect">
            <a:avLst/>
          </a:prstGeom>
        </p:spPr>
      </p:pic>
      <p:sp>
        <p:nvSpPr>
          <p:cNvPr id="14" name="文本框 13"/>
          <p:cNvSpPr txBox="1"/>
          <p:nvPr/>
        </p:nvSpPr>
        <p:spPr>
          <a:xfrm>
            <a:off x="-1183340" y="2823568"/>
            <a:ext cx="1475590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w="38100">
                  <a:solidFill>
                    <a:prstClr val="black"/>
                  </a:solidFill>
                </a:ln>
                <a:solidFill>
                  <a:srgbClr val="FE622A"/>
                </a:solidFill>
                <a:effectLst/>
                <a:uLnTx/>
                <a:uFillTx/>
                <a:latin typeface="UTM Showcard" panose="02040603050506020204" pitchFamily="18" charset="0"/>
                <a:ea typeface="字魂27号-布丁体" panose="00000500000000000000" pitchFamily="2" charset="-122"/>
              </a:rPr>
              <a:t>BÀI</a:t>
            </a:r>
            <a:r>
              <a:rPr kumimoji="0" lang="en-US" altLang="zh-CN" sz="4400" b="0" i="0" u="none" strike="noStrike" kern="1200" cap="none" spc="0" normalizeH="0" noProof="0">
                <a:ln w="38100">
                  <a:solidFill>
                    <a:prstClr val="black"/>
                  </a:solidFill>
                </a:ln>
                <a:solidFill>
                  <a:srgbClr val="FE622A"/>
                </a:solidFill>
                <a:effectLst/>
                <a:uLnTx/>
                <a:uFillTx/>
                <a:latin typeface="UTM Showcard" panose="02040603050506020204" pitchFamily="18" charset="0"/>
                <a:ea typeface="字魂27号-布丁体" panose="00000500000000000000" pitchFamily="2" charset="-122"/>
              </a:rPr>
              <a:t> 14: THU – ĐÔNG 1947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noProof="0">
                <a:ln w="38100">
                  <a:solidFill>
                    <a:prstClr val="black"/>
                  </a:solidFill>
                </a:ln>
                <a:solidFill>
                  <a:srgbClr val="FE622A"/>
                </a:solidFill>
                <a:latin typeface="UTM Showcard" panose="02040603050506020204" pitchFamily="18" charset="0"/>
                <a:ea typeface="字魂27号-布丁体" panose="00000500000000000000" pitchFamily="2" charset="-122"/>
              </a:rPr>
              <a:t>VIỆT BẮC ‘‘ MỒ CHÔN GIẶC PHÁP’’</a:t>
            </a:r>
            <a:endParaRPr kumimoji="0" lang="zh-CN" altLang="en-US" sz="4400" b="0" i="0" u="none" strike="noStrike" kern="1200" cap="none" spc="0" normalizeH="0" baseline="0" noProof="0" dirty="0">
              <a:ln w="38100">
                <a:solidFill>
                  <a:prstClr val="black"/>
                </a:solidFill>
              </a:ln>
              <a:solidFill>
                <a:srgbClr val="FE622A"/>
              </a:solidFill>
              <a:effectLst/>
              <a:uLnTx/>
              <a:uFillTx/>
              <a:latin typeface="UTM Showcard" panose="02040603050506020204" pitchFamily="18" charset="0"/>
              <a:ea typeface="字魂27号-布丁体" panose="00000500000000000000" pitchFamily="2" charset="-122"/>
            </a:endParaRPr>
          </a:p>
        </p:txBody>
      </p:sp>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0" y="2180463"/>
            <a:ext cx="6536102" cy="4677537"/>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t="11757" r="76431"/>
          <a:stretch/>
        </p:blipFill>
        <p:spPr>
          <a:xfrm>
            <a:off x="1057836" y="4427855"/>
            <a:ext cx="2224098" cy="2396276"/>
          </a:xfrm>
          <a:prstGeom prst="rect">
            <a:avLst/>
          </a:prstGeom>
        </p:spPr>
      </p:pic>
      <p:sp>
        <p:nvSpPr>
          <p:cNvPr id="22" name="椭圆 21"/>
          <p:cNvSpPr/>
          <p:nvPr/>
        </p:nvSpPr>
        <p:spPr>
          <a:xfrm>
            <a:off x="-600092" y="-262401"/>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30640" t="57294" r="19740" b="7605"/>
          <a:stretch/>
        </p:blipFill>
        <p:spPr>
          <a:xfrm>
            <a:off x="3242902" y="719786"/>
            <a:ext cx="6567341" cy="1595167"/>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l="28194" t="23704" r="40139" b="10617"/>
          <a:stretch/>
        </p:blipFill>
        <p:spPr>
          <a:xfrm>
            <a:off x="8339929" y="4849458"/>
            <a:ext cx="1566524" cy="1827611"/>
          </a:xfrm>
          <a:prstGeom prst="rect">
            <a:avLst/>
          </a:prstGeom>
        </p:spPr>
      </p:pic>
      <p:sp>
        <p:nvSpPr>
          <p:cNvPr id="34" name="文本框 33"/>
          <p:cNvSpPr txBox="1"/>
          <p:nvPr/>
        </p:nvSpPr>
        <p:spPr>
          <a:xfrm>
            <a:off x="5058336" y="1183277"/>
            <a:ext cx="37546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Coiny" panose="02000903060500060000" pitchFamily="2" charset="0"/>
                <a:ea typeface="包图简圆体" panose="02010601030101010101" pitchFamily="2" charset="-122"/>
                <a:cs typeface="+mn-cs"/>
              </a:rPr>
              <a:t>LỊCH</a:t>
            </a:r>
            <a:r>
              <a:rPr kumimoji="0" lang="en-US" altLang="zh-CN" sz="3600" b="1" i="0" u="none" strike="noStrike" kern="1200" cap="none" spc="0" normalizeH="0" noProof="0">
                <a:ln>
                  <a:noFill/>
                </a:ln>
                <a:solidFill>
                  <a:prstClr val="black"/>
                </a:solidFill>
                <a:effectLst/>
                <a:uLnTx/>
                <a:uFillTx/>
                <a:latin typeface="Coiny" panose="02000903060500060000" pitchFamily="2" charset="0"/>
                <a:ea typeface="包图简圆体" panose="02010601030101010101" pitchFamily="2" charset="-122"/>
                <a:cs typeface="+mn-cs"/>
              </a:rPr>
              <a:t> SỬ</a:t>
            </a:r>
            <a:endParaRPr kumimoji="0" lang="zh-CN" altLang="en-US" sz="3600" b="1" i="0" u="none" strike="noStrike" kern="1200" cap="none" spc="0" normalizeH="0" baseline="0" noProof="0" dirty="0">
              <a:ln>
                <a:noFill/>
              </a:ln>
              <a:solidFill>
                <a:prstClr val="black"/>
              </a:solidFill>
              <a:effectLst/>
              <a:uLnTx/>
              <a:uFillTx/>
              <a:latin typeface="Coiny" panose="02000903060500060000" pitchFamily="2" charset="0"/>
              <a:ea typeface="包图简圆体" panose="02010601030101010101" pitchFamily="2" charset="-122"/>
              <a:cs typeface="+mn-cs"/>
            </a:endParaRPr>
          </a:p>
        </p:txBody>
      </p:sp>
    </p:spTree>
    <p:extLst>
      <p:ext uri="{BB962C8B-B14F-4D97-AF65-F5344CB8AC3E}">
        <p14:creationId xmlns:p14="http://schemas.microsoft.com/office/powerpoint/2010/main" val="34676606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26"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80">
                                          <p:stCondLst>
                                            <p:cond delay="0"/>
                                          </p:stCondLst>
                                        </p:cTn>
                                        <p:tgtEl>
                                          <p:spTgt spid="22"/>
                                        </p:tgtEl>
                                      </p:cBhvr>
                                    </p:animEffect>
                                    <p:anim calcmode="lin" valueType="num">
                                      <p:cBhvr>
                                        <p:cTn id="17"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2" dur="26">
                                          <p:stCondLst>
                                            <p:cond delay="650"/>
                                          </p:stCondLst>
                                        </p:cTn>
                                        <p:tgtEl>
                                          <p:spTgt spid="22"/>
                                        </p:tgtEl>
                                      </p:cBhvr>
                                      <p:to x="100000" y="60000"/>
                                    </p:animScale>
                                    <p:animScale>
                                      <p:cBhvr>
                                        <p:cTn id="23" dur="166" decel="50000">
                                          <p:stCondLst>
                                            <p:cond delay="676"/>
                                          </p:stCondLst>
                                        </p:cTn>
                                        <p:tgtEl>
                                          <p:spTgt spid="22"/>
                                        </p:tgtEl>
                                      </p:cBhvr>
                                      <p:to x="100000" y="100000"/>
                                    </p:animScale>
                                    <p:animScale>
                                      <p:cBhvr>
                                        <p:cTn id="24" dur="26">
                                          <p:stCondLst>
                                            <p:cond delay="1312"/>
                                          </p:stCondLst>
                                        </p:cTn>
                                        <p:tgtEl>
                                          <p:spTgt spid="22"/>
                                        </p:tgtEl>
                                      </p:cBhvr>
                                      <p:to x="100000" y="80000"/>
                                    </p:animScale>
                                    <p:animScale>
                                      <p:cBhvr>
                                        <p:cTn id="25" dur="166" decel="50000">
                                          <p:stCondLst>
                                            <p:cond delay="1338"/>
                                          </p:stCondLst>
                                        </p:cTn>
                                        <p:tgtEl>
                                          <p:spTgt spid="22"/>
                                        </p:tgtEl>
                                      </p:cBhvr>
                                      <p:to x="100000" y="100000"/>
                                    </p:animScale>
                                    <p:animScale>
                                      <p:cBhvr>
                                        <p:cTn id="26" dur="26">
                                          <p:stCondLst>
                                            <p:cond delay="1642"/>
                                          </p:stCondLst>
                                        </p:cTn>
                                        <p:tgtEl>
                                          <p:spTgt spid="22"/>
                                        </p:tgtEl>
                                      </p:cBhvr>
                                      <p:to x="100000" y="90000"/>
                                    </p:animScale>
                                    <p:animScale>
                                      <p:cBhvr>
                                        <p:cTn id="27" dur="166" decel="50000">
                                          <p:stCondLst>
                                            <p:cond delay="1668"/>
                                          </p:stCondLst>
                                        </p:cTn>
                                        <p:tgtEl>
                                          <p:spTgt spid="22"/>
                                        </p:tgtEl>
                                      </p:cBhvr>
                                      <p:to x="100000" y="100000"/>
                                    </p:animScale>
                                    <p:animScale>
                                      <p:cBhvr>
                                        <p:cTn id="28" dur="26">
                                          <p:stCondLst>
                                            <p:cond delay="1808"/>
                                          </p:stCondLst>
                                        </p:cTn>
                                        <p:tgtEl>
                                          <p:spTgt spid="22"/>
                                        </p:tgtEl>
                                      </p:cBhvr>
                                      <p:to x="100000" y="95000"/>
                                    </p:animScale>
                                    <p:animScale>
                                      <p:cBhvr>
                                        <p:cTn id="29" dur="166" decel="50000">
                                          <p:stCondLst>
                                            <p:cond delay="1834"/>
                                          </p:stCondLst>
                                        </p:cTn>
                                        <p:tgtEl>
                                          <p:spTgt spid="22"/>
                                        </p:tgtEl>
                                      </p:cBhvr>
                                      <p:to x="100000" y="100000"/>
                                    </p:animScale>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4500"/>
                            </p:stCondLst>
                            <p:childTnLst>
                              <p:par>
                                <p:cTn id="46" presetID="15" presetClass="entr" presetSubtype="0"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1000" fill="hold"/>
                                        <p:tgtEl>
                                          <p:spTgt spid="21"/>
                                        </p:tgtEl>
                                        <p:attrNameLst>
                                          <p:attrName>ppt_w</p:attrName>
                                        </p:attrNameLst>
                                      </p:cBhvr>
                                      <p:tavLst>
                                        <p:tav tm="0">
                                          <p:val>
                                            <p:fltVal val="0"/>
                                          </p:val>
                                        </p:tav>
                                        <p:tav tm="100000">
                                          <p:val>
                                            <p:strVal val="#ppt_w"/>
                                          </p:val>
                                        </p:tav>
                                      </p:tavLst>
                                    </p:anim>
                                    <p:anim calcmode="lin" valueType="num">
                                      <p:cBhvr>
                                        <p:cTn id="49" dur="1000" fill="hold"/>
                                        <p:tgtEl>
                                          <p:spTgt spid="21"/>
                                        </p:tgtEl>
                                        <p:attrNameLst>
                                          <p:attrName>ppt_h</p:attrName>
                                        </p:attrNameLst>
                                      </p:cBhvr>
                                      <p:tavLst>
                                        <p:tav tm="0">
                                          <p:val>
                                            <p:fltVal val="0"/>
                                          </p:val>
                                        </p:tav>
                                        <p:tav tm="100000">
                                          <p:val>
                                            <p:strVal val="#ppt_h"/>
                                          </p:val>
                                        </p:tav>
                                      </p:tavLst>
                                    </p:anim>
                                    <p:anim calcmode="lin" valueType="num">
                                      <p:cBhvr>
                                        <p:cTn id="50"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1000"/>
                                        <p:tgtEl>
                                          <p:spTgt spid="34"/>
                                        </p:tgtEl>
                                      </p:cBhvr>
                                    </p:animEffect>
                                    <p:anim calcmode="lin" valueType="num">
                                      <p:cBhvr>
                                        <p:cTn id="62" dur="1000" fill="hold"/>
                                        <p:tgtEl>
                                          <p:spTgt spid="34"/>
                                        </p:tgtEl>
                                        <p:attrNameLst>
                                          <p:attrName>ppt_x</p:attrName>
                                        </p:attrNameLst>
                                      </p:cBhvr>
                                      <p:tavLst>
                                        <p:tav tm="0">
                                          <p:val>
                                            <p:strVal val="#ppt_x"/>
                                          </p:val>
                                        </p:tav>
                                        <p:tav tm="100000">
                                          <p:val>
                                            <p:strVal val="#ppt_x"/>
                                          </p:val>
                                        </p:tav>
                                      </p:tavLst>
                                    </p:anim>
                                    <p:anim calcmode="lin" valueType="num">
                                      <p:cBhvr>
                                        <p:cTn id="63" dur="1000" fill="hold"/>
                                        <p:tgtEl>
                                          <p:spTgt spid="3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1000"/>
                                        <p:tgtEl>
                                          <p:spTgt spid="14"/>
                                        </p:tgtEl>
                                      </p:cBhvr>
                                    </p:animEffect>
                                    <p:anim calcmode="lin" valueType="num">
                                      <p:cBhvr>
                                        <p:cTn id="67" dur="1000" fill="hold"/>
                                        <p:tgtEl>
                                          <p:spTgt spid="14"/>
                                        </p:tgtEl>
                                        <p:attrNameLst>
                                          <p:attrName>ppt_x</p:attrName>
                                        </p:attrNameLst>
                                      </p:cBhvr>
                                      <p:tavLst>
                                        <p:tav tm="0">
                                          <p:val>
                                            <p:strVal val="#ppt_x"/>
                                          </p:val>
                                        </p:tav>
                                        <p:tav tm="100000">
                                          <p:val>
                                            <p:strVal val="#ppt_x"/>
                                          </p:val>
                                        </p:tav>
                                      </p:tavLst>
                                    </p:anim>
                                    <p:anim calcmode="lin" valueType="num">
                                      <p:cBhvr>
                                        <p:cTn id="68" dur="1000" fill="hold"/>
                                        <p:tgtEl>
                                          <p:spTgt spid="14"/>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1000"/>
                                        <p:tgtEl>
                                          <p:spTgt spid="9"/>
                                        </p:tgtEl>
                                      </p:cBhvr>
                                    </p:animEffect>
                                    <p:anim calcmode="lin" valueType="num">
                                      <p:cBhvr>
                                        <p:cTn id="72" dur="1000" fill="hold"/>
                                        <p:tgtEl>
                                          <p:spTgt spid="9"/>
                                        </p:tgtEl>
                                        <p:attrNameLst>
                                          <p:attrName>ppt_x</p:attrName>
                                        </p:attrNameLst>
                                      </p:cBhvr>
                                      <p:tavLst>
                                        <p:tav tm="0">
                                          <p:val>
                                            <p:strVal val="#ppt_x"/>
                                          </p:val>
                                        </p:tav>
                                        <p:tav tm="100000">
                                          <p:val>
                                            <p:strVal val="#ppt_x"/>
                                          </p:val>
                                        </p:tav>
                                      </p:tavLst>
                                    </p:anim>
                                    <p:anim calcmode="lin" valueType="num">
                                      <p:cBhvr>
                                        <p:cTn id="7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2" grpId="0" animBg="1"/>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86801" y="-19524"/>
            <a:ext cx="3505200" cy="1602363"/>
          </a:xfrm>
          <a:prstGeom prst="rect">
            <a:avLst/>
          </a:prstGeom>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6223" y="3339719"/>
            <a:ext cx="4933725" cy="3530802"/>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84467" t="23471" r="-966" b="-696"/>
          <a:stretch/>
        </p:blipFill>
        <p:spPr>
          <a:xfrm>
            <a:off x="-194845" y="3339719"/>
            <a:ext cx="2486341" cy="3348947"/>
          </a:xfrm>
          <a:prstGeom prst="rect">
            <a:avLst/>
          </a:prstGeom>
        </p:spPr>
      </p:pic>
      <p:sp>
        <p:nvSpPr>
          <p:cNvPr id="2" name="文本框 1"/>
          <p:cNvSpPr txBox="1"/>
          <p:nvPr/>
        </p:nvSpPr>
        <p:spPr>
          <a:xfrm>
            <a:off x="3505200" y="713453"/>
            <a:ext cx="826634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5400">
                <a:ln w="25400">
                  <a:solidFill>
                    <a:prstClr val="black"/>
                  </a:solidFill>
                </a:ln>
                <a:solidFill>
                  <a:srgbClr val="FFC000"/>
                </a:solidFill>
                <a:effectLst>
                  <a:outerShdw blurRad="38100" dist="38100" dir="2700000" algn="tl">
                    <a:srgbClr val="000000">
                      <a:alpha val="43137"/>
                    </a:srgbClr>
                  </a:outerShdw>
                </a:effectLst>
                <a:latin typeface="UTM Cookies" panose="02040603050506020204" pitchFamily="18" charset="0"/>
                <a:ea typeface="字魂27号-布丁体" panose="00000500000000000000" pitchFamily="2" charset="-122"/>
              </a:rPr>
              <a:t>MỤC TIÊU BÀI HỌC</a:t>
            </a:r>
            <a:endParaRPr kumimoji="0" lang="zh-CN" altLang="en-US" sz="5400" b="0" i="0" u="none" strike="noStrike" kern="1200" cap="none" spc="0" normalizeH="0" baseline="0" noProof="0" dirty="0">
              <a:ln w="25400">
                <a:solidFill>
                  <a:prstClr val="black"/>
                </a:solidFill>
              </a:ln>
              <a:solidFill>
                <a:srgbClr val="FFC000"/>
              </a:solidFill>
              <a:effectLst>
                <a:outerShdw blurRad="38100" dist="38100" dir="2700000" algn="tl">
                  <a:srgbClr val="000000">
                    <a:alpha val="43137"/>
                  </a:srgbClr>
                </a:outerShdw>
              </a:effectLst>
              <a:uLnTx/>
              <a:uFillTx/>
              <a:latin typeface="UTM Cookies" panose="02040603050506020204" pitchFamily="18" charset="0"/>
              <a:ea typeface="字魂27号-布丁体" panose="00000500000000000000" pitchFamily="2" charset="-122"/>
            </a:endParaRPr>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63088" t="11370" r="19404" b="43291"/>
          <a:stretch/>
        </p:blipFill>
        <p:spPr>
          <a:xfrm rot="16804766">
            <a:off x="10504230" y="365550"/>
            <a:ext cx="1768500" cy="1317870"/>
          </a:xfrm>
          <a:prstGeom prst="rect">
            <a:avLst/>
          </a:prstGeom>
        </p:spPr>
      </p:pic>
      <p:sp>
        <p:nvSpPr>
          <p:cNvPr id="17" name="Rectangle: Rounded Corners 15">
            <a:extLst>
              <a:ext uri="{FF2B5EF4-FFF2-40B4-BE49-F238E27FC236}">
                <a16:creationId xmlns:a16="http://schemas.microsoft.com/office/drawing/2014/main" id="{A9D4D778-0F25-4431-B640-CD7B52C6C131}"/>
              </a:ext>
            </a:extLst>
          </p:cNvPr>
          <p:cNvSpPr/>
          <p:nvPr/>
        </p:nvSpPr>
        <p:spPr>
          <a:xfrm>
            <a:off x="3280878" y="2108210"/>
            <a:ext cx="6538487" cy="1030534"/>
          </a:xfrm>
          <a:prstGeom prst="roundRect">
            <a:avLst>
              <a:gd name="adj" fmla="val 22608"/>
            </a:avLst>
          </a:prstGeom>
          <a:solidFill>
            <a:schemeClr val="bg1"/>
          </a:solidFill>
          <a:ln w="76200">
            <a:solidFill>
              <a:srgbClr val="FE62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E622A"/>
                </a:solidFill>
                <a:latin typeface="Times New Roman" panose="02020603050405020304" pitchFamily="18" charset="0"/>
                <a:cs typeface="Times New Roman" panose="02020603050405020304" pitchFamily="18" charset="0"/>
              </a:rPr>
              <a:t>Kể được một số sự kiện về chiến dịch Việt Bắc thu – đông 1947.</a:t>
            </a:r>
          </a:p>
        </p:txBody>
      </p:sp>
      <p:sp>
        <p:nvSpPr>
          <p:cNvPr id="18" name="Rectangle: Rounded Corners 16">
            <a:extLst>
              <a:ext uri="{FF2B5EF4-FFF2-40B4-BE49-F238E27FC236}">
                <a16:creationId xmlns:a16="http://schemas.microsoft.com/office/drawing/2014/main" id="{376F1D7B-9DD2-4F0A-9851-ED0EF8EC1A50}"/>
              </a:ext>
            </a:extLst>
          </p:cNvPr>
          <p:cNvSpPr/>
          <p:nvPr/>
        </p:nvSpPr>
        <p:spPr>
          <a:xfrm>
            <a:off x="3280877" y="3386221"/>
            <a:ext cx="6538487" cy="1030534"/>
          </a:xfrm>
          <a:prstGeom prst="roundRect">
            <a:avLst>
              <a:gd name="adj" fmla="val 22608"/>
            </a:avLst>
          </a:prstGeom>
          <a:solidFill>
            <a:schemeClr val="bg1"/>
          </a:solidFill>
          <a:ln w="76200">
            <a:solidFill>
              <a:srgbClr val="FE62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E622A"/>
                </a:solidFill>
                <a:latin typeface="Times New Roman" panose="02020603050405020304" pitchFamily="18" charset="0"/>
                <a:cs typeface="Times New Roman" panose="02020603050405020304" pitchFamily="18" charset="0"/>
              </a:rPr>
              <a:t>Ý nghĩa chiến thắng Việt Bắc đối với </a:t>
            </a:r>
            <a:endParaRPr lang="en-US" sz="2400" b="1">
              <a:solidFill>
                <a:srgbClr val="FE622A"/>
              </a:solidFill>
              <a:latin typeface="Times New Roman" panose="02020603050405020304" pitchFamily="18" charset="0"/>
              <a:cs typeface="Times New Roman" panose="02020603050405020304" pitchFamily="18" charset="0"/>
            </a:endParaRPr>
          </a:p>
          <a:p>
            <a:pPr algn="ctr"/>
            <a:r>
              <a:rPr lang="vi-VN" sz="2400" b="1">
                <a:solidFill>
                  <a:srgbClr val="FE622A"/>
                </a:solidFill>
                <a:latin typeface="Times New Roman" panose="02020603050405020304" pitchFamily="18" charset="0"/>
                <a:cs typeface="Times New Roman" panose="02020603050405020304" pitchFamily="18" charset="0"/>
              </a:rPr>
              <a:t>cuộc kháng chiến của dân tộc ta.</a:t>
            </a:r>
          </a:p>
        </p:txBody>
      </p:sp>
      <p:sp>
        <p:nvSpPr>
          <p:cNvPr id="19" name="Rectangle: Rounded Corners 17">
            <a:extLst>
              <a:ext uri="{FF2B5EF4-FFF2-40B4-BE49-F238E27FC236}">
                <a16:creationId xmlns:a16="http://schemas.microsoft.com/office/drawing/2014/main" id="{6580C2F7-A97F-480A-8C88-0E74953DA1D9}"/>
              </a:ext>
            </a:extLst>
          </p:cNvPr>
          <p:cNvSpPr/>
          <p:nvPr/>
        </p:nvSpPr>
        <p:spPr>
          <a:xfrm>
            <a:off x="3280877" y="4700560"/>
            <a:ext cx="6538487" cy="1030534"/>
          </a:xfrm>
          <a:prstGeom prst="roundRect">
            <a:avLst>
              <a:gd name="adj" fmla="val 22608"/>
            </a:avLst>
          </a:prstGeom>
          <a:solidFill>
            <a:schemeClr val="bg1"/>
          </a:solidFill>
          <a:ln w="76200">
            <a:solidFill>
              <a:srgbClr val="FE62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E622A"/>
                </a:solidFill>
                <a:latin typeface="Times New Roman" panose="02020603050405020304" pitchFamily="18" charset="0"/>
                <a:cs typeface="Times New Roman" panose="02020603050405020304" pitchFamily="18" charset="0"/>
              </a:rPr>
              <a:t>Có ý thức học tập và rèn luyện tốt để góp phần xây dựng và bảo vệ quê hương đất nước.</a:t>
            </a:r>
          </a:p>
        </p:txBody>
      </p:sp>
      <p:pic>
        <p:nvPicPr>
          <p:cNvPr id="21" name="图片 4">
            <a:extLst>
              <a:ext uri="{FF2B5EF4-FFF2-40B4-BE49-F238E27FC236}">
                <a16:creationId xmlns:a16="http://schemas.microsoft.com/office/drawing/2014/main" id="{BAAB143F-CDD1-4E49-B7AE-ECEDAF5A7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7239" y="2243147"/>
            <a:ext cx="544069" cy="706583"/>
          </a:xfrm>
          <a:prstGeom prst="rect">
            <a:avLst/>
          </a:prstGeom>
        </p:spPr>
      </p:pic>
      <p:pic>
        <p:nvPicPr>
          <p:cNvPr id="22" name="图片 5">
            <a:extLst>
              <a:ext uri="{FF2B5EF4-FFF2-40B4-BE49-F238E27FC236}">
                <a16:creationId xmlns:a16="http://schemas.microsoft.com/office/drawing/2014/main" id="{8AF814AA-96BB-44AF-AC19-93B4F6FC88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6341" y="3626972"/>
            <a:ext cx="544069" cy="706583"/>
          </a:xfrm>
          <a:prstGeom prst="rect">
            <a:avLst/>
          </a:prstGeom>
        </p:spPr>
      </p:pic>
      <p:pic>
        <p:nvPicPr>
          <p:cNvPr id="23" name="图片 12">
            <a:extLst>
              <a:ext uri="{FF2B5EF4-FFF2-40B4-BE49-F238E27FC236}">
                <a16:creationId xmlns:a16="http://schemas.microsoft.com/office/drawing/2014/main" id="{47A9E8BD-D973-4793-8CA5-63DE7E2FD6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5508" y="4862535"/>
            <a:ext cx="544069" cy="706583"/>
          </a:xfrm>
          <a:prstGeom prst="rect">
            <a:avLst/>
          </a:prstGeom>
        </p:spPr>
      </p:pic>
    </p:spTree>
    <p:extLst>
      <p:ext uri="{BB962C8B-B14F-4D97-AF65-F5344CB8AC3E}">
        <p14:creationId xmlns:p14="http://schemas.microsoft.com/office/powerpoint/2010/main" val="27610853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5"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27" fill="hold">
                            <p:stCondLst>
                              <p:cond delay="3500"/>
                            </p:stCondLst>
                            <p:childTnLst>
                              <p:par>
                                <p:cTn id="28" presetID="22" presetClass="entr" presetSubtype="1"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up)">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randombar(horizont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randombar(horizont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randombar(horizontal)">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6">
            <a:extLst>
              <a:ext uri="{FF2B5EF4-FFF2-40B4-BE49-F238E27FC236}">
                <a16:creationId xmlns:a16="http://schemas.microsoft.com/office/drawing/2014/main" id="{58EB2280-4F88-4403-9861-0EEB48E8FB04}"/>
              </a:ext>
            </a:extLst>
          </p:cNvPr>
          <p:cNvSpPr/>
          <p:nvPr/>
        </p:nvSpPr>
        <p:spPr>
          <a:xfrm>
            <a:off x="2532768" y="2096864"/>
            <a:ext cx="6333283" cy="1028727"/>
          </a:xfrm>
          <a:prstGeom prst="roundRect">
            <a:avLst>
              <a:gd name="adj" fmla="val 22608"/>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rgbClr val="002060"/>
                </a:solidFill>
                <a:latin typeface="Times New Roman" panose="02020603050405020304" pitchFamily="18" charset="0"/>
                <a:ea typeface=".黑体-日本语" charset="-128"/>
                <a:cs typeface="Times New Roman" panose="02020603050405020304" pitchFamily="18" charset="0"/>
                <a:sym typeface="+mn-lt"/>
              </a:rPr>
              <a:t>Âm mưu của địch và chủ trương của ta</a:t>
            </a:r>
            <a:endParaRPr lang="zh-CN" altLang="en-US" sz="2400">
              <a:solidFill>
                <a:srgbClr val="002060"/>
              </a:solidFill>
              <a:latin typeface="Times New Roman" panose="02020603050405020304" pitchFamily="18" charset="0"/>
              <a:ea typeface=".黑体-日本语" charset="-128"/>
              <a:cs typeface="Times New Roman" panose="02020603050405020304" pitchFamily="18" charset="0"/>
              <a:sym typeface="+mn-lt"/>
            </a:endParaRPr>
          </a:p>
        </p:txBody>
      </p:sp>
      <p:sp>
        <p:nvSpPr>
          <p:cNvPr id="17" name="Rectangle: Rounded Corners 17">
            <a:extLst>
              <a:ext uri="{FF2B5EF4-FFF2-40B4-BE49-F238E27FC236}">
                <a16:creationId xmlns:a16="http://schemas.microsoft.com/office/drawing/2014/main" id="{E9AD722E-7874-47AE-B65A-7EE0CEB281F1}"/>
              </a:ext>
            </a:extLst>
          </p:cNvPr>
          <p:cNvSpPr/>
          <p:nvPr/>
        </p:nvSpPr>
        <p:spPr>
          <a:xfrm>
            <a:off x="2532768" y="3480342"/>
            <a:ext cx="6333283" cy="1089817"/>
          </a:xfrm>
          <a:prstGeom prst="roundRect">
            <a:avLst>
              <a:gd name="adj" fmla="val 22608"/>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r>
              <a:rPr lang="en-US" altLang="zh-CN" sz="2400" b="1">
                <a:solidFill>
                  <a:srgbClr val="002060"/>
                </a:solidFill>
                <a:latin typeface="Times New Roman" pitchFamily="18" charset="0"/>
                <a:ea typeface=".黑体-日本语" panose="02000500000000000000" pitchFamily="2" charset="-122"/>
                <a:cs typeface="Times New Roman" pitchFamily="18" charset="0"/>
                <a:sym typeface="+mn-lt"/>
              </a:rPr>
              <a:t>Diễn biến của chiến dịch </a:t>
            </a:r>
            <a:endParaRPr lang="vi-VN" altLang="zh-CN" sz="2400" b="1">
              <a:solidFill>
                <a:srgbClr val="002060"/>
              </a:solidFill>
              <a:latin typeface="Times New Roman" pitchFamily="18" charset="0"/>
              <a:ea typeface=".黑体-日本语" panose="02000500000000000000" pitchFamily="2" charset="-122"/>
              <a:cs typeface="Times New Roman" pitchFamily="18" charset="0"/>
              <a:sym typeface="+mn-lt"/>
            </a:endParaRPr>
          </a:p>
          <a:p>
            <a:pPr algn="ctr">
              <a:lnSpc>
                <a:spcPct val="130000"/>
              </a:lnSpc>
              <a:defRPr/>
            </a:pPr>
            <a:r>
              <a:rPr lang="en-US" altLang="zh-CN" sz="2400" b="1">
                <a:solidFill>
                  <a:srgbClr val="002060"/>
                </a:solidFill>
                <a:latin typeface="Times New Roman" pitchFamily="18" charset="0"/>
                <a:ea typeface=".黑体-日本语" panose="02000500000000000000" pitchFamily="2" charset="-122"/>
                <a:cs typeface="Times New Roman" pitchFamily="18" charset="0"/>
                <a:sym typeface="+mn-lt"/>
              </a:rPr>
              <a:t>Việt Bắc</a:t>
            </a:r>
            <a:r>
              <a:rPr lang="vi-VN" altLang="zh-CN" sz="2400" b="1">
                <a:solidFill>
                  <a:srgbClr val="002060"/>
                </a:solidFill>
                <a:latin typeface="Times New Roman" pitchFamily="18" charset="0"/>
                <a:ea typeface=".黑体-日本语" panose="02000500000000000000" pitchFamily="2" charset="-122"/>
                <a:cs typeface="Times New Roman" pitchFamily="18" charset="0"/>
                <a:sym typeface="+mn-lt"/>
              </a:rPr>
              <a:t> </a:t>
            </a:r>
            <a:r>
              <a:rPr lang="en-US" altLang="zh-CN" sz="2400" b="1" kern="0">
                <a:solidFill>
                  <a:srgbClr val="002060"/>
                </a:solidFill>
                <a:latin typeface="Times New Roman" pitchFamily="18" charset="0"/>
                <a:ea typeface=".黑体-日本语" panose="02000500000000000000" pitchFamily="2" charset="-122"/>
                <a:cs typeface="Times New Roman" pitchFamily="18" charset="0"/>
                <a:sym typeface="+mn-lt"/>
              </a:rPr>
              <a:t>thu – đông 1947</a:t>
            </a:r>
            <a:endParaRPr lang="zh-CN" altLang="en-US" sz="2400" b="1" kern="0" dirty="0">
              <a:solidFill>
                <a:srgbClr val="002060"/>
              </a:solidFill>
              <a:latin typeface="Times New Roman" pitchFamily="18" charset="0"/>
              <a:ea typeface=".黑体-日本语" panose="02000500000000000000" pitchFamily="2" charset="-122"/>
              <a:cs typeface="Times New Roman" pitchFamily="18" charset="0"/>
              <a:sym typeface="+mn-lt"/>
            </a:endParaRPr>
          </a:p>
        </p:txBody>
      </p:sp>
      <p:sp>
        <p:nvSpPr>
          <p:cNvPr id="18" name="Rectangle: Rounded Corners 18">
            <a:extLst>
              <a:ext uri="{FF2B5EF4-FFF2-40B4-BE49-F238E27FC236}">
                <a16:creationId xmlns:a16="http://schemas.microsoft.com/office/drawing/2014/main" id="{2FEE284D-B99D-4327-93C2-2C083B17E817}"/>
              </a:ext>
            </a:extLst>
          </p:cNvPr>
          <p:cNvSpPr/>
          <p:nvPr/>
        </p:nvSpPr>
        <p:spPr>
          <a:xfrm>
            <a:off x="2532768" y="4924911"/>
            <a:ext cx="6333283" cy="1023044"/>
          </a:xfrm>
          <a:prstGeom prst="roundRect">
            <a:avLst>
              <a:gd name="adj" fmla="val 22608"/>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rgbClr val="002060"/>
                </a:solidFill>
                <a:latin typeface="Times New Roman" panose="02020603050405020304" pitchFamily="18" charset="0"/>
                <a:ea typeface=".黑体-日本语" charset="-128"/>
                <a:cs typeface="Times New Roman" panose="02020603050405020304" pitchFamily="18" charset="0"/>
                <a:sym typeface="+mn-lt"/>
              </a:rPr>
              <a:t>Kết quả</a:t>
            </a:r>
            <a:r>
              <a:rPr lang="vi-VN" altLang="zh-CN" sz="2400" b="1">
                <a:solidFill>
                  <a:srgbClr val="002060"/>
                </a:solidFill>
                <a:latin typeface="Times New Roman" panose="02020603050405020304" pitchFamily="18" charset="0"/>
                <a:ea typeface=".黑体-日本语" charset="-128"/>
                <a:cs typeface="Times New Roman" panose="02020603050405020304" pitchFamily="18" charset="0"/>
                <a:sym typeface="+mn-lt"/>
              </a:rPr>
              <a:t> và ý nghĩa</a:t>
            </a:r>
            <a:r>
              <a:rPr lang="en-US" altLang="zh-CN" sz="2400" b="1">
                <a:solidFill>
                  <a:srgbClr val="002060"/>
                </a:solidFill>
                <a:latin typeface="Times New Roman" panose="02020603050405020304" pitchFamily="18" charset="0"/>
                <a:ea typeface=".黑体-日本语" charset="-128"/>
                <a:cs typeface="Times New Roman" panose="02020603050405020304" pitchFamily="18" charset="0"/>
                <a:sym typeface="+mn-lt"/>
              </a:rPr>
              <a:t> của chiến dịch </a:t>
            </a:r>
            <a:endParaRPr lang="vi-VN" altLang="zh-CN" sz="2400" b="1">
              <a:solidFill>
                <a:srgbClr val="002060"/>
              </a:solidFill>
              <a:latin typeface="Times New Roman" panose="02020603050405020304" pitchFamily="18" charset="0"/>
              <a:ea typeface=".黑体-日本语" charset="-128"/>
              <a:cs typeface="Times New Roman" panose="02020603050405020304" pitchFamily="18" charset="0"/>
              <a:sym typeface="+mn-lt"/>
            </a:endParaRPr>
          </a:p>
          <a:p>
            <a:pPr algn="ctr"/>
            <a:r>
              <a:rPr lang="en-US" altLang="zh-CN" sz="2400" b="1">
                <a:solidFill>
                  <a:srgbClr val="002060"/>
                </a:solidFill>
                <a:latin typeface="Times New Roman" panose="02020603050405020304" pitchFamily="18" charset="0"/>
                <a:ea typeface=".黑体-日本语" charset="-128"/>
                <a:cs typeface="Times New Roman" panose="02020603050405020304" pitchFamily="18" charset="0"/>
                <a:sym typeface="+mn-lt"/>
              </a:rPr>
              <a:t>Việt Bắc thu-đông 1947</a:t>
            </a:r>
            <a:endParaRPr lang="zh-CN" altLang="en-US" sz="2400">
              <a:solidFill>
                <a:srgbClr val="002060"/>
              </a:solidFill>
              <a:latin typeface="Times New Roman" panose="02020603050405020304" pitchFamily="18" charset="0"/>
              <a:ea typeface=".黑体-日本语" charset="-128"/>
              <a:cs typeface="Times New Roman" panose="02020603050405020304" pitchFamily="18" charset="0"/>
              <a:sym typeface="+mn-lt"/>
            </a:endParaRPr>
          </a:p>
        </p:txBody>
      </p:sp>
      <p:sp>
        <p:nvSpPr>
          <p:cNvPr id="19" name="Rectangle 18">
            <a:extLst>
              <a:ext uri="{FF2B5EF4-FFF2-40B4-BE49-F238E27FC236}">
                <a16:creationId xmlns:a16="http://schemas.microsoft.com/office/drawing/2014/main" id="{EBD2EBDB-BF5F-4FC3-B38A-C83B419ABCB7}"/>
              </a:ext>
            </a:extLst>
          </p:cNvPr>
          <p:cNvSpPr/>
          <p:nvPr/>
        </p:nvSpPr>
        <p:spPr>
          <a:xfrm>
            <a:off x="3202641" y="726449"/>
            <a:ext cx="5663410" cy="1015663"/>
          </a:xfrm>
          <a:prstGeom prst="rect">
            <a:avLst/>
          </a:prstGeom>
          <a:noFill/>
        </p:spPr>
        <p:txBody>
          <a:bodyPr wrap="none" lIns="91440" tIns="45720" rIns="91440" bIns="45720">
            <a:spAutoFit/>
          </a:bodyPr>
          <a:lstStyle/>
          <a:p>
            <a:pPr algn="ctr"/>
            <a:r>
              <a:rPr lang="vi-VN" sz="6000" b="1" cap="none" spc="0">
                <a:ln w="38100">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2" charset="0"/>
              </a:rPr>
              <a:t>CÁC HOẠT ĐỘNG</a:t>
            </a:r>
            <a:endParaRPr lang="vi-VN" sz="6000" b="1">
              <a:ln w="38100">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2" charset="0"/>
            </a:endParaRPr>
          </a:p>
        </p:txBody>
      </p:sp>
      <p:sp>
        <p:nvSpPr>
          <p:cNvPr id="20" name="Oval 19">
            <a:extLst>
              <a:ext uri="{FF2B5EF4-FFF2-40B4-BE49-F238E27FC236}">
                <a16:creationId xmlns:a16="http://schemas.microsoft.com/office/drawing/2014/main" id="{2D5E2A15-D841-48CB-89CC-0CFD07890921}"/>
              </a:ext>
            </a:extLst>
          </p:cNvPr>
          <p:cNvSpPr/>
          <p:nvPr/>
        </p:nvSpPr>
        <p:spPr>
          <a:xfrm>
            <a:off x="1349765" y="2252558"/>
            <a:ext cx="847335" cy="873033"/>
          </a:xfrm>
          <a:prstGeom prst="ellipse">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rgbClr val="002060"/>
                </a:solidFill>
                <a:latin typeface="iCiel Cadena" panose="02000503000000020004" pitchFamily="2" charset="0"/>
                <a:cs typeface="Times New Roman" panose="02020603050405020304" pitchFamily="18" charset="0"/>
              </a:rPr>
              <a:t>1</a:t>
            </a:r>
            <a:endParaRPr lang="en-US" sz="4800" b="1">
              <a:solidFill>
                <a:srgbClr val="002060"/>
              </a:solidFill>
              <a:latin typeface="iCiel Cadena" panose="02000503000000020004" pitchFamily="2" charset="0"/>
              <a:cs typeface="Times New Roman" panose="02020603050405020304" pitchFamily="18" charset="0"/>
            </a:endParaRPr>
          </a:p>
        </p:txBody>
      </p:sp>
      <p:sp>
        <p:nvSpPr>
          <p:cNvPr id="21" name="Oval 20">
            <a:extLst>
              <a:ext uri="{FF2B5EF4-FFF2-40B4-BE49-F238E27FC236}">
                <a16:creationId xmlns:a16="http://schemas.microsoft.com/office/drawing/2014/main" id="{5DDD4815-BB3B-4356-A752-5C790F792C22}"/>
              </a:ext>
            </a:extLst>
          </p:cNvPr>
          <p:cNvSpPr/>
          <p:nvPr/>
        </p:nvSpPr>
        <p:spPr>
          <a:xfrm>
            <a:off x="1349765" y="3506923"/>
            <a:ext cx="847335" cy="873033"/>
          </a:xfrm>
          <a:prstGeom prst="ellipse">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rgbClr val="002060"/>
                </a:solidFill>
                <a:latin typeface="iCiel Cadena" panose="02000503000000020004" pitchFamily="2" charset="0"/>
                <a:cs typeface="Times New Roman" panose="02020603050405020304" pitchFamily="18" charset="0"/>
              </a:rPr>
              <a:t>2</a:t>
            </a:r>
            <a:endParaRPr lang="en-US" sz="4800" b="1">
              <a:solidFill>
                <a:srgbClr val="002060"/>
              </a:solidFill>
              <a:latin typeface="iCiel Cadena" panose="02000503000000020004" pitchFamily="2" charset="0"/>
              <a:cs typeface="Times New Roman" panose="02020603050405020304" pitchFamily="18" charset="0"/>
            </a:endParaRPr>
          </a:p>
        </p:txBody>
      </p:sp>
      <p:sp>
        <p:nvSpPr>
          <p:cNvPr id="22" name="Oval 21">
            <a:extLst>
              <a:ext uri="{FF2B5EF4-FFF2-40B4-BE49-F238E27FC236}">
                <a16:creationId xmlns:a16="http://schemas.microsoft.com/office/drawing/2014/main" id="{330A1B20-CD0A-4FB0-8CF0-16738ACDBF83}"/>
              </a:ext>
            </a:extLst>
          </p:cNvPr>
          <p:cNvSpPr/>
          <p:nvPr/>
        </p:nvSpPr>
        <p:spPr>
          <a:xfrm>
            <a:off x="1349765" y="4996544"/>
            <a:ext cx="847335" cy="873033"/>
          </a:xfrm>
          <a:prstGeom prst="ellipse">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rgbClr val="002060"/>
                </a:solidFill>
                <a:latin typeface="iCiel Cadena" panose="02000503000000020004" pitchFamily="2" charset="0"/>
                <a:cs typeface="Times New Roman" panose="02020603050405020304" pitchFamily="18" charset="0"/>
              </a:rPr>
              <a:t>3</a:t>
            </a:r>
            <a:endParaRPr lang="en-US" sz="4800" b="1">
              <a:solidFill>
                <a:srgbClr val="002060"/>
              </a:solidFill>
              <a:latin typeface="iCiel Cadena" panose="02000503000000020004" pitchFamily="2" charset="0"/>
              <a:cs typeface="Times New Roman" panose="02020603050405020304" pitchFamily="18" charset="0"/>
            </a:endParaRPr>
          </a:p>
        </p:txBody>
      </p:sp>
    </p:spTree>
    <p:extLst>
      <p:ext uri="{BB962C8B-B14F-4D97-AF65-F5344CB8AC3E}">
        <p14:creationId xmlns:p14="http://schemas.microsoft.com/office/powerpoint/2010/main" val="38740295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p:bldP spid="2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6937" y="4237680"/>
            <a:ext cx="5708188" cy="2456407"/>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 name="椭圆 9"/>
          <p:cNvSpPr/>
          <p:nvPr/>
        </p:nvSpPr>
        <p:spPr>
          <a:xfrm>
            <a:off x="5489008" y="831086"/>
            <a:ext cx="1669005" cy="1596293"/>
          </a:xfrm>
          <a:prstGeom prst="ellipse">
            <a:avLst/>
          </a:prstGeom>
          <a:solidFill>
            <a:srgbClr val="FEBA0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w="28575">
                  <a:solidFill>
                    <a:prstClr val="black"/>
                  </a:solidFill>
                </a:ln>
                <a:solidFill>
                  <a:prstClr val="white"/>
                </a:solidFill>
                <a:effectLst>
                  <a:outerShdw blurRad="38100" dist="38100" dir="2700000" algn="tl">
                    <a:srgbClr val="000000">
                      <a:alpha val="43137"/>
                    </a:srgbClr>
                  </a:outerShdw>
                </a:effectLst>
                <a:uLnTx/>
                <a:uFillTx/>
                <a:latin typeface="UTM Cookies" panose="02040603050506020204" pitchFamily="18" charset="0"/>
                <a:ea typeface="字魂27号-布丁体" panose="00000500000000000000" pitchFamily="2" charset="-122"/>
              </a:rPr>
              <a:t>02</a:t>
            </a:r>
            <a:endParaRPr kumimoji="0" lang="zh-CN" altLang="en-US" sz="6000" b="0" i="0" u="none" strike="noStrike" kern="1200" cap="none" spc="0" normalizeH="0" baseline="0" noProof="0" dirty="0">
              <a:ln w="28575">
                <a:solidFill>
                  <a:prstClr val="black"/>
                </a:solidFill>
              </a:ln>
              <a:solidFill>
                <a:prstClr val="white"/>
              </a:solidFill>
              <a:effectLst>
                <a:outerShdw blurRad="38100" dist="38100" dir="2700000" algn="tl">
                  <a:srgbClr val="000000">
                    <a:alpha val="43137"/>
                  </a:srgbClr>
                </a:outerShdw>
              </a:effectLst>
              <a:uLnTx/>
              <a:uFillTx/>
              <a:latin typeface="UTM Cookies" panose="02040603050506020204" pitchFamily="18" charset="0"/>
              <a:ea typeface="字魂27号-布丁体" panose="00000500000000000000" pitchFamily="2" charset="-122"/>
            </a:endParaRPr>
          </a:p>
        </p:txBody>
      </p:sp>
      <p:sp>
        <p:nvSpPr>
          <p:cNvPr id="11" name="文本框 10"/>
          <p:cNvSpPr txBox="1"/>
          <p:nvPr/>
        </p:nvSpPr>
        <p:spPr>
          <a:xfrm>
            <a:off x="2484120" y="2824698"/>
            <a:ext cx="743494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a:ln w="25400">
                  <a:solidFill>
                    <a:prstClr val="black"/>
                  </a:solidFill>
                </a:ln>
                <a:solidFill>
                  <a:srgbClr val="FE622A"/>
                </a:solidFill>
                <a:latin typeface="UTM Cookies" panose="02040603050506020204" pitchFamily="18" charset="0"/>
                <a:ea typeface="字魂27号-布丁体" panose="00000500000000000000" pitchFamily="2" charset="-122"/>
              </a:rPr>
              <a:t>KHÁM PHÁ</a:t>
            </a:r>
            <a:endParaRPr kumimoji="0" lang="zh-CN" altLang="en-US" sz="6000" b="0" i="0" u="none" strike="noStrike" kern="1200" cap="none" spc="0" normalizeH="0" baseline="0" noProof="0" dirty="0">
              <a:ln w="25400">
                <a:solidFill>
                  <a:prstClr val="black"/>
                </a:solidFill>
              </a:ln>
              <a:solidFill>
                <a:srgbClr val="FE622A"/>
              </a:solidFill>
              <a:effectLst/>
              <a:uLnTx/>
              <a:uFillTx/>
              <a:latin typeface="UTM Cookies" panose="02040603050506020204" pitchFamily="18" charset="0"/>
              <a:ea typeface="字魂27号-布丁体" panose="00000500000000000000" pitchFamily="2" charset="-122"/>
            </a:endParaRPr>
          </a:p>
        </p:txBody>
      </p:sp>
    </p:spTree>
    <p:extLst>
      <p:ext uri="{BB962C8B-B14F-4D97-AF65-F5344CB8AC3E}">
        <p14:creationId xmlns:p14="http://schemas.microsoft.com/office/powerpoint/2010/main" val="955417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1"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par>
                          <p:cTn id="35" fill="hold">
                            <p:stCondLst>
                              <p:cond delay="4000"/>
                            </p:stCondLst>
                            <p:childTnLst>
                              <p:par>
                                <p:cTn id="36" presetID="53" presetClass="entr" presetSubtype="16"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par>
                          <p:cTn id="41" fill="hold">
                            <p:stCondLst>
                              <p:cond delay="4500"/>
                            </p:stCondLst>
                            <p:childTnLst>
                              <p:par>
                                <p:cTn id="42" presetID="49" presetClass="entr" presetSubtype="0" decel="10000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 calcmode="lin" valueType="num">
                                      <p:cBhvr>
                                        <p:cTn id="46" dur="500" fill="hold"/>
                                        <p:tgtEl>
                                          <p:spTgt spid="11"/>
                                        </p:tgtEl>
                                        <p:attrNameLst>
                                          <p:attrName>style.rotation</p:attrName>
                                        </p:attrNameLst>
                                      </p:cBhvr>
                                      <p:tavLst>
                                        <p:tav tm="0">
                                          <p:val>
                                            <p:fltVal val="360"/>
                                          </p:val>
                                        </p:tav>
                                        <p:tav tm="100000">
                                          <p:val>
                                            <p:fltVal val="0"/>
                                          </p:val>
                                        </p:tav>
                                      </p:tavLst>
                                    </p:anim>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自定义 7">
      <a:majorFont>
        <a:latin typeface="Calibri Light"/>
        <a:ea typeface="等线 Light"/>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924</Words>
  <Application>Microsoft Office PowerPoint</Application>
  <PresentationFormat>Widescreen</PresentationFormat>
  <Paragraphs>105</Paragraphs>
  <Slides>28</Slides>
  <Notes>10</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28</vt:i4>
      </vt:variant>
    </vt:vector>
  </HeadingPairs>
  <TitlesOfParts>
    <vt:vector size="44" baseType="lpstr">
      <vt:lpstr>等线</vt:lpstr>
      <vt:lpstr>等线 Light</vt:lpstr>
      <vt:lpstr>inpin heiti</vt:lpstr>
      <vt:lpstr>#9Slide03 Arima Madurai Bold</vt:lpstr>
      <vt:lpstr>Arial</vt:lpstr>
      <vt:lpstr>Calibri</vt:lpstr>
      <vt:lpstr>Calibri Light</vt:lpstr>
      <vt:lpstr>Coiny</vt:lpstr>
      <vt:lpstr>iCiel Cadena</vt:lpstr>
      <vt:lpstr>Times New Roman</vt:lpstr>
      <vt:lpstr>UTM Androgyne</vt:lpstr>
      <vt:lpstr>UTM Cookies</vt:lpstr>
      <vt:lpstr>UTM Futura Extra</vt:lpstr>
      <vt:lpstr>UTM Showcard</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8</cp:revision>
  <dcterms:created xsi:type="dcterms:W3CDTF">2021-12-13T01:58:42Z</dcterms:created>
  <dcterms:modified xsi:type="dcterms:W3CDTF">2021-12-13T03:27:15Z</dcterms:modified>
</cp:coreProperties>
</file>