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81" r:id="rId2"/>
    <p:sldId id="257" r:id="rId3"/>
    <p:sldId id="283" r:id="rId4"/>
    <p:sldId id="282" r:id="rId5"/>
    <p:sldId id="284" r:id="rId6"/>
    <p:sldId id="285" r:id="rId7"/>
    <p:sldId id="286" r:id="rId8"/>
    <p:sldId id="287" r:id="rId9"/>
    <p:sldId id="289" r:id="rId10"/>
    <p:sldId id="288" r:id="rId11"/>
    <p:sldId id="290" r:id="rId12"/>
    <p:sldId id="291" r:id="rId13"/>
    <p:sldId id="294" r:id="rId14"/>
    <p:sldId id="293" r:id="rId15"/>
    <p:sldId id="292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3" r:id="rId24"/>
    <p:sldId id="304" r:id="rId25"/>
    <p:sldId id="302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8" r:id="rId38"/>
    <p:sldId id="316" r:id="rId39"/>
    <p:sldId id="317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7CFFF"/>
    <a:srgbClr val="F5BD06"/>
    <a:srgbClr val="F8DD01"/>
    <a:srgbClr val="0B74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0" autoAdjust="0"/>
    <p:restoredTop sz="94660"/>
  </p:normalViewPr>
  <p:slideViewPr>
    <p:cSldViewPr snapToGrid="0">
      <p:cViewPr>
        <p:scale>
          <a:sx n="66" d="100"/>
          <a:sy n="66" d="100"/>
        </p:scale>
        <p:origin x="80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B5456-744D-4458-898F-B2C0697CA444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999AB-4A3A-42BF-8D67-F85CDA993F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13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0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4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2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87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2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0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23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77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31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6B26DF5-C55F-43A7-B0BC-AE02B3E72B1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11707-4D3C-49BB-891B-21AF1F431DAF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77B51-6306-4558-8981-F515C89DAA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282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jp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8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1.svg"/><Relationship Id="rId5" Type="http://schemas.openxmlformats.org/officeDocument/2006/relationships/image" Target="../media/image37.sv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7.wdp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yGB9a_qtOQ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5.wdp"/><Relationship Id="rId7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11" Type="http://schemas.microsoft.com/office/2007/relationships/hdphoto" Target="../media/hdphoto7.wdp"/><Relationship Id="rId5" Type="http://schemas.openxmlformats.org/officeDocument/2006/relationships/image" Target="../media/image40.png"/><Relationship Id="rId10" Type="http://schemas.openxmlformats.org/officeDocument/2006/relationships/image" Target="../media/image39.png"/><Relationship Id="rId4" Type="http://schemas.openxmlformats.org/officeDocument/2006/relationships/image" Target="../media/image100.jpeg"/><Relationship Id="rId9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32" Type="http://schemas.openxmlformats.org/officeDocument/2006/relationships/image" Target="../media/image29.jp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microsoft.com/office/2007/relationships/hdphoto" Target="../media/hdphoto5.wdp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35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4.png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BD653-0DFA-4B92-8B96-929FAC577A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8974" y="3532020"/>
            <a:ext cx="9156301" cy="3383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E900F-6B7E-48B6-8E42-2B5B00D8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8711" l="556" r="99778">
                        <a14:foregroundMark x1="8889" y1="86372" x2="49000" y2="90608"/>
                        <a14:foregroundMark x1="49000" y1="90608" x2="99778" y2="79374"/>
                        <a14:foregroundMark x1="1667" y1="74033" x2="7556" y2="89871"/>
                        <a14:foregroundMark x1="7556" y1="89871" x2="7556" y2="90239"/>
                        <a14:foregroundMark x1="6222" y1="96133" x2="74222" y2="96317"/>
                        <a14:foregroundMark x1="74222" y1="96317" x2="86556" y2="94843"/>
                        <a14:foregroundMark x1="95889" y1="65562" x2="95667" y2="84899"/>
                        <a14:foregroundMark x1="91667" y1="44936" x2="92667" y2="66851"/>
                        <a14:foregroundMark x1="91667" y1="41068" x2="76222" y2="65930"/>
                        <a14:foregroundMark x1="76222" y1="65930" x2="74778" y2="67403"/>
                        <a14:foregroundMark x1="72556" y1="50092" x2="67000" y2="69061"/>
                        <a14:foregroundMark x1="42556" y1="42357" x2="34667" y2="76611"/>
                        <a14:foregroundMark x1="34667" y1="76611" x2="34667" y2="76611"/>
                        <a14:foregroundMark x1="3000" y1="71271" x2="4333" y2="98711"/>
                        <a14:foregroundMark x1="10333" y1="60037" x2="12111" y2="68508"/>
                        <a14:foregroundMark x1="10444" y1="59853" x2="14222" y2="64457"/>
                        <a14:foregroundMark x1="12889" y1="61510" x2="11333" y2="70166"/>
                        <a14:foregroundMark x1="10222" y1="55985" x2="9333" y2="73481"/>
                        <a14:foregroundMark x1="9333" y1="73481" x2="9333" y2="73481"/>
                        <a14:foregroundMark x1="10333" y1="58195" x2="16333" y2="61326"/>
                        <a14:foregroundMark x1="17444" y1="60037" x2="22000" y2="61694"/>
                        <a14:foregroundMark x1="21556" y1="62615" x2="21556" y2="74954"/>
                        <a14:foregroundMark x1="20889" y1="60405" x2="16556" y2="59484"/>
                        <a14:foregroundMark x1="20333" y1="59853" x2="15333" y2="59300"/>
                        <a14:foregroundMark x1="22333" y1="58932" x2="16111" y2="58195"/>
                        <a14:foregroundMark x1="35222" y1="56538" x2="29889" y2="74770"/>
                        <a14:foregroundMark x1="60778" y1="47698" x2="58778" y2="74586"/>
                        <a14:foregroundMark x1="59778" y1="40147" x2="56111" y2="80663"/>
                        <a14:foregroundMark x1="53778" y1="76243" x2="46111" y2="77164"/>
                        <a14:foregroundMark x1="43222" y1="76427" x2="60222" y2="75138"/>
                        <a14:foregroundMark x1="43889" y1="41989" x2="50222" y2="64273"/>
                        <a14:foregroundMark x1="43000" y1="43094" x2="44556" y2="64457"/>
                        <a14:foregroundMark x1="45667" y1="53039" x2="45556" y2="63536"/>
                        <a14:foregroundMark x1="41889" y1="41068" x2="36778" y2="51381"/>
                        <a14:foregroundMark x1="42889" y1="39963" x2="37222" y2="50460"/>
                        <a14:foregroundMark x1="38667" y1="44751" x2="36556" y2="56169"/>
                        <a14:foregroundMark x1="36556" y1="56169" x2="36556" y2="56354"/>
                        <a14:foregroundMark x1="36889" y1="48066" x2="34222" y2="59116"/>
                        <a14:foregroundMark x1="38222" y1="45856" x2="40333" y2="40700"/>
                        <a14:foregroundMark x1="41333" y1="39963" x2="44889" y2="40331"/>
                        <a14:foregroundMark x1="44222" y1="39963" x2="41333" y2="38858"/>
                        <a14:foregroundMark x1="61111" y1="39779" x2="69000" y2="64273"/>
                        <a14:foregroundMark x1="69000" y1="64273" x2="69000" y2="64273"/>
                        <a14:foregroundMark x1="69889" y1="59116" x2="58444" y2="42910"/>
                        <a14:foregroundMark x1="58444" y1="42910" x2="57889" y2="41068"/>
                        <a14:foregroundMark x1="61444" y1="39227" x2="69556" y2="52855"/>
                        <a14:foregroundMark x1="64889" y1="64088" x2="62889" y2="80295"/>
                        <a14:foregroundMark x1="74111" y1="43278" x2="69889" y2="57274"/>
                        <a14:foregroundMark x1="73222" y1="42726" x2="70667" y2="51197"/>
                        <a14:foregroundMark x1="73556" y1="43831" x2="79333" y2="56538"/>
                        <a14:foregroundMark x1="75111" y1="43094" x2="86556" y2="38674"/>
                        <a14:foregroundMark x1="86556" y1="38674" x2="86556" y2="38674"/>
                        <a14:foregroundMark x1="84333" y1="35727" x2="89667" y2="38858"/>
                        <a14:foregroundMark x1="83778" y1="34991" x2="87667" y2="32228"/>
                        <a14:foregroundMark x1="92889" y1="34438" x2="95000" y2="47882"/>
                        <a14:foregroundMark x1="95000" y1="47882" x2="95000" y2="48066"/>
                        <a14:foregroundMark x1="556" y1="66667" x2="12000" y2="75322"/>
                        <a14:foregroundMark x1="92667" y1="48250" x2="99778" y2="56906"/>
                        <a14:backgroundMark x1="97889" y1="36464" x2="97889" y2="36464"/>
                        <a14:backgroundMark x1="96778" y1="33886" x2="98222" y2="4125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0178" y="1766351"/>
            <a:ext cx="9051821" cy="5091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421806-27CC-41A2-ABC9-653D22F0EB1A}"/>
              </a:ext>
            </a:extLst>
          </p:cNvPr>
          <p:cNvSpPr/>
          <p:nvPr/>
        </p:nvSpPr>
        <p:spPr>
          <a:xfrm>
            <a:off x="3140178" y="1766350"/>
            <a:ext cx="9051821" cy="5091649"/>
          </a:xfrm>
          <a:prstGeom prst="rect">
            <a:avLst/>
          </a:prstGeom>
          <a:gradFill flip="none" rotWithShape="1">
            <a:gsLst>
              <a:gs pos="36000">
                <a:srgbClr val="8EC5E6"/>
              </a:gs>
              <a:gs pos="0">
                <a:srgbClr val="002060"/>
              </a:gs>
              <a:gs pos="66000">
                <a:schemeClr val="accent1">
                  <a:lumMod val="20000"/>
                  <a:lumOff val="80000"/>
                  <a:alpha val="4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30864C-4C29-45BE-AA94-7FD995802143}"/>
              </a:ext>
            </a:extLst>
          </p:cNvPr>
          <p:cNvSpPr/>
          <p:nvPr/>
        </p:nvSpPr>
        <p:spPr>
          <a:xfrm rot="2491284">
            <a:off x="-1828036" y="-4495036"/>
            <a:ext cx="15848072" cy="15848072"/>
          </a:xfrm>
          <a:prstGeom prst="ellipse">
            <a:avLst/>
          </a:prstGeom>
          <a:solidFill>
            <a:srgbClr val="F8DD0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81ECCE-0797-47DE-9B7E-68CB91D92B0B}"/>
              </a:ext>
            </a:extLst>
          </p:cNvPr>
          <p:cNvSpPr/>
          <p:nvPr/>
        </p:nvSpPr>
        <p:spPr>
          <a:xfrm>
            <a:off x="114300" y="876300"/>
            <a:ext cx="11963400" cy="11963400"/>
          </a:xfrm>
          <a:prstGeom prst="ellipse">
            <a:avLst/>
          </a:prstGeom>
          <a:solidFill>
            <a:srgbClr val="F5BD0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E538D-3300-48A8-9EFC-8369278E67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75000"/>
          </a:blip>
          <a:srcRect b="17737"/>
          <a:stretch/>
        </p:blipFill>
        <p:spPr>
          <a:xfrm>
            <a:off x="5222186" y="3998109"/>
            <a:ext cx="4169492" cy="3138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9D8D4-57D7-4E5B-8008-46D1C7E7A4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31" b="91911" l="10000" r="90000">
                        <a14:foregroundMark x1="75250" y1="8558" x2="75250" y2="8558"/>
                        <a14:foregroundMark x1="74250" y1="6331" x2="74250" y2="12192"/>
                        <a14:foregroundMark x1="34750" y1="91911" x2="29750" y2="91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84420" y="2915516"/>
            <a:ext cx="3836116" cy="4585953"/>
          </a:xfrm>
          <a:prstGeom prst="rect">
            <a:avLst/>
          </a:prstGeom>
        </p:spPr>
      </p:pic>
      <p:pic>
        <p:nvPicPr>
          <p:cNvPr id="11" name="star 1 - 9Slide.vn">
            <a:extLst>
              <a:ext uri="{FF2B5EF4-FFF2-40B4-BE49-F238E27FC236}">
                <a16:creationId xmlns:a16="http://schemas.microsoft.com/office/drawing/2014/main" id="{70290C49-4227-434C-944E-10B72B47A3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09" y="1708105"/>
            <a:ext cx="97595" cy="75193"/>
          </a:xfrm>
          <a:prstGeom prst="rect">
            <a:avLst/>
          </a:prstGeom>
        </p:spPr>
      </p:pic>
      <p:pic>
        <p:nvPicPr>
          <p:cNvPr id="12" name="star 2 - 9Slide.vn">
            <a:extLst>
              <a:ext uri="{FF2B5EF4-FFF2-40B4-BE49-F238E27FC236}">
                <a16:creationId xmlns:a16="http://schemas.microsoft.com/office/drawing/2014/main" id="{92339D15-360F-4E1C-BBF6-DB39D4F89C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178" y="2266562"/>
            <a:ext cx="111538" cy="108693"/>
          </a:xfrm>
          <a:prstGeom prst="rect">
            <a:avLst/>
          </a:prstGeom>
        </p:spPr>
      </p:pic>
      <p:pic>
        <p:nvPicPr>
          <p:cNvPr id="13" name="star 3 - 9Slide.vn">
            <a:extLst>
              <a:ext uri="{FF2B5EF4-FFF2-40B4-BE49-F238E27FC236}">
                <a16:creationId xmlns:a16="http://schemas.microsoft.com/office/drawing/2014/main" id="{82345F23-2EBB-47A2-B759-5D63239B243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074" y="2026782"/>
            <a:ext cx="104567" cy="86215"/>
          </a:xfrm>
          <a:prstGeom prst="rect">
            <a:avLst/>
          </a:prstGeom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5A89C9E0-35A1-4803-9EC4-7F6E49B625C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52" y="653613"/>
            <a:ext cx="118508" cy="108607"/>
          </a:xfrm>
          <a:prstGeom prst="rect">
            <a:avLst/>
          </a:prstGeom>
        </p:spPr>
      </p:pic>
      <p:pic>
        <p:nvPicPr>
          <p:cNvPr id="15" name="star 5 - 9Slide.vn">
            <a:extLst>
              <a:ext uri="{FF2B5EF4-FFF2-40B4-BE49-F238E27FC236}">
                <a16:creationId xmlns:a16="http://schemas.microsoft.com/office/drawing/2014/main" id="{47E8F6F2-F313-455F-B841-03C68A5C0C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103" y="1459341"/>
            <a:ext cx="104567" cy="96507"/>
          </a:xfrm>
          <a:prstGeom prst="rect">
            <a:avLst/>
          </a:prstGeom>
        </p:spPr>
      </p:pic>
      <p:pic>
        <p:nvPicPr>
          <p:cNvPr id="16" name="star 6 - 9Slide.vn">
            <a:extLst>
              <a:ext uri="{FF2B5EF4-FFF2-40B4-BE49-F238E27FC236}">
                <a16:creationId xmlns:a16="http://schemas.microsoft.com/office/drawing/2014/main" id="{CEE5B914-04F6-4805-9C0F-3FECF8D8E2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1" y="790442"/>
            <a:ext cx="161553" cy="96383"/>
          </a:xfrm>
          <a:prstGeom prst="rect">
            <a:avLst/>
          </a:prstGeom>
        </p:spPr>
      </p:pic>
      <p:pic>
        <p:nvPicPr>
          <p:cNvPr id="17" name="star 7 - 9Slide.vn">
            <a:extLst>
              <a:ext uri="{FF2B5EF4-FFF2-40B4-BE49-F238E27FC236}">
                <a16:creationId xmlns:a16="http://schemas.microsoft.com/office/drawing/2014/main" id="{4E15FF93-E4E1-4929-B15C-9F7D225FE4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04" y="1726003"/>
            <a:ext cx="104565" cy="74704"/>
          </a:xfrm>
          <a:prstGeom prst="rect">
            <a:avLst/>
          </a:prstGeom>
        </p:spPr>
      </p:pic>
      <p:pic>
        <p:nvPicPr>
          <p:cNvPr id="18" name="star 8 - 9Slide.vn">
            <a:extLst>
              <a:ext uri="{FF2B5EF4-FFF2-40B4-BE49-F238E27FC236}">
                <a16:creationId xmlns:a16="http://schemas.microsoft.com/office/drawing/2014/main" id="{8ADFD0F7-8CDF-4ABC-8CA3-9832C1970DC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94" y="742758"/>
            <a:ext cx="143398" cy="85465"/>
          </a:xfrm>
          <a:prstGeom prst="rect">
            <a:avLst/>
          </a:prstGeom>
        </p:spPr>
      </p:pic>
      <p:pic>
        <p:nvPicPr>
          <p:cNvPr id="19" name="star 9 - 9Slide.vn">
            <a:extLst>
              <a:ext uri="{FF2B5EF4-FFF2-40B4-BE49-F238E27FC236}">
                <a16:creationId xmlns:a16="http://schemas.microsoft.com/office/drawing/2014/main" id="{D9C909FB-4D67-497E-AD18-27C2574E010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825" y="1130477"/>
            <a:ext cx="125480" cy="120525"/>
          </a:xfrm>
          <a:prstGeom prst="rect">
            <a:avLst/>
          </a:prstGeom>
        </p:spPr>
      </p:pic>
      <p:pic>
        <p:nvPicPr>
          <p:cNvPr id="20" name="star 10 - 9Slide.vn">
            <a:extLst>
              <a:ext uri="{FF2B5EF4-FFF2-40B4-BE49-F238E27FC236}">
                <a16:creationId xmlns:a16="http://schemas.microsoft.com/office/drawing/2014/main" id="{5942ED17-E48F-4A49-8884-168E3AFAC6D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29" y="763483"/>
            <a:ext cx="97597" cy="57565"/>
          </a:xfrm>
          <a:prstGeom prst="rect">
            <a:avLst/>
          </a:prstGeom>
        </p:spPr>
      </p:pic>
      <p:pic>
        <p:nvPicPr>
          <p:cNvPr id="21" name="star 11 - 9Slide.vn">
            <a:extLst>
              <a:ext uri="{FF2B5EF4-FFF2-40B4-BE49-F238E27FC236}">
                <a16:creationId xmlns:a16="http://schemas.microsoft.com/office/drawing/2014/main" id="{CBCF4C5B-EDCB-4248-86F5-EB0DDD3FB50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003" y="1137016"/>
            <a:ext cx="104567" cy="88251"/>
          </a:xfrm>
          <a:prstGeom prst="rect">
            <a:avLst/>
          </a:prstGeom>
        </p:spPr>
      </p:pic>
      <p:pic>
        <p:nvPicPr>
          <p:cNvPr id="22" name="star 12 - 9Slide.vn">
            <a:extLst>
              <a:ext uri="{FF2B5EF4-FFF2-40B4-BE49-F238E27FC236}">
                <a16:creationId xmlns:a16="http://schemas.microsoft.com/office/drawing/2014/main" id="{0AA0B2C6-D93F-42A4-8217-6BB534D500C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278" y="489432"/>
            <a:ext cx="111538" cy="110181"/>
          </a:xfrm>
          <a:prstGeom prst="rect">
            <a:avLst/>
          </a:prstGeom>
        </p:spPr>
      </p:pic>
      <p:pic>
        <p:nvPicPr>
          <p:cNvPr id="23" name="star 13 - 9Slide.vn">
            <a:extLst>
              <a:ext uri="{FF2B5EF4-FFF2-40B4-BE49-F238E27FC236}">
                <a16:creationId xmlns:a16="http://schemas.microsoft.com/office/drawing/2014/main" id="{A304C016-D007-46E1-91ED-D19A2BD4651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630" y="295936"/>
            <a:ext cx="97595" cy="61587"/>
          </a:xfrm>
          <a:prstGeom prst="rect">
            <a:avLst/>
          </a:prstGeom>
        </p:spPr>
      </p:pic>
      <p:pic>
        <p:nvPicPr>
          <p:cNvPr id="24" name="star 14 - 9Slide.vn">
            <a:extLst>
              <a:ext uri="{FF2B5EF4-FFF2-40B4-BE49-F238E27FC236}">
                <a16:creationId xmlns:a16="http://schemas.microsoft.com/office/drawing/2014/main" id="{E31305A2-528D-4BA8-BB1D-3B166D14EC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303" y="843713"/>
            <a:ext cx="104567" cy="86190"/>
          </a:xfrm>
          <a:prstGeom prst="rect">
            <a:avLst/>
          </a:prstGeom>
        </p:spPr>
      </p:pic>
      <p:pic>
        <p:nvPicPr>
          <p:cNvPr id="25" name="star 15 - 9Slide.vn">
            <a:extLst>
              <a:ext uri="{FF2B5EF4-FFF2-40B4-BE49-F238E27FC236}">
                <a16:creationId xmlns:a16="http://schemas.microsoft.com/office/drawing/2014/main" id="{B52BFAD9-ED6B-4672-A7F2-5BBA4E9C682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752" y="656138"/>
            <a:ext cx="118508" cy="112928"/>
          </a:xfrm>
          <a:prstGeom prst="rect">
            <a:avLst/>
          </a:prstGeom>
        </p:spPr>
      </p:pic>
      <p:pic>
        <p:nvPicPr>
          <p:cNvPr id="26" name="star 16 - 9Slide.vn">
            <a:extLst>
              <a:ext uri="{FF2B5EF4-FFF2-40B4-BE49-F238E27FC236}">
                <a16:creationId xmlns:a16="http://schemas.microsoft.com/office/drawing/2014/main" id="{37EDD39A-5D12-4D85-9402-2B16DB0F082C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30" y="551302"/>
            <a:ext cx="97595" cy="85658"/>
          </a:xfrm>
          <a:prstGeom prst="rect">
            <a:avLst/>
          </a:prstGeom>
        </p:spPr>
      </p:pic>
      <p:pic>
        <p:nvPicPr>
          <p:cNvPr id="27" name="star 17 - 9Slide.vn">
            <a:extLst>
              <a:ext uri="{FF2B5EF4-FFF2-40B4-BE49-F238E27FC236}">
                <a16:creationId xmlns:a16="http://schemas.microsoft.com/office/drawing/2014/main" id="{9526093C-6CCA-403D-A178-862DF1F155E6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8" y="1095237"/>
            <a:ext cx="111538" cy="103686"/>
          </a:xfrm>
          <a:prstGeom prst="rect">
            <a:avLst/>
          </a:prstGeom>
        </p:spPr>
      </p:pic>
      <p:pic>
        <p:nvPicPr>
          <p:cNvPr id="28" name="star 18 - 9Slide.vn">
            <a:extLst>
              <a:ext uri="{FF2B5EF4-FFF2-40B4-BE49-F238E27FC236}">
                <a16:creationId xmlns:a16="http://schemas.microsoft.com/office/drawing/2014/main" id="{2B181B89-856E-4278-BA6C-3F8B8C571199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204" y="2181433"/>
            <a:ext cx="104565" cy="71676"/>
          </a:xfrm>
          <a:prstGeom prst="rect">
            <a:avLst/>
          </a:prstGeom>
        </p:spPr>
      </p:pic>
      <p:pic>
        <p:nvPicPr>
          <p:cNvPr id="29" name="star 19 - 9Slide.vn">
            <a:extLst>
              <a:ext uri="{FF2B5EF4-FFF2-40B4-BE49-F238E27FC236}">
                <a16:creationId xmlns:a16="http://schemas.microsoft.com/office/drawing/2014/main" id="{AAA36BCA-56E9-4E95-8F2F-DF6FFE2CC1E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7205" y="2706443"/>
            <a:ext cx="94180" cy="77591"/>
          </a:xfrm>
          <a:prstGeom prst="rect">
            <a:avLst/>
          </a:prstGeom>
        </p:spPr>
      </p:pic>
      <p:pic>
        <p:nvPicPr>
          <p:cNvPr id="30" name="star 20 - 9Slide.vn">
            <a:extLst>
              <a:ext uri="{FF2B5EF4-FFF2-40B4-BE49-F238E27FC236}">
                <a16:creationId xmlns:a16="http://schemas.microsoft.com/office/drawing/2014/main" id="{B7172BC0-E133-401F-97D9-9EDA129F357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03" y="1597109"/>
            <a:ext cx="104567" cy="71469"/>
          </a:xfrm>
          <a:prstGeom prst="rect">
            <a:avLst/>
          </a:prstGeom>
        </p:spPr>
      </p:pic>
      <p:pic>
        <p:nvPicPr>
          <p:cNvPr id="31" name="star 21 - 9Slide.vn">
            <a:extLst>
              <a:ext uri="{FF2B5EF4-FFF2-40B4-BE49-F238E27FC236}">
                <a16:creationId xmlns:a16="http://schemas.microsoft.com/office/drawing/2014/main" id="{A7A8637A-5A65-40F7-9494-BD7ADB948FB1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649" y="1165990"/>
            <a:ext cx="144510" cy="84989"/>
          </a:xfrm>
          <a:prstGeom prst="rect">
            <a:avLst/>
          </a:prstGeom>
        </p:spPr>
      </p:pic>
      <p:pic>
        <p:nvPicPr>
          <p:cNvPr id="32" name="star 22 - 9Slide.vn">
            <a:extLst>
              <a:ext uri="{FF2B5EF4-FFF2-40B4-BE49-F238E27FC236}">
                <a16:creationId xmlns:a16="http://schemas.microsoft.com/office/drawing/2014/main" id="{2CE3E0CA-E04A-4DE1-A8BF-382227DB2B9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003" y="1848236"/>
            <a:ext cx="104567" cy="88282"/>
          </a:xfrm>
          <a:prstGeom prst="rect">
            <a:avLst/>
          </a:prstGeom>
        </p:spPr>
      </p:pic>
      <p:pic>
        <p:nvPicPr>
          <p:cNvPr id="33" name="star 23 - 9Slide.vn">
            <a:extLst>
              <a:ext uri="{FF2B5EF4-FFF2-40B4-BE49-F238E27FC236}">
                <a16:creationId xmlns:a16="http://schemas.microsoft.com/office/drawing/2014/main" id="{46014E6C-C149-42AC-9FD5-5AAB9DC21218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503" y="1264552"/>
            <a:ext cx="104567" cy="89166"/>
          </a:xfrm>
          <a:prstGeom prst="rect">
            <a:avLst/>
          </a:prstGeom>
        </p:spPr>
      </p:pic>
      <p:pic>
        <p:nvPicPr>
          <p:cNvPr id="34" name="star 24 - 9Slide.vn">
            <a:extLst>
              <a:ext uri="{FF2B5EF4-FFF2-40B4-BE49-F238E27FC236}">
                <a16:creationId xmlns:a16="http://schemas.microsoft.com/office/drawing/2014/main" id="{BE44460E-F2E5-4EFE-AC48-55524E8FC63C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225" y="2051024"/>
            <a:ext cx="125480" cy="109313"/>
          </a:xfrm>
          <a:prstGeom prst="rect">
            <a:avLst/>
          </a:prstGeom>
        </p:spPr>
      </p:pic>
      <p:pic>
        <p:nvPicPr>
          <p:cNvPr id="35" name="9Slide.vn 5">
            <a:extLst>
              <a:ext uri="{FF2B5EF4-FFF2-40B4-BE49-F238E27FC236}">
                <a16:creationId xmlns:a16="http://schemas.microsoft.com/office/drawing/2014/main" id="{7E71529A-7364-48F4-AD63-B8DDB1D927F6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972" r="36234" b="11194"/>
          <a:stretch/>
        </p:blipFill>
        <p:spPr>
          <a:xfrm>
            <a:off x="8871082" y="3746609"/>
            <a:ext cx="1017293" cy="3442204"/>
          </a:xfrm>
          <a:prstGeom prst="rect">
            <a:avLst/>
          </a:prstGeom>
        </p:spPr>
      </p:pic>
      <p:pic>
        <p:nvPicPr>
          <p:cNvPr id="36" name="9Slide.vn 9">
            <a:extLst>
              <a:ext uri="{FF2B5EF4-FFF2-40B4-BE49-F238E27FC236}">
                <a16:creationId xmlns:a16="http://schemas.microsoft.com/office/drawing/2014/main" id="{798EB745-6C22-4D47-8541-EFE54696873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64743"/>
          <a:stretch/>
        </p:blipFill>
        <p:spPr>
          <a:xfrm>
            <a:off x="4814434" y="5054557"/>
            <a:ext cx="718546" cy="2082487"/>
          </a:xfrm>
          <a:prstGeom prst="rect">
            <a:avLst/>
          </a:prstGeom>
        </p:spPr>
      </p:pic>
      <p:sp>
        <p:nvSpPr>
          <p:cNvPr id="38" name="night - 9Slide.vn">
            <a:extLst>
              <a:ext uri="{FF2B5EF4-FFF2-40B4-BE49-F238E27FC236}">
                <a16:creationId xmlns:a16="http://schemas.microsoft.com/office/drawing/2014/main" id="{2E816598-1B24-47E0-ACA6-30D51F2608AB}"/>
              </a:ext>
            </a:extLst>
          </p:cNvPr>
          <p:cNvSpPr/>
          <p:nvPr/>
        </p:nvSpPr>
        <p:spPr>
          <a:xfrm>
            <a:off x="13313276" y="-5282381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85FFAC-081B-48F7-9CBB-052BCC5EBC82}"/>
              </a:ext>
            </a:extLst>
          </p:cNvPr>
          <p:cNvSpPr txBox="1"/>
          <p:nvPr/>
        </p:nvSpPr>
        <p:spPr>
          <a:xfrm>
            <a:off x="1281957" y="969551"/>
            <a:ext cx="744435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CÔNG</a:t>
            </a:r>
            <a:r>
              <a:rPr kumimoji="0" lang="vi-VN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 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NGHIỆP</a:t>
            </a: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okia" panose="02040603050506020204" pitchFamily="18" charset="0"/>
            </a:endParaRPr>
          </a:p>
        </p:txBody>
      </p:sp>
      <p:pic>
        <p:nvPicPr>
          <p:cNvPr id="40" name="图片 3">
            <a:extLst>
              <a:ext uri="{FF2B5EF4-FFF2-40B4-BE49-F238E27FC236}">
                <a16:creationId xmlns:a16="http://schemas.microsoft.com/office/drawing/2014/main" id="{DF64879C-5601-4AF5-8989-7028E030EEC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033" y="3348309"/>
            <a:ext cx="5499801" cy="412485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AB07ED5-25CE-4313-8865-E530114638BF}"/>
              </a:ext>
            </a:extLst>
          </p:cNvPr>
          <p:cNvSpPr/>
          <p:nvPr/>
        </p:nvSpPr>
        <p:spPr>
          <a:xfrm>
            <a:off x="3013201" y="2665492"/>
            <a:ext cx="42643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</a:rPr>
              <a:t>(Tiếp theo)</a:t>
            </a:r>
          </a:p>
        </p:txBody>
      </p:sp>
    </p:spTree>
    <p:extLst>
      <p:ext uri="{BB962C8B-B14F-4D97-AF65-F5344CB8AC3E}">
        <p14:creationId xmlns:p14="http://schemas.microsoft.com/office/powerpoint/2010/main" val="337268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0 L -2.73177 0.07662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6589" y="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repeatCount="indefinite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repeatCount="indefinite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repeatCount="indefinite" fill="hold" nodeType="withEffect">
                                      <p:stCondLst>
                                        <p:cond delay="9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repeatCount="indefinite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repeatCount="indefinite" fill="hold" nodeType="withEffect">
                                      <p:stCondLst>
                                        <p:cond delay="7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repeatCount="indefinite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repeatCount="indefinite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repeatCount="indefinite" fill="hold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repeatCount="indefinite" fill="hold" nodeType="withEffect">
                                      <p:stCondLst>
                                        <p:cond delay="1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repeatCount="indefinite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indefinite" fill="hold" nodeType="withEffect">
                                      <p:stCondLst>
                                        <p:cond delay="59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7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repeatCount="indefinite" fill="hold" nodeType="withEffect">
                                      <p:stCondLst>
                                        <p:cond delay="67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repeatCount="indefinite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repeatCount="indefinite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repeatCount="indefinite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3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1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34" presetClass="emph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0599 0.05162 L 0.00065 -0.07824 " pathEditMode="relative" rAng="0" ptsTypes="AA">
                                          <p:cBhvr>
                                            <p:cTn id="113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3" y="-6505"/>
                                        </p:animMotion>
                                        <p:animRot by="1500000">
                                          <p:cBhvr>
                                            <p:cTn id="114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5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6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17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8" grpId="0" animBg="1"/>
          <p:bldP spid="38" grpId="1" animBg="1"/>
          <p:bldP spid="39" grpId="0"/>
          <p:bldP spid="39" grpId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0 L -2.73177 0.07662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6589" y="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repeatCount="indefinite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repeatCount="indefinite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repeatCount="indefinite" fill="hold" nodeType="withEffect">
                                      <p:stCondLst>
                                        <p:cond delay="9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repeatCount="indefinite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repeatCount="indefinite" fill="hold" nodeType="withEffect">
                                      <p:stCondLst>
                                        <p:cond delay="7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repeatCount="indefinite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repeatCount="indefinite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repeatCount="indefinite" fill="hold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repeatCount="indefinite" fill="hold" nodeType="withEffect">
                                      <p:stCondLst>
                                        <p:cond delay="1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repeatCount="indefinite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indefinite" fill="hold" nodeType="withEffect">
                                      <p:stCondLst>
                                        <p:cond delay="59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7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repeatCount="indefinite" fill="hold" nodeType="withEffect">
                                      <p:stCondLst>
                                        <p:cond delay="67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repeatCount="indefinite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repeatCount="indefinite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repeatCount="indefinite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1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42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10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34" presetClass="emph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0599 0.05162 L 0.00065 -0.07824 " pathEditMode="relative" rAng="0" ptsTypes="AA">
                                          <p:cBhvr>
                                            <p:cTn id="113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3" y="-6505"/>
                                        </p:animMotion>
                                        <p:animRot by="1500000">
                                          <p:cBhvr>
                                            <p:cTn id="114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5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6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17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8" presetID="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8" grpId="0" animBg="1"/>
          <p:bldP spid="38" grpId="1" animBg="1"/>
          <p:bldP spid="39" grpId="0"/>
          <p:bldP spid="39" grpId="1"/>
          <p:bldP spid="7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A4A11CBB-96A9-4F23-9C9F-72A007FB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  <p:pic>
        <p:nvPicPr>
          <p:cNvPr id="8" name="Hình ảnh 1">
            <a:extLst>
              <a:ext uri="{FF2B5EF4-FFF2-40B4-BE49-F238E27FC236}">
                <a16:creationId xmlns:a16="http://schemas.microsoft.com/office/drawing/2014/main" id="{8ECA4EC2-D500-4780-98C7-8808ECEE0A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574" r="1" b="14615"/>
          <a:stretch/>
        </p:blipFill>
        <p:spPr>
          <a:xfrm>
            <a:off x="1026595" y="1747361"/>
            <a:ext cx="6716707" cy="35476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47799C6-6954-4162-A679-42EA431D79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8573" y="5777411"/>
            <a:ext cx="5638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Patit</a:t>
            </a:r>
            <a:r>
              <a:rPr lang="vi-VN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vi-VN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vi-VN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Cai</a:t>
            </a:r>
            <a:endParaRPr lang="en-US" alt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87" descr="73685164">
            <a:extLst>
              <a:ext uri="{FF2B5EF4-FFF2-40B4-BE49-F238E27FC236}">
                <a16:creationId xmlns:a16="http://schemas.microsoft.com/office/drawing/2014/main" id="{5C7B986C-1A03-4B1A-B964-D34FB8A2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742" y="1709990"/>
            <a:ext cx="2952872" cy="35849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06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A4A11CBB-96A9-4F23-9C9F-72A007FB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  <p:pic>
        <p:nvPicPr>
          <p:cNvPr id="8" name="Hình ảnh 1">
            <a:extLst>
              <a:ext uri="{FF2B5EF4-FFF2-40B4-BE49-F238E27FC236}">
                <a16:creationId xmlns:a16="http://schemas.microsoft.com/office/drawing/2014/main" id="{065D5D34-BD1C-4057-A2B8-7C1FD35A75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1" r="1" b="1"/>
          <a:stretch/>
        </p:blipFill>
        <p:spPr>
          <a:xfrm rot="168328">
            <a:off x="2923703" y="1747361"/>
            <a:ext cx="6344593" cy="36679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BA5DA31-CF25-4379-ABC8-02C23725C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8663" y="5803466"/>
            <a:ext cx="5043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vi-VN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9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A4A11CBB-96A9-4F23-9C9F-72A007FB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  <p:pic>
        <p:nvPicPr>
          <p:cNvPr id="14" name="Picture 305" descr="Nh%C3%A0_m%C3%A1y">
            <a:extLst>
              <a:ext uri="{FF2B5EF4-FFF2-40B4-BE49-F238E27FC236}">
                <a16:creationId xmlns:a16="http://schemas.microsoft.com/office/drawing/2014/main" id="{84BA43C6-0E07-419A-86C6-D36271F5C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858" y="1635649"/>
            <a:ext cx="4237097" cy="3377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306">
            <a:extLst>
              <a:ext uri="{FF2B5EF4-FFF2-40B4-BE49-F238E27FC236}">
                <a16:creationId xmlns:a16="http://schemas.microsoft.com/office/drawing/2014/main" id="{42620BA1-7DD9-4064-8CD7-FCEDA5F9B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6805" y="5560610"/>
            <a:ext cx="2752257" cy="549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nhiệt điện</a:t>
            </a:r>
            <a:endParaRPr lang="vi-VN" altLang="en-US" sz="2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</a:rPr>
              <a:t>Cẩm Phả ( Quảng Ninh)</a:t>
            </a:r>
          </a:p>
        </p:txBody>
      </p:sp>
      <p:pic>
        <p:nvPicPr>
          <p:cNvPr id="17" name="Picture 297" descr="NhietDienUongBi">
            <a:extLst>
              <a:ext uri="{FF2B5EF4-FFF2-40B4-BE49-F238E27FC236}">
                <a16:creationId xmlns:a16="http://schemas.microsoft.com/office/drawing/2014/main" id="{6559FBCD-00C5-4849-9AA9-6170A1EEE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56" y="1641344"/>
            <a:ext cx="3659150" cy="33720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3997D5FE-7668-4CA0-AF73-6E11CB8A5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28" y="5372579"/>
            <a:ext cx="353944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nhiệt điện Uông Bí </a:t>
            </a:r>
          </a:p>
        </p:txBody>
      </p:sp>
    </p:spTree>
    <p:extLst>
      <p:ext uri="{BB962C8B-B14F-4D97-AF65-F5344CB8AC3E}">
        <p14:creationId xmlns:p14="http://schemas.microsoft.com/office/powerpoint/2010/main" val="393496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A4A11CBB-96A9-4F23-9C9F-72A007FB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  <p:pic>
        <p:nvPicPr>
          <p:cNvPr id="7" name="Hình ảnh 1">
            <a:extLst>
              <a:ext uri="{FF2B5EF4-FFF2-40B4-BE49-F238E27FC236}">
                <a16:creationId xmlns:a16="http://schemas.microsoft.com/office/drawing/2014/main" id="{98B254FE-23B3-43B6-9268-571A33E2D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1"/>
          <a:stretch/>
        </p:blipFill>
        <p:spPr>
          <a:xfrm>
            <a:off x="3327400" y="1523121"/>
            <a:ext cx="6098310" cy="391018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77D8B81F-AC8A-437D-8C70-13B537AF5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655" y="5756251"/>
            <a:ext cx="4495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vi-VN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Sơn La</a:t>
            </a:r>
            <a:endParaRPr lang="en-US" alt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98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A4A11CBB-96A9-4F23-9C9F-72A007FB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  <p:pic>
        <p:nvPicPr>
          <p:cNvPr id="8" name="Picture 6" descr="http://farm3.static.flickr.com/2191/2178799438_dfe2512994_o.jpg">
            <a:extLst>
              <a:ext uri="{FF2B5EF4-FFF2-40B4-BE49-F238E27FC236}">
                <a16:creationId xmlns:a16="http://schemas.microsoft.com/office/drawing/2014/main" id="{BE118650-8E55-4758-8084-AAEAA5252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875" y="2242678"/>
            <a:ext cx="4465496" cy="2982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ình ảnh Một đập nước ở Yaly - Nhà máy thuỷ điện Yaly">
            <a:extLst>
              <a:ext uri="{FF2B5EF4-FFF2-40B4-BE49-F238E27FC236}">
                <a16:creationId xmlns:a16="http://schemas.microsoft.com/office/drawing/2014/main" id="{6B131F28-88C9-46CB-8457-79444DC63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2" y="2242678"/>
            <a:ext cx="4428970" cy="2982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129339A2-276B-4B55-A260-837300725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7889" y="5458540"/>
            <a:ext cx="5841670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thủy điện Y- a- li 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C86EB0EB-45C1-4A86-8EEE-E70C72971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393" y="5473929"/>
            <a:ext cx="5745661" cy="50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7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máy thủy điện Hòa Bình </a:t>
            </a:r>
          </a:p>
        </p:txBody>
      </p:sp>
    </p:spTree>
    <p:extLst>
      <p:ext uri="{BB962C8B-B14F-4D97-AF65-F5344CB8AC3E}">
        <p14:creationId xmlns:p14="http://schemas.microsoft.com/office/powerpoint/2010/main" val="136117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736EEC-95FC-455A-8450-35425469F9C0}"/>
              </a:ext>
            </a:extLst>
          </p:cNvPr>
          <p:cNvGrpSpPr/>
          <p:nvPr/>
        </p:nvGrpSpPr>
        <p:grpSpPr>
          <a:xfrm>
            <a:off x="967251" y="145511"/>
            <a:ext cx="11133430" cy="768889"/>
            <a:chOff x="5422604" y="2163664"/>
            <a:chExt cx="6624884" cy="768889"/>
          </a:xfrm>
          <a:solidFill>
            <a:srgbClr val="CCFF99"/>
          </a:solidFill>
        </p:grpSpPr>
        <p:sp>
          <p:nvSpPr>
            <p:cNvPr id="9" name="Rectangle 46">
              <a:extLst>
                <a:ext uri="{FF2B5EF4-FFF2-40B4-BE49-F238E27FC236}">
                  <a16:creationId xmlns:a16="http://schemas.microsoft.com/office/drawing/2014/main" id="{978D8E71-71FA-440F-9199-DADF9F55E93D}"/>
                </a:ext>
              </a:extLst>
            </p:cNvPr>
            <p:cNvSpPr/>
            <p:nvPr/>
          </p:nvSpPr>
          <p:spPr>
            <a:xfrm>
              <a:off x="5422604" y="2163664"/>
              <a:ext cx="6103664" cy="768889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1B301B-D172-454F-9CF2-1D9E79EECA00}"/>
                </a:ext>
              </a:extLst>
            </p:cNvPr>
            <p:cNvSpPr txBox="1"/>
            <p:nvPr/>
          </p:nvSpPr>
          <p:spPr>
            <a:xfrm>
              <a:off x="6275339" y="2251062"/>
              <a:ext cx="5772149" cy="57888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alt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sắp xếp các ý ở cột A với cột B sao cho đúng</a:t>
              </a:r>
            </a:p>
          </p:txBody>
        </p:sp>
      </p:grpSp>
      <p:pic>
        <p:nvPicPr>
          <p:cNvPr id="12" name="Picture 6" descr="Cartoon Letter B Png">
            <a:extLst>
              <a:ext uri="{FF2B5EF4-FFF2-40B4-BE49-F238E27FC236}">
                <a16:creationId xmlns:a16="http://schemas.microsoft.com/office/drawing/2014/main" id="{6F4817BB-A1C2-4D55-A727-A28AB45BE7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5399" r="10512" b="14454"/>
          <a:stretch/>
        </p:blipFill>
        <p:spPr bwMode="auto">
          <a:xfrm>
            <a:off x="8508903" y="1184111"/>
            <a:ext cx="588690" cy="58869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128269A-946D-4736-BC4B-19896B6242D3}"/>
              </a:ext>
            </a:extLst>
          </p:cNvPr>
          <p:cNvGrpSpPr/>
          <p:nvPr/>
        </p:nvGrpSpPr>
        <p:grpSpPr>
          <a:xfrm>
            <a:off x="2684268" y="1178649"/>
            <a:ext cx="612257" cy="588690"/>
            <a:chOff x="1766194" y="1661691"/>
            <a:chExt cx="1349444" cy="12975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A7D77A4-43B4-47E9-A8FF-F9F45247CC0C}"/>
                </a:ext>
              </a:extLst>
            </p:cNvPr>
            <p:cNvSpPr/>
            <p:nvPr/>
          </p:nvSpPr>
          <p:spPr>
            <a:xfrm>
              <a:off x="1792166" y="1661691"/>
              <a:ext cx="1297501" cy="1297501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5BD0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8" descr="Phim hoạt hình màu vàng xinh xắn tuyển tập thư png tải về - Miễn phí trong  suốt Thức ăn png Tải về.">
              <a:extLst>
                <a:ext uri="{FF2B5EF4-FFF2-40B4-BE49-F238E27FC236}">
                  <a16:creationId xmlns:a16="http://schemas.microsoft.com/office/drawing/2014/main" id="{A3E060A0-6D3F-4B10-B149-9EC189DD8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8939" l="10000" r="90000">
                          <a14:foregroundMark x1="44444" y1="10303" x2="48333" y2="11515"/>
                          <a14:foregroundMark x1="55556" y1="11970" x2="58000" y2="1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6194" y="1853025"/>
              <a:ext cx="1349444" cy="989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4451A3A-493B-45C0-BDDB-ABFA57F794FE}"/>
              </a:ext>
            </a:extLst>
          </p:cNvPr>
          <p:cNvSpPr txBox="1"/>
          <p:nvPr/>
        </p:nvSpPr>
        <p:spPr>
          <a:xfrm>
            <a:off x="-65224" y="1820582"/>
            <a:ext cx="611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ln>
                  <a:noFill/>
                </a:ln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 CÔNG NGHIỆP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AB6F84-50E9-402B-B524-6A7CECD0C984}"/>
              </a:ext>
            </a:extLst>
          </p:cNvPr>
          <p:cNvSpPr txBox="1"/>
          <p:nvPr/>
        </p:nvSpPr>
        <p:spPr>
          <a:xfrm>
            <a:off x="5685665" y="1922569"/>
            <a:ext cx="611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PHÂN BỐ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F4D81AE-DF19-4C51-A006-2707F4C79B16}"/>
              </a:ext>
            </a:extLst>
          </p:cNvPr>
          <p:cNvSpPr/>
          <p:nvPr/>
        </p:nvSpPr>
        <p:spPr>
          <a:xfrm>
            <a:off x="1118587" y="3305712"/>
            <a:ext cx="3726669" cy="8299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504D0D-FCF7-44B8-9331-59C40E01E21F}"/>
              </a:ext>
            </a:extLst>
          </p:cNvPr>
          <p:cNvSpPr/>
          <p:nvPr/>
        </p:nvSpPr>
        <p:spPr>
          <a:xfrm>
            <a:off x="1118587" y="4290621"/>
            <a:ext cx="3726669" cy="8299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9CB0406-6B4B-496E-899C-E4828974CE05}"/>
              </a:ext>
            </a:extLst>
          </p:cNvPr>
          <p:cNvSpPr/>
          <p:nvPr/>
        </p:nvSpPr>
        <p:spPr>
          <a:xfrm>
            <a:off x="1118588" y="5287126"/>
            <a:ext cx="3726669" cy="8299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37014F-11CB-4DB3-816E-55D0FE9D8BFB}"/>
              </a:ext>
            </a:extLst>
          </p:cNvPr>
          <p:cNvSpPr/>
          <p:nvPr/>
        </p:nvSpPr>
        <p:spPr>
          <a:xfrm>
            <a:off x="1127061" y="2344880"/>
            <a:ext cx="3726669" cy="8299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3BF8461-F41E-4FBC-8124-A14E21AB121C}"/>
              </a:ext>
            </a:extLst>
          </p:cNvPr>
          <p:cNvSpPr/>
          <p:nvPr/>
        </p:nvSpPr>
        <p:spPr>
          <a:xfrm>
            <a:off x="6321207" y="3302200"/>
            <a:ext cx="4752130" cy="8299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0B1BA97-751F-4D99-8F2B-C222B2F40501}"/>
              </a:ext>
            </a:extLst>
          </p:cNvPr>
          <p:cNvSpPr/>
          <p:nvPr/>
        </p:nvSpPr>
        <p:spPr>
          <a:xfrm>
            <a:off x="6321207" y="4287109"/>
            <a:ext cx="4752130" cy="8299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7E81AEC-42B1-4942-B2E3-D86F72548FB1}"/>
              </a:ext>
            </a:extLst>
          </p:cNvPr>
          <p:cNvSpPr/>
          <p:nvPr/>
        </p:nvSpPr>
        <p:spPr>
          <a:xfrm>
            <a:off x="6321208" y="5283614"/>
            <a:ext cx="4752130" cy="8299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BE2C846-8C0C-4A2E-B9ED-BFCBAE5C6F28}"/>
              </a:ext>
            </a:extLst>
          </p:cNvPr>
          <p:cNvSpPr/>
          <p:nvPr/>
        </p:nvSpPr>
        <p:spPr>
          <a:xfrm>
            <a:off x="6329681" y="2341368"/>
            <a:ext cx="4752130" cy="82994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215C7C-FEBA-404C-AA4B-4AF560446E74}"/>
              </a:ext>
            </a:extLst>
          </p:cNvPr>
          <p:cNvSpPr txBox="1"/>
          <p:nvPr/>
        </p:nvSpPr>
        <p:spPr>
          <a:xfrm>
            <a:off x="1528840" y="2521650"/>
            <a:ext cx="2972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Điện (nhiệt điện)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CAC723-527B-40D7-AB0F-8607BCC3C608}"/>
              </a:ext>
            </a:extLst>
          </p:cNvPr>
          <p:cNvSpPr txBox="1"/>
          <p:nvPr/>
        </p:nvSpPr>
        <p:spPr>
          <a:xfrm>
            <a:off x="1528840" y="3466222"/>
            <a:ext cx="2677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 Điện (thuỷ điện)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27E8465-764D-4E5F-9825-4F76AA56C5F2}"/>
              </a:ext>
            </a:extLst>
          </p:cNvPr>
          <p:cNvSpPr txBox="1"/>
          <p:nvPr/>
        </p:nvSpPr>
        <p:spPr>
          <a:xfrm>
            <a:off x="1154208" y="4457509"/>
            <a:ext cx="34177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Khai thác khoáng sản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288F794-F046-42E3-A673-2B6D17D5BF0A}"/>
              </a:ext>
            </a:extLst>
          </p:cNvPr>
          <p:cNvSpPr txBox="1"/>
          <p:nvPr/>
        </p:nvSpPr>
        <p:spPr>
          <a:xfrm>
            <a:off x="1528840" y="5272018"/>
            <a:ext cx="2850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 Cơ khí, dệt may,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635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thực phẩm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99F7B5-405C-44AB-BB9A-BA0146FD3853}"/>
              </a:ext>
            </a:extLst>
          </p:cNvPr>
          <p:cNvSpPr txBox="1"/>
          <p:nvPr/>
        </p:nvSpPr>
        <p:spPr>
          <a:xfrm>
            <a:off x="6446280" y="2320993"/>
            <a:ext cx="45468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a. Ở nơi gần nguồn nhiên liệu </a:t>
            </a:r>
          </a:p>
          <a:p>
            <a:pPr marL="0" marR="0" lvl="0" indent="63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(than, dầu khí)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BF49FEB-DBD4-4EBE-A90B-E1419DE66825}"/>
              </a:ext>
            </a:extLst>
          </p:cNvPr>
          <p:cNvSpPr txBox="1"/>
          <p:nvPr/>
        </p:nvSpPr>
        <p:spPr>
          <a:xfrm>
            <a:off x="6423852" y="3469826"/>
            <a:ext cx="4546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Ở nơi có mỏ khoáng sản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17116D-6C53-4359-8067-3634E1E80BFA}"/>
              </a:ext>
            </a:extLst>
          </p:cNvPr>
          <p:cNvSpPr txBox="1"/>
          <p:nvPr/>
        </p:nvSpPr>
        <p:spPr>
          <a:xfrm>
            <a:off x="6432326" y="4424115"/>
            <a:ext cx="4546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c. Ở vùng đồng bằng và ven biển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993355-A914-44B8-A9E7-A1AE040FC7E7}"/>
              </a:ext>
            </a:extLst>
          </p:cNvPr>
          <p:cNvSpPr txBox="1"/>
          <p:nvPr/>
        </p:nvSpPr>
        <p:spPr>
          <a:xfrm>
            <a:off x="6432326" y="5456683"/>
            <a:ext cx="4546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63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4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d. Trên các sông ở miền núi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5B7C06E-01E4-4860-B416-2C69FF5BF90E}"/>
              </a:ext>
            </a:extLst>
          </p:cNvPr>
          <p:cNvCxnSpPr>
            <a:stCxn id="20" idx="3"/>
            <a:endCxn id="24" idx="1"/>
          </p:cNvCxnSpPr>
          <p:nvPr/>
        </p:nvCxnSpPr>
        <p:spPr>
          <a:xfrm flipV="1">
            <a:off x="4853730" y="2756340"/>
            <a:ext cx="1475951" cy="35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6E0237B-E67C-44FC-B315-E9BBBC856747}"/>
              </a:ext>
            </a:extLst>
          </p:cNvPr>
          <p:cNvCxnSpPr>
            <a:cxnSpLocks/>
            <a:stCxn id="3" idx="3"/>
            <a:endCxn id="23" idx="1"/>
          </p:cNvCxnSpPr>
          <p:nvPr/>
        </p:nvCxnSpPr>
        <p:spPr>
          <a:xfrm>
            <a:off x="4845256" y="3720684"/>
            <a:ext cx="1475952" cy="19779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2719C7-E0CC-490A-904E-E0A10D8A6528}"/>
              </a:ext>
            </a:extLst>
          </p:cNvPr>
          <p:cNvCxnSpPr>
            <a:cxnSpLocks/>
            <a:stCxn id="18" idx="3"/>
            <a:endCxn id="21" idx="1"/>
          </p:cNvCxnSpPr>
          <p:nvPr/>
        </p:nvCxnSpPr>
        <p:spPr>
          <a:xfrm flipV="1">
            <a:off x="4845256" y="3717172"/>
            <a:ext cx="1475951" cy="9884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85A6F18-7050-4BA9-B783-274C651F5892}"/>
              </a:ext>
            </a:extLst>
          </p:cNvPr>
          <p:cNvCxnSpPr>
            <a:cxnSpLocks/>
            <a:stCxn id="19" idx="3"/>
            <a:endCxn id="22" idx="1"/>
          </p:cNvCxnSpPr>
          <p:nvPr/>
        </p:nvCxnSpPr>
        <p:spPr>
          <a:xfrm flipV="1">
            <a:off x="4845257" y="4702081"/>
            <a:ext cx="1475950" cy="10000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44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CC1776E2-9853-4301-AAF3-F4D944E0C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8963" y="830548"/>
            <a:ext cx="5993998" cy="287730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EF1644-049B-4D9B-921B-3BD36DECB9B4}"/>
              </a:ext>
            </a:extLst>
          </p:cNvPr>
          <p:cNvSpPr txBox="1"/>
          <p:nvPr/>
        </p:nvSpPr>
        <p:spPr>
          <a:xfrm>
            <a:off x="1945000" y="1283523"/>
            <a:ext cx="50762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latin typeface="Times New Roman" panose="02020603050405020304" pitchFamily="18" charset="0"/>
              </a:rPr>
              <a:t>Tại sao công nghiệp cơ khí, dệt may, thực phẩm tập trung ở vùng đồng bằng và ven biển</a:t>
            </a:r>
            <a:endParaRPr lang="en-US" sz="2800" b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B3BB0F-C5D3-4531-AA05-B48BAB819F78}"/>
              </a:ext>
            </a:extLst>
          </p:cNvPr>
          <p:cNvGrpSpPr/>
          <p:nvPr/>
        </p:nvGrpSpPr>
        <p:grpSpPr>
          <a:xfrm>
            <a:off x="1027889" y="2668518"/>
            <a:ext cx="2306257" cy="3701530"/>
            <a:chOff x="3528816" y="1219200"/>
            <a:chExt cx="3240675" cy="5201266"/>
          </a:xfrm>
        </p:grpSpPr>
        <p:pic>
          <p:nvPicPr>
            <p:cNvPr id="4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170D7D6-C688-4906-8CA2-5984B90B0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3BF10B8B-D554-4152-9EC5-625C4D6EA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F652400A-D63C-4B4A-A55C-6E7365C92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8488" y="3329914"/>
            <a:ext cx="4606519" cy="225415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C4F436E-031D-478F-86E6-76BC2DE39A5C}"/>
              </a:ext>
            </a:extLst>
          </p:cNvPr>
          <p:cNvGrpSpPr/>
          <p:nvPr/>
        </p:nvGrpSpPr>
        <p:grpSpPr>
          <a:xfrm>
            <a:off x="9013827" y="2319788"/>
            <a:ext cx="2224944" cy="4092782"/>
            <a:chOff x="12843095" y="658761"/>
            <a:chExt cx="3036002" cy="5584723"/>
          </a:xfrm>
        </p:grpSpPr>
        <p:pic>
          <p:nvPicPr>
            <p:cNvPr id="4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B70739F-5CB2-437A-B325-6B6336BF3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2D5FAC-05E3-4561-B92C-77599C07F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FE195201-12F1-4D82-8E0F-F6A059614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7007ECB-5CE6-4A35-9D09-759B828326CF}"/>
              </a:ext>
            </a:extLst>
          </p:cNvPr>
          <p:cNvSpPr txBox="1"/>
          <p:nvPr/>
        </p:nvSpPr>
        <p:spPr>
          <a:xfrm>
            <a:off x="5161289" y="3781627"/>
            <a:ext cx="40386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2800" b="1">
                <a:latin typeface="Times New Roman" panose="02020603050405020304" pitchFamily="18" charset="0"/>
              </a:rPr>
              <a:t>Vì có nhiều lao động, nguồn nguyên liệu phong phú, dân cư đông đúc </a:t>
            </a:r>
          </a:p>
        </p:txBody>
      </p:sp>
    </p:spTree>
    <p:extLst>
      <p:ext uri="{BB962C8B-B14F-4D97-AF65-F5344CB8AC3E}">
        <p14:creationId xmlns:p14="http://schemas.microsoft.com/office/powerpoint/2010/main" val="221654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1" descr="01">
            <a:extLst>
              <a:ext uri="{FF2B5EF4-FFF2-40B4-BE49-F238E27FC236}">
                <a16:creationId xmlns:a16="http://schemas.microsoft.com/office/drawing/2014/main" id="{5EAF9431-F1F8-4FB5-87C4-7D74189D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054" y="876300"/>
            <a:ext cx="4567641" cy="2857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733c1_strategic-marine-22">
            <a:extLst>
              <a:ext uri="{FF2B5EF4-FFF2-40B4-BE49-F238E27FC236}">
                <a16:creationId xmlns:a16="http://schemas.microsoft.com/office/drawing/2014/main" id="{1D796C6A-F958-43A4-8053-8BA393B75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4" y="876300"/>
            <a:ext cx="4413608" cy="28575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Hình ảnh 2">
            <a:extLst>
              <a:ext uri="{FF2B5EF4-FFF2-40B4-BE49-F238E27FC236}">
                <a16:creationId xmlns:a16="http://schemas.microsoft.com/office/drawing/2014/main" id="{50B71087-601B-4C25-8664-ED203727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980" y="3140869"/>
            <a:ext cx="5392377" cy="30400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9771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4">
            <a:extLst>
              <a:ext uri="{FF2B5EF4-FFF2-40B4-BE49-F238E27FC236}">
                <a16:creationId xmlns:a16="http://schemas.microsoft.com/office/drawing/2014/main" id="{31D4F6C9-151C-4D39-8B20-6E8CD1479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92" y="3605381"/>
            <a:ext cx="4268312" cy="2410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A5DD5E0-95BF-496E-8123-70DEA8CC0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47" y="3616187"/>
            <a:ext cx="4257199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8">
            <a:extLst>
              <a:ext uri="{FF2B5EF4-FFF2-40B4-BE49-F238E27FC236}">
                <a16:creationId xmlns:a16="http://schemas.microsoft.com/office/drawing/2014/main" id="{AD47F36D-03EF-4249-80A4-9B82B4A2F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868" y="914400"/>
            <a:ext cx="4264978" cy="24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10">
            <a:extLst>
              <a:ext uri="{FF2B5EF4-FFF2-40B4-BE49-F238E27FC236}">
                <a16:creationId xmlns:a16="http://schemas.microsoft.com/office/drawing/2014/main" id="{417A2423-F51C-45CB-89C9-53A72F52B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800" y="914400"/>
            <a:ext cx="4268311" cy="2395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EF2DE8-27B2-41B0-99C3-3934DC0E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2900516-0251-4CC1-9AB3-35EC963D8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Free Vector | Flat design yellow comics background">
            <a:extLst>
              <a:ext uri="{FF2B5EF4-FFF2-40B4-BE49-F238E27FC236}">
                <a16:creationId xmlns:a16="http://schemas.microsoft.com/office/drawing/2014/main" id="{004391F8-126C-4E04-871E-1D729CD0F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33">
            <a:extLst>
              <a:ext uri="{FF2B5EF4-FFF2-40B4-BE49-F238E27FC236}">
                <a16:creationId xmlns:a16="http://schemas.microsoft.com/office/drawing/2014/main" id="{ADEF1A04-F1CA-4EAB-96D1-A548112C0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-28448" y="-8586"/>
            <a:ext cx="9462900" cy="6988175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Hình chữ nhật: Góc Tròn 37">
            <a:extLst>
              <a:ext uri="{FF2B5EF4-FFF2-40B4-BE49-F238E27FC236}">
                <a16:creationId xmlns:a16="http://schemas.microsoft.com/office/drawing/2014/main" id="{D7E4DA82-CFD7-47F9-95EC-149776F1D709}"/>
              </a:ext>
            </a:extLst>
          </p:cNvPr>
          <p:cNvSpPr/>
          <p:nvPr/>
        </p:nvSpPr>
        <p:spPr>
          <a:xfrm>
            <a:off x="1101480" y="1068272"/>
            <a:ext cx="9929091" cy="4835766"/>
          </a:xfrm>
          <a:prstGeom prst="roundRect">
            <a:avLst/>
          </a:prstGeom>
          <a:solidFill>
            <a:schemeClr val="bg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Box 11">
            <a:extLst>
              <a:ext uri="{FF2B5EF4-FFF2-40B4-BE49-F238E27FC236}">
                <a16:creationId xmlns:a16="http://schemas.microsoft.com/office/drawing/2014/main" id="{27871684-D200-4D1C-8C72-2A3F214B4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663850"/>
            <a:ext cx="914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 Box 38">
            <a:extLst>
              <a:ext uri="{FF2B5EF4-FFF2-40B4-BE49-F238E27FC236}">
                <a16:creationId xmlns:a16="http://schemas.microsoft.com/office/drawing/2014/main" id="{264BDFE6-BDDC-4FE5-BEB2-9401090F2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89425"/>
            <a:ext cx="91440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Công nghiệp khai thác khoáng sản phân bố ở những nơi có mỏ khoáng sản. Các ngành công nghiệp khác của nước ta phân bố chủ yếu ở các vùng đồng bằng và ven biển  </a:t>
            </a:r>
          </a:p>
        </p:txBody>
      </p:sp>
    </p:spTree>
    <p:extLst>
      <p:ext uri="{BB962C8B-B14F-4D97-AF65-F5344CB8AC3E}">
        <p14:creationId xmlns:p14="http://schemas.microsoft.com/office/powerpoint/2010/main" val="33630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ellow Background Images | Free Vectors, Stock Photos &amp;amp; PSD">
            <a:extLst>
              <a:ext uri="{FF2B5EF4-FFF2-40B4-BE49-F238E27FC236}">
                <a16:creationId xmlns:a16="http://schemas.microsoft.com/office/drawing/2014/main" id="{E5DCF25D-0ED6-4B66-A230-BAE007CB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22C9BF1-A2AF-446B-892E-DB416F0B5F49}"/>
              </a:ext>
            </a:extLst>
          </p:cNvPr>
          <p:cNvSpPr/>
          <p:nvPr/>
        </p:nvSpPr>
        <p:spPr>
          <a:xfrm rot="342722">
            <a:off x="1027886" y="444843"/>
            <a:ext cx="10136221" cy="58161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F574F-3D90-4E3A-AAD9-B8F95C362D45}"/>
              </a:ext>
            </a:extLst>
          </p:cNvPr>
          <p:cNvSpPr txBox="1"/>
          <p:nvPr/>
        </p:nvSpPr>
        <p:spPr>
          <a:xfrm>
            <a:off x="1892945" y="1583185"/>
            <a:ext cx="8964905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 w="38100">
                  <a:solidFill>
                    <a:sysClr val="windowText" lastClr="000000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KHỞI ĐỘNG</a:t>
            </a:r>
            <a:endParaRPr kumimoji="0" lang="vi-VN" sz="11500" b="0" i="0" u="none" strike="noStrike" kern="1200" cap="none" spc="0" normalizeH="0" baseline="0" noProof="0">
              <a:ln w="38100">
                <a:solidFill>
                  <a:sysClr val="windowText" lastClr="000000"/>
                </a:solidFill>
              </a:ln>
              <a:solidFill>
                <a:srgbClr val="F8D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okia" panose="02040603050506020204" pitchFamily="18" charset="0"/>
            </a:endParaRPr>
          </a:p>
        </p:txBody>
      </p:sp>
      <p:pic>
        <p:nvPicPr>
          <p:cNvPr id="1032" name="Picture 8" descr="Pub Dmc (pubdmc) – Profile | Pinterest">
            <a:extLst>
              <a:ext uri="{FF2B5EF4-FFF2-40B4-BE49-F238E27FC236}">
                <a16:creationId xmlns:a16="http://schemas.microsoft.com/office/drawing/2014/main" id="{895E2967-2DA1-4FBE-B7DE-393DB1EC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2" b="97983" l="5911" r="96965">
                        <a14:foregroundMark x1="54792" y1="47550" x2="54473" y2="57637"/>
                        <a14:foregroundMark x1="54153" y1="39193" x2="54952" y2="48415"/>
                        <a14:foregroundMark x1="54313" y1="42939" x2="61981" y2="44957"/>
                        <a14:foregroundMark x1="74281" y1="14697" x2="73642" y2="32277"/>
                        <a14:foregroundMark x1="71725" y1="21614" x2="70927" y2="40058"/>
                        <a14:foregroundMark x1="75080" y1="26225" x2="75719" y2="33718"/>
                        <a14:foregroundMark x1="76518" y1="29971" x2="76358" y2="41210"/>
                        <a14:foregroundMark x1="61502" y1="44669" x2="68850" y2="40346"/>
                        <a14:foregroundMark x1="75719" y1="42651" x2="88179" y2="47839"/>
                        <a14:foregroundMark x1="88179" y1="47839" x2="87380" y2="69452"/>
                        <a14:foregroundMark x1="88658" y1="44669" x2="87220" y2="62536"/>
                        <a14:foregroundMark x1="88978" y1="56772" x2="88658" y2="68300"/>
                        <a14:foregroundMark x1="88658" y1="44092" x2="87700" y2="4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83" y="2801411"/>
            <a:ext cx="8599162" cy="47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ub Dmc (pubdmc) – Profile | Pinterest">
            <a:extLst>
              <a:ext uri="{FF2B5EF4-FFF2-40B4-BE49-F238E27FC236}">
                <a16:creationId xmlns:a16="http://schemas.microsoft.com/office/drawing/2014/main" id="{BB5F323C-33FD-4F8B-81FE-9694B7B6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0" b="89914" l="9744" r="50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17" y="2634727"/>
            <a:ext cx="8599162" cy="47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599 0.05162 L 0.00065 -0.07824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6505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Yellow Background Images | Free Vectors, Stock Photos &amp;amp; PSD">
            <a:extLst>
              <a:ext uri="{FF2B5EF4-FFF2-40B4-BE49-F238E27FC236}">
                <a16:creationId xmlns:a16="http://schemas.microsoft.com/office/drawing/2014/main" id="{B7CA67BF-88FF-4BC4-826E-BA5C1BFBA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">
            <a:extLst>
              <a:ext uri="{FF2B5EF4-FFF2-40B4-BE49-F238E27FC236}">
                <a16:creationId xmlns:a16="http://schemas.microsoft.com/office/drawing/2014/main" id="{D40F60BE-75FC-4941-8CB4-0E65FFA7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996"/>
            <a:ext cx="5537200" cy="4152899"/>
          </a:xfrm>
          <a:prstGeom prst="rect">
            <a:avLst/>
          </a:prstGeom>
        </p:spPr>
      </p:pic>
      <p:sp>
        <p:nvSpPr>
          <p:cNvPr id="42" name="Hộp Văn bản 25">
            <a:extLst>
              <a:ext uri="{FF2B5EF4-FFF2-40B4-BE49-F238E27FC236}">
                <a16:creationId xmlns:a16="http://schemas.microsoft.com/office/drawing/2014/main" id="{375F4FE7-2A80-45D5-9971-745EBA934C3C}"/>
              </a:ext>
            </a:extLst>
          </p:cNvPr>
          <p:cNvSpPr txBox="1"/>
          <p:nvPr/>
        </p:nvSpPr>
        <p:spPr>
          <a:xfrm>
            <a:off x="187726" y="1614984"/>
            <a:ext cx="117911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ln w="28575">
                  <a:solidFill>
                    <a:schemeClr val="tx1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-93"/>
              </a:rPr>
              <a:t>Các trung tâm</a:t>
            </a:r>
          </a:p>
          <a:p>
            <a:pPr algn="ctr"/>
            <a:r>
              <a:rPr lang="vi-VN" sz="7200">
                <a:ln w="28575">
                  <a:solidFill>
                    <a:schemeClr val="tx1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-93"/>
              </a:rPr>
              <a:t>công nghiệp lớn</a:t>
            </a:r>
          </a:p>
          <a:p>
            <a:pPr algn="ctr"/>
            <a:r>
              <a:rPr lang="vi-VN" sz="7200">
                <a:ln w="28575">
                  <a:solidFill>
                    <a:schemeClr val="tx1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-93"/>
              </a:rPr>
              <a:t>của nước ta</a:t>
            </a:r>
            <a:endParaRPr lang="en-US" sz="7200" dirty="0">
              <a:ln w="28575">
                <a:solidFill>
                  <a:schemeClr val="tx1"/>
                </a:solidFill>
              </a:ln>
              <a:solidFill>
                <a:srgbClr val="F8D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Soup of Justice" pitchFamily="2" charset="-93"/>
            </a:endParaRPr>
          </a:p>
        </p:txBody>
      </p:sp>
      <p:sp>
        <p:nvSpPr>
          <p:cNvPr id="43" name="菱形 18">
            <a:extLst>
              <a:ext uri="{FF2B5EF4-FFF2-40B4-BE49-F238E27FC236}">
                <a16:creationId xmlns:a16="http://schemas.microsoft.com/office/drawing/2014/main" id="{D2EAD4EC-0EFC-4D40-8D00-4679D37BD8C4}"/>
              </a:ext>
            </a:extLst>
          </p:cNvPr>
          <p:cNvSpPr/>
          <p:nvPr/>
        </p:nvSpPr>
        <p:spPr>
          <a:xfrm>
            <a:off x="5341766" y="737972"/>
            <a:ext cx="1483068" cy="1071223"/>
          </a:xfrm>
          <a:prstGeom prst="diamond">
            <a:avLst/>
          </a:prstGeom>
          <a:solidFill>
            <a:srgbClr val="F5BD0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6600" b="1" kern="0" dirty="0">
                <a:solidFill>
                  <a:srgbClr val="FFFFFF"/>
                </a:solidFill>
                <a:latin typeface="UTM Bienvenue" panose="02040603050506020204" pitchFamily="18" charset="0"/>
                <a:ea typeface="微软雅黑"/>
              </a:rPr>
              <a:t>2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Bienvenue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32889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Luoc do khu cong nghiep">
            <a:extLst>
              <a:ext uri="{FF2B5EF4-FFF2-40B4-BE49-F238E27FC236}">
                <a16:creationId xmlns:a16="http://schemas.microsoft.com/office/drawing/2014/main" id="{0C407966-6780-472A-9F3F-281CB8DD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982" y="1345836"/>
            <a:ext cx="3322933" cy="487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 Box 3">
            <a:extLst>
              <a:ext uri="{FF2B5EF4-FFF2-40B4-BE49-F238E27FC236}">
                <a16:creationId xmlns:a16="http://schemas.microsoft.com/office/drawing/2014/main" id="{793F3CE7-4971-44F8-B605-D67C8EF55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910" y="1901425"/>
            <a:ext cx="5025107" cy="70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vi-VN" altLang="en-US" sz="2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Quan sát lược đồ, hãy cho biết nước ta có những trung tâm công nghiệp lớn nào?</a:t>
            </a:r>
            <a:endParaRPr lang="en-US" altLang="en-US" sz="2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14A4C58D-F0FD-4DD2-B2CA-47F1AF3A4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9701" y="5109117"/>
            <a:ext cx="3962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vi-VN" altLang="vi-VN" sz="2800" b="1">
              <a:solidFill>
                <a:prstClr val="black"/>
              </a:solidFill>
              <a:latin typeface=".TMC-Ong Do" pitchFamily="2" charset="0"/>
            </a:endParaRPr>
          </a:p>
        </p:txBody>
      </p:sp>
      <p:graphicFrame>
        <p:nvGraphicFramePr>
          <p:cNvPr id="14" name="Group 25">
            <a:extLst>
              <a:ext uri="{FF2B5EF4-FFF2-40B4-BE49-F238E27FC236}">
                <a16:creationId xmlns:a16="http://schemas.microsoft.com/office/drawing/2014/main" id="{35F1EE25-96F9-4417-833D-35382CB4D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264231"/>
              </p:ext>
            </p:extLst>
          </p:nvPr>
        </p:nvGraphicFramePr>
        <p:xfrm>
          <a:off x="1145932" y="3236809"/>
          <a:ext cx="5961833" cy="2235462"/>
        </p:xfrm>
        <a:graphic>
          <a:graphicData uri="http://schemas.openxmlformats.org/drawingml/2006/table">
            <a:tbl>
              <a:tblPr/>
              <a:tblGrid>
                <a:gridCol w="1818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4032">
                  <a:extLst>
                    <a:ext uri="{9D8B030D-6E8A-4147-A177-3AD203B41FA5}">
                      <a16:colId xmlns:a16="http://schemas.microsoft.com/office/drawing/2014/main" val="862365720"/>
                    </a:ext>
                  </a:extLst>
                </a:gridCol>
              </a:tblGrid>
              <a:tr h="566687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5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72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 Chí Minh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18" marB="4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Cẩm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Nẵng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" name="Text Box 2">
            <a:extLst>
              <a:ext uri="{FF2B5EF4-FFF2-40B4-BE49-F238E27FC236}">
                <a16:creationId xmlns:a16="http://schemas.microsoft.com/office/drawing/2014/main" id="{2E5B45AA-F9A7-4639-8DF9-3073BFFA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</p:spTree>
    <p:extLst>
      <p:ext uri="{BB962C8B-B14F-4D97-AF65-F5344CB8AC3E}">
        <p14:creationId xmlns:p14="http://schemas.microsoft.com/office/powerpoint/2010/main" val="37296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B0C9D6BF-F18B-435B-9647-F47401469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pic>
        <p:nvPicPr>
          <p:cNvPr id="9" name="Hình ảnh 1">
            <a:extLst>
              <a:ext uri="{FF2B5EF4-FFF2-40B4-BE49-F238E27FC236}">
                <a16:creationId xmlns:a16="http://schemas.microsoft.com/office/drawing/2014/main" id="{3A6C866F-3910-4ABC-892C-750B5080EE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1"/>
          <a:stretch/>
        </p:blipFill>
        <p:spPr>
          <a:xfrm>
            <a:off x="2683248" y="2326481"/>
            <a:ext cx="6825502" cy="3725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52E5B6FE-DE84-4154-9265-2E8EE2121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437" y="1430420"/>
            <a:ext cx="8737550" cy="16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 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HÀ NỘI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B0C9D6BF-F18B-435B-9647-F47401469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pic>
        <p:nvPicPr>
          <p:cNvPr id="7" name="Hình ảnh 3">
            <a:extLst>
              <a:ext uri="{FF2B5EF4-FFF2-40B4-BE49-F238E27FC236}">
                <a16:creationId xmlns:a16="http://schemas.microsoft.com/office/drawing/2014/main" id="{9AFA8CF2-3CA8-4795-A080-E6CB858F91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9" r="4203" b="2"/>
          <a:stretch/>
        </p:blipFill>
        <p:spPr>
          <a:xfrm>
            <a:off x="1154365" y="2646552"/>
            <a:ext cx="4413316" cy="27899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Hình ảnh 1">
            <a:extLst>
              <a:ext uri="{FF2B5EF4-FFF2-40B4-BE49-F238E27FC236}">
                <a16:creationId xmlns:a16="http://schemas.microsoft.com/office/drawing/2014/main" id="{32BB4F8D-8ED9-4C5D-B0F1-3B06FA1E68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56" r="2" b="2"/>
          <a:stretch/>
        </p:blipFill>
        <p:spPr>
          <a:xfrm>
            <a:off x="6629050" y="2646551"/>
            <a:ext cx="4408585" cy="27899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Hộp Văn bản 7">
            <a:extLst>
              <a:ext uri="{FF2B5EF4-FFF2-40B4-BE49-F238E27FC236}">
                <a16:creationId xmlns:a16="http://schemas.microsoft.com/office/drawing/2014/main" id="{CE81FF07-834C-4DB6-8647-28E89E3FA03F}"/>
              </a:ext>
            </a:extLst>
          </p:cNvPr>
          <p:cNvSpPr txBox="1"/>
          <p:nvPr/>
        </p:nvSpPr>
        <p:spPr>
          <a:xfrm>
            <a:off x="6175286" y="5635257"/>
            <a:ext cx="61144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 công nghiệp Nội Bài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1">
            <a:extLst>
              <a:ext uri="{FF2B5EF4-FFF2-40B4-BE49-F238E27FC236}">
                <a16:creationId xmlns:a16="http://schemas.microsoft.com/office/drawing/2014/main" id="{0D28EA49-445B-4E20-A413-D99E17820B8E}"/>
              </a:ext>
            </a:extLst>
          </p:cNvPr>
          <p:cNvSpPr txBox="1"/>
          <p:nvPr/>
        </p:nvSpPr>
        <p:spPr>
          <a:xfrm>
            <a:off x="574945" y="5635258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1E0DA415-2BAF-412B-8A35-3FF4A48B3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437" y="1430420"/>
            <a:ext cx="8737550" cy="16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 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HÀ NỘI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B0C9D6BF-F18B-435B-9647-F47401469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pic>
        <p:nvPicPr>
          <p:cNvPr id="9" name="Hình ảnh 2">
            <a:extLst>
              <a:ext uri="{FF2B5EF4-FFF2-40B4-BE49-F238E27FC236}">
                <a16:creationId xmlns:a16="http://schemas.microsoft.com/office/drawing/2014/main" id="{3D329835-DFE9-410F-B709-8019A95904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824" r="-2" b="1892"/>
          <a:stretch/>
        </p:blipFill>
        <p:spPr>
          <a:xfrm>
            <a:off x="1059940" y="2521706"/>
            <a:ext cx="4768277" cy="27899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Hình ảnh 4">
            <a:extLst>
              <a:ext uri="{FF2B5EF4-FFF2-40B4-BE49-F238E27FC236}">
                <a16:creationId xmlns:a16="http://schemas.microsoft.com/office/drawing/2014/main" id="{B37DB6B3-53D6-4E69-90AA-1998BFD510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453" r="2" b="2"/>
          <a:stretch/>
        </p:blipFill>
        <p:spPr>
          <a:xfrm>
            <a:off x="6329274" y="2529706"/>
            <a:ext cx="4763165" cy="27899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F6484FD9-0DBB-48A7-8817-F2E7469AA7C2}"/>
              </a:ext>
            </a:extLst>
          </p:cNvPr>
          <p:cNvSpPr txBox="1"/>
          <p:nvPr/>
        </p:nvSpPr>
        <p:spPr>
          <a:xfrm>
            <a:off x="1059940" y="5547092"/>
            <a:ext cx="5055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12" name="Hộp Văn bản 13">
            <a:extLst>
              <a:ext uri="{FF2B5EF4-FFF2-40B4-BE49-F238E27FC236}">
                <a16:creationId xmlns:a16="http://schemas.microsoft.com/office/drawing/2014/main" id="{E25FA870-2B7D-498B-810E-0F70B721590D}"/>
              </a:ext>
            </a:extLst>
          </p:cNvPr>
          <p:cNvSpPr txBox="1"/>
          <p:nvPr/>
        </p:nvSpPr>
        <p:spPr>
          <a:xfrm>
            <a:off x="6493989" y="5547226"/>
            <a:ext cx="5006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6C9B5CA9-20CE-4AD8-9F47-8A90A0303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437" y="1430420"/>
            <a:ext cx="8737550" cy="16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 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HÀ NỘI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31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C15801-CC86-411E-9503-D8E88DF07CBE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0A609CF6-4624-48B0-BC85-56CA91975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pic>
        <p:nvPicPr>
          <p:cNvPr id="3074" name="Picture 2" descr="TỔNG HỢP DANH SÁCH KHU CÔNG NGHIỆP TẠI ĐÀ NẴNG">
            <a:extLst>
              <a:ext uri="{FF2B5EF4-FFF2-40B4-BE49-F238E27FC236}">
                <a16:creationId xmlns:a16="http://schemas.microsoft.com/office/drawing/2014/main" id="{648916E6-109B-4408-8EF3-60EA2F7217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9"/>
          <a:stretch/>
        </p:blipFill>
        <p:spPr bwMode="auto">
          <a:xfrm>
            <a:off x="3131820" y="2484288"/>
            <a:ext cx="5928360" cy="369673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ectangle 6">
            <a:extLst>
              <a:ext uri="{FF2B5EF4-FFF2-40B4-BE49-F238E27FC236}">
                <a16:creationId xmlns:a16="http://schemas.microsoft.com/office/drawing/2014/main" id="{FC24F5EF-81BB-4F9C-B9F6-B196F76B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912" y="1365856"/>
            <a:ext cx="8989728" cy="16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 Ở ĐÀ NẴNG</a:t>
            </a: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12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C15801-CC86-411E-9503-D8E88DF07CBE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0A609CF6-4624-48B0-BC85-56CA91975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C24F5EF-81BB-4F9C-B9F6-B196F76B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912" y="1365856"/>
            <a:ext cx="8989728" cy="1631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 Ở ĐÀ NẴNG</a:t>
            </a: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2">
            <a:extLst>
              <a:ext uri="{FF2B5EF4-FFF2-40B4-BE49-F238E27FC236}">
                <a16:creationId xmlns:a16="http://schemas.microsoft.com/office/drawing/2014/main" id="{5E4167B5-257B-4849-AFEF-A0D3BE5926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3" r="16072"/>
          <a:stretch/>
        </p:blipFill>
        <p:spPr>
          <a:xfrm>
            <a:off x="1314781" y="2415518"/>
            <a:ext cx="4564318" cy="2890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Hình ảnh 1">
            <a:extLst>
              <a:ext uri="{FF2B5EF4-FFF2-40B4-BE49-F238E27FC236}">
                <a16:creationId xmlns:a16="http://schemas.microsoft.com/office/drawing/2014/main" id="{0041BD04-332D-4F75-A109-4B82D27893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05" r="19361" b="-1"/>
          <a:stretch/>
        </p:blipFill>
        <p:spPr>
          <a:xfrm>
            <a:off x="6640452" y="2415518"/>
            <a:ext cx="4355661" cy="29893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10">
            <a:extLst>
              <a:ext uri="{FF2B5EF4-FFF2-40B4-BE49-F238E27FC236}">
                <a16:creationId xmlns:a16="http://schemas.microsoft.com/office/drawing/2014/main" id="{1000CE2B-E5AF-470C-97F7-64F9F15AEAFE}"/>
              </a:ext>
            </a:extLst>
          </p:cNvPr>
          <p:cNvSpPr txBox="1"/>
          <p:nvPr/>
        </p:nvSpPr>
        <p:spPr>
          <a:xfrm>
            <a:off x="1059940" y="5547092"/>
            <a:ext cx="5055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 Ninh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F58A57FB-D0DD-45EA-A84C-DEA4DA296399}"/>
              </a:ext>
            </a:extLst>
          </p:cNvPr>
          <p:cNvSpPr txBox="1"/>
          <p:nvPr/>
        </p:nvSpPr>
        <p:spPr>
          <a:xfrm>
            <a:off x="6493989" y="5547226"/>
            <a:ext cx="5006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Hòa Cẩm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98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C15801-CC86-411E-9503-D8E88DF07CBE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0A609CF6-4624-48B0-BC85-56CA91975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C24F5EF-81BB-4F9C-B9F6-B196F76B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912" y="1365856"/>
            <a:ext cx="8989728" cy="19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 Ở</a:t>
            </a:r>
          </a:p>
          <a:p>
            <a:pPr algn="ctr" eaLnBrk="1" hangingPunct="1"/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THÀNH PHỐ HỒ CHÍ MINH</a:t>
            </a: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1">
            <a:extLst>
              <a:ext uri="{FF2B5EF4-FFF2-40B4-BE49-F238E27FC236}">
                <a16:creationId xmlns:a16="http://schemas.microsoft.com/office/drawing/2014/main" id="{467D37A5-ADEC-45D2-9970-F6E620EB1E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598" b="11837"/>
          <a:stretch/>
        </p:blipFill>
        <p:spPr>
          <a:xfrm>
            <a:off x="2774616" y="2758788"/>
            <a:ext cx="6878319" cy="34235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872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C15801-CC86-411E-9503-D8E88DF07CBE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0A609CF6-4624-48B0-BC85-56CA91975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C24F5EF-81BB-4F9C-B9F6-B196F76B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912" y="1365856"/>
            <a:ext cx="8989728" cy="19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 Ở</a:t>
            </a:r>
          </a:p>
          <a:p>
            <a:pPr algn="ctr" eaLnBrk="1" hangingPunct="1"/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THÀNH PHỐ HỒ CHÍ MINH</a:t>
            </a: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KCN_BinhChieu">
            <a:extLst>
              <a:ext uri="{FF2B5EF4-FFF2-40B4-BE49-F238E27FC236}">
                <a16:creationId xmlns:a16="http://schemas.microsoft.com/office/drawing/2014/main" id="{95CFFEFD-D044-4AAA-A745-8D559FF6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815" y="2898399"/>
            <a:ext cx="4020656" cy="26648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15">
            <a:extLst>
              <a:ext uri="{FF2B5EF4-FFF2-40B4-BE49-F238E27FC236}">
                <a16:creationId xmlns:a16="http://schemas.microsoft.com/office/drawing/2014/main" id="{61CAB48D-24C7-4C2B-A28B-50039C51E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357" y="2897194"/>
            <a:ext cx="4020655" cy="2649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6F61E425-056A-436D-A594-7B378E025DE1}"/>
              </a:ext>
            </a:extLst>
          </p:cNvPr>
          <p:cNvSpPr txBox="1"/>
          <p:nvPr/>
        </p:nvSpPr>
        <p:spPr>
          <a:xfrm>
            <a:off x="1059941" y="5793932"/>
            <a:ext cx="5055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Tân Bình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3">
            <a:extLst>
              <a:ext uri="{FF2B5EF4-FFF2-40B4-BE49-F238E27FC236}">
                <a16:creationId xmlns:a16="http://schemas.microsoft.com/office/drawing/2014/main" id="{7D57CAC5-BA19-4237-8B35-B85DFD9A194A}"/>
              </a:ext>
            </a:extLst>
          </p:cNvPr>
          <p:cNvSpPr txBox="1"/>
          <p:nvPr/>
        </p:nvSpPr>
        <p:spPr>
          <a:xfrm>
            <a:off x="6493990" y="5794066"/>
            <a:ext cx="5006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 Chiểu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5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C15801-CC86-411E-9503-D8E88DF07CBE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0A609CF6-4624-48B0-BC85-56CA91975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C24F5EF-81BB-4F9C-B9F6-B196F76B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912" y="1365856"/>
            <a:ext cx="8989728" cy="19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 Ở</a:t>
            </a:r>
          </a:p>
          <a:p>
            <a:pPr algn="ctr" eaLnBrk="1" hangingPunct="1"/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THÀNH PHỐ HỒ CHÍ MINH</a:t>
            </a: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6F61E425-056A-436D-A594-7B378E025DE1}"/>
              </a:ext>
            </a:extLst>
          </p:cNvPr>
          <p:cNvSpPr txBox="1"/>
          <p:nvPr/>
        </p:nvSpPr>
        <p:spPr>
          <a:xfrm>
            <a:off x="1059941" y="5793932"/>
            <a:ext cx="5055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Tây Bắc Củ Chi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3">
            <a:extLst>
              <a:ext uri="{FF2B5EF4-FFF2-40B4-BE49-F238E27FC236}">
                <a16:creationId xmlns:a16="http://schemas.microsoft.com/office/drawing/2014/main" id="{7D57CAC5-BA19-4237-8B35-B85DFD9A194A}"/>
              </a:ext>
            </a:extLst>
          </p:cNvPr>
          <p:cNvSpPr txBox="1"/>
          <p:nvPr/>
        </p:nvSpPr>
        <p:spPr>
          <a:xfrm>
            <a:off x="6493990" y="5794066"/>
            <a:ext cx="5006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Vĩnh Lộc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DANH SÁCH KHU CÔNG NGHIỆP THÀNH PHỐ HỒ CHÍ MINH">
            <a:extLst>
              <a:ext uri="{FF2B5EF4-FFF2-40B4-BE49-F238E27FC236}">
                <a16:creationId xmlns:a16="http://schemas.microsoft.com/office/drawing/2014/main" id="{46B13D45-C885-44A2-A96A-708696BB2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/>
          <a:stretch/>
        </p:blipFill>
        <p:spPr bwMode="auto">
          <a:xfrm>
            <a:off x="1670414" y="2837553"/>
            <a:ext cx="4489585" cy="28272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hu công nghiệp TPHCM - Vĩnh Lộc">
            <a:extLst>
              <a:ext uri="{FF2B5EF4-FFF2-40B4-BE49-F238E27FC236}">
                <a16:creationId xmlns:a16="http://schemas.microsoft.com/office/drawing/2014/main" id="{B607D113-4C3F-4806-A78C-B318C8FA6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176" y="2818761"/>
            <a:ext cx="3717464" cy="27852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1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CC1776E2-9853-4301-AAF3-F4D944E0C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8962" y="830549"/>
            <a:ext cx="6200151" cy="2318526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EF1644-049B-4D9B-921B-3BD36DECB9B4}"/>
              </a:ext>
            </a:extLst>
          </p:cNvPr>
          <p:cNvSpPr txBox="1"/>
          <p:nvPr/>
        </p:nvSpPr>
        <p:spPr>
          <a:xfrm>
            <a:off x="1769066" y="1233489"/>
            <a:ext cx="50762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latin typeface="Times New Roman" panose="02020603050405020304" pitchFamily="18" charset="0"/>
              </a:rPr>
              <a:t>Chúng mình đã học bài Công nghiệp ở tiết học trước.</a:t>
            </a:r>
            <a:endParaRPr lang="en-US" sz="2800" b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B3BB0F-C5D3-4531-AA05-B48BAB819F78}"/>
              </a:ext>
            </a:extLst>
          </p:cNvPr>
          <p:cNvGrpSpPr/>
          <p:nvPr/>
        </p:nvGrpSpPr>
        <p:grpSpPr>
          <a:xfrm>
            <a:off x="1027889" y="2668518"/>
            <a:ext cx="2306257" cy="3701530"/>
            <a:chOff x="3528816" y="1219200"/>
            <a:chExt cx="3240675" cy="5201266"/>
          </a:xfrm>
        </p:grpSpPr>
        <p:pic>
          <p:nvPicPr>
            <p:cNvPr id="4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170D7D6-C688-4906-8CA2-5984B90B0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3BF10B8B-D554-4152-9EC5-625C4D6EA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F652400A-D63C-4B4A-A55C-6E7365C92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483117" y="3311203"/>
            <a:ext cx="4606519" cy="2254155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C4F436E-031D-478F-86E6-76BC2DE39A5C}"/>
              </a:ext>
            </a:extLst>
          </p:cNvPr>
          <p:cNvGrpSpPr/>
          <p:nvPr/>
        </p:nvGrpSpPr>
        <p:grpSpPr>
          <a:xfrm>
            <a:off x="9013827" y="2319788"/>
            <a:ext cx="2224944" cy="4092782"/>
            <a:chOff x="12843095" y="658761"/>
            <a:chExt cx="3036002" cy="5584723"/>
          </a:xfrm>
        </p:grpSpPr>
        <p:pic>
          <p:nvPicPr>
            <p:cNvPr id="4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B70739F-5CB2-437A-B325-6B6336BF3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2D5FAC-05E3-4561-B92C-77599C07F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FE195201-12F1-4D82-8E0F-F6A059614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7007ECB-5CE6-4A35-9D09-759B828326CF}"/>
              </a:ext>
            </a:extLst>
          </p:cNvPr>
          <p:cNvSpPr txBox="1"/>
          <p:nvPr/>
        </p:nvSpPr>
        <p:spPr>
          <a:xfrm>
            <a:off x="4582160" y="3762916"/>
            <a:ext cx="43124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en-US" sz="2800" b="1">
                <a:latin typeface="Times New Roman" panose="02020603050405020304" pitchFamily="18" charset="0"/>
              </a:rPr>
              <a:t>Bạn hãy kể tên các ngành công nghiệp và thủ công nghiệp ở nước ta ?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55170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BC15801-CC86-411E-9503-D8E88DF07CBE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0A609CF6-4624-48B0-BC85-56CA91975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10379886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2. Các trung tâm công nghiệp lớn của nước ta:</a:t>
            </a: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FC24F5EF-81BB-4F9C-B9F6-B196F76BD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912" y="1365856"/>
            <a:ext cx="8989728" cy="193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</a:t>
            </a:r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 Ở</a:t>
            </a:r>
          </a:p>
          <a:p>
            <a:pPr algn="ctr" eaLnBrk="1" hangingPunct="1"/>
            <a:r>
              <a:rPr lang="vi-VN" altLang="en-US" sz="4000" b="1">
                <a:solidFill>
                  <a:srgbClr val="00206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THÀNH PHỐ HỒ CHÍ MINH</a:t>
            </a:r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4000" b="1">
              <a:solidFill>
                <a:srgbClr val="00206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10">
            <a:extLst>
              <a:ext uri="{FF2B5EF4-FFF2-40B4-BE49-F238E27FC236}">
                <a16:creationId xmlns:a16="http://schemas.microsoft.com/office/drawing/2014/main" id="{6F61E425-056A-436D-A594-7B378E025DE1}"/>
              </a:ext>
            </a:extLst>
          </p:cNvPr>
          <p:cNvSpPr txBox="1"/>
          <p:nvPr/>
        </p:nvSpPr>
        <p:spPr>
          <a:xfrm>
            <a:off x="1059941" y="5793932"/>
            <a:ext cx="50551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Hiệp Phước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3">
            <a:extLst>
              <a:ext uri="{FF2B5EF4-FFF2-40B4-BE49-F238E27FC236}">
                <a16:creationId xmlns:a16="http://schemas.microsoft.com/office/drawing/2014/main" id="{7D57CAC5-BA19-4237-8B35-B85DFD9A194A}"/>
              </a:ext>
            </a:extLst>
          </p:cNvPr>
          <p:cNvSpPr txBox="1"/>
          <p:nvPr/>
        </p:nvSpPr>
        <p:spPr>
          <a:xfrm>
            <a:off x="6493990" y="5794066"/>
            <a:ext cx="50069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ctr"/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Tân Tạo</a:t>
            </a:r>
            <a:endParaRPr lang="en-US" sz="20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Thúc đẩy các dự án tại 10 khu công nghiệp trên địa bàn Tp.HCM">
            <a:extLst>
              <a:ext uri="{FF2B5EF4-FFF2-40B4-BE49-F238E27FC236}">
                <a16:creationId xmlns:a16="http://schemas.microsoft.com/office/drawing/2014/main" id="{891E2BB4-E39C-4E11-87E3-4901CC692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240" y="3005751"/>
            <a:ext cx="4895045" cy="2557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hu công nghiệp Tân Tạo - Thành phố Hồ Chí Minh | iipvietnam.com">
            <a:extLst>
              <a:ext uri="{FF2B5EF4-FFF2-40B4-BE49-F238E27FC236}">
                <a16:creationId xmlns:a16="http://schemas.microsoft.com/office/drawing/2014/main" id="{F5F0DB88-8488-49C8-B8C1-FE2327989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 bwMode="auto">
          <a:xfrm>
            <a:off x="6826838" y="3004473"/>
            <a:ext cx="4024042" cy="2539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1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6">
            <a:extLst>
              <a:ext uri="{FF2B5EF4-FFF2-40B4-BE49-F238E27FC236}">
                <a16:creationId xmlns:a16="http://schemas.microsoft.com/office/drawing/2014/main" id="{CC1776E2-9853-4301-AAF3-F4D944E0C9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8963" y="830548"/>
            <a:ext cx="4756483" cy="287730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EEF1644-049B-4D9B-921B-3BD36DECB9B4}"/>
              </a:ext>
            </a:extLst>
          </p:cNvPr>
          <p:cNvSpPr txBox="1"/>
          <p:nvPr/>
        </p:nvSpPr>
        <p:spPr>
          <a:xfrm>
            <a:off x="1588846" y="1440816"/>
            <a:ext cx="386287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latin typeface="Times New Roman" panose="02020603050405020304" pitchFamily="18" charset="0"/>
              </a:rPr>
              <a:t>Bạn hãy </a:t>
            </a:r>
            <a:r>
              <a:rPr lang="vi-VN" sz="2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ựa vào hình 4</a:t>
            </a:r>
            <a:r>
              <a:rPr lang="vi-VN" sz="2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trả lời câu hỏi sau:</a:t>
            </a:r>
            <a:endParaRPr lang="en-US" sz="2800" b="1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B3BB0F-C5D3-4531-AA05-B48BAB819F78}"/>
              </a:ext>
            </a:extLst>
          </p:cNvPr>
          <p:cNvGrpSpPr/>
          <p:nvPr/>
        </p:nvGrpSpPr>
        <p:grpSpPr>
          <a:xfrm>
            <a:off x="1027889" y="2668518"/>
            <a:ext cx="2306257" cy="3701530"/>
            <a:chOff x="3528816" y="1219200"/>
            <a:chExt cx="3240675" cy="5201266"/>
          </a:xfrm>
        </p:grpSpPr>
        <p:pic>
          <p:nvPicPr>
            <p:cNvPr id="4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E170D7D6-C688-4906-8CA2-5984B90B03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3BF10B8B-D554-4152-9EC5-625C4D6EA01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Picture 2">
            <a:extLst>
              <a:ext uri="{FF2B5EF4-FFF2-40B4-BE49-F238E27FC236}">
                <a16:creationId xmlns:a16="http://schemas.microsoft.com/office/drawing/2014/main" id="{F652400A-D63C-4B4A-A55C-6E7365C923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57576" y="3329914"/>
            <a:ext cx="5237432" cy="256288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FC4F436E-031D-478F-86E6-76BC2DE39A5C}"/>
              </a:ext>
            </a:extLst>
          </p:cNvPr>
          <p:cNvGrpSpPr/>
          <p:nvPr/>
        </p:nvGrpSpPr>
        <p:grpSpPr>
          <a:xfrm>
            <a:off x="9013827" y="2319788"/>
            <a:ext cx="2224944" cy="4092782"/>
            <a:chOff x="12843095" y="658761"/>
            <a:chExt cx="3036002" cy="5584723"/>
          </a:xfrm>
        </p:grpSpPr>
        <p:pic>
          <p:nvPicPr>
            <p:cNvPr id="4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1B70739F-5CB2-437A-B325-6B6336BF3E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242D5FAC-05E3-4561-B92C-77599C07F9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FE195201-12F1-4D82-8E0F-F6A059614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17007ECB-5CE6-4A35-9D09-759B828326CF}"/>
              </a:ext>
            </a:extLst>
          </p:cNvPr>
          <p:cNvSpPr txBox="1"/>
          <p:nvPr/>
        </p:nvSpPr>
        <p:spPr>
          <a:xfrm>
            <a:off x="4443463" y="3667810"/>
            <a:ext cx="475648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ãy nêu những điều kiện để Thành phố Hồ Chí Minh trở thành trung tâm công nghiệp lớn nhất cả nước ?</a:t>
            </a:r>
            <a:endParaRPr lang="vi-VN" altLang="en-US" sz="28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DBFA169-B27C-429D-B697-904CBB4D7FF6}"/>
              </a:ext>
            </a:extLst>
          </p:cNvPr>
          <p:cNvSpPr/>
          <p:nvPr/>
        </p:nvSpPr>
        <p:spPr>
          <a:xfrm>
            <a:off x="4727227" y="2083310"/>
            <a:ext cx="2793600" cy="954088"/>
          </a:xfrm>
          <a:prstGeom prst="roundRect">
            <a:avLst/>
          </a:prstGeom>
          <a:solidFill>
            <a:srgbClr val="B7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54C0B2E-538C-4C6F-8ED4-CCE9E9035172}"/>
              </a:ext>
            </a:extLst>
          </p:cNvPr>
          <p:cNvSpPr/>
          <p:nvPr/>
        </p:nvSpPr>
        <p:spPr>
          <a:xfrm>
            <a:off x="8615734" y="3197807"/>
            <a:ext cx="2793600" cy="954088"/>
          </a:xfrm>
          <a:prstGeom prst="roundRect">
            <a:avLst/>
          </a:prstGeom>
          <a:solidFill>
            <a:srgbClr val="B7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DA46C45-EC7D-4AE4-AF8D-E0DE5BC3301B}"/>
              </a:ext>
            </a:extLst>
          </p:cNvPr>
          <p:cNvSpPr/>
          <p:nvPr/>
        </p:nvSpPr>
        <p:spPr>
          <a:xfrm>
            <a:off x="1113113" y="3405649"/>
            <a:ext cx="2268089" cy="866776"/>
          </a:xfrm>
          <a:prstGeom prst="roundRect">
            <a:avLst/>
          </a:prstGeom>
          <a:solidFill>
            <a:srgbClr val="B7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5C67FA91-D1F4-4949-9D3D-749D35F65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6959" y="2206410"/>
            <a:ext cx="3861909" cy="64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6" tIns="45707" rIns="91416" bIns="45707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Ở gần vùng có nhiều</a:t>
            </a:r>
            <a:endParaRPr lang="vi-VN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 algn="ctr" eaLnBrk="1" hangingPunct="1">
              <a:defRPr/>
            </a:pP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lương thực, thực phẩm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4FB05746-7011-489B-BC3E-D4F8C641A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939" y="3638638"/>
            <a:ext cx="2311992" cy="369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6" tIns="45707" rIns="91416" bIns="45707"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Giao thông thuận lợi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28D82E-9670-4B47-8A85-88D0438BC209}"/>
              </a:ext>
            </a:extLst>
          </p:cNvPr>
          <p:cNvSpPr/>
          <p:nvPr/>
        </p:nvSpPr>
        <p:spPr>
          <a:xfrm>
            <a:off x="803769" y="4947676"/>
            <a:ext cx="2793600" cy="954088"/>
          </a:xfrm>
          <a:prstGeom prst="roundRect">
            <a:avLst/>
          </a:prstGeom>
          <a:solidFill>
            <a:srgbClr val="B7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8D5B90C7-A091-4DE8-9831-99047F16D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370" y="5086330"/>
            <a:ext cx="2964314" cy="64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6" tIns="45707" rIns="91416" bIns="45707" anchor="ctr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Dân cư đông đúc, người lao động có trình độ cao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3DCC5FD2-2F2F-4B10-AAC4-3151C73CB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446" y="3276016"/>
            <a:ext cx="2784232" cy="64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6" tIns="45707" rIns="91416" bIns="45707" anchor="ctr">
            <a:spAutoFit/>
          </a:bodyPr>
          <a:lstStyle/>
          <a:p>
            <a:pPr algn="ctr" eaLnBrk="1" hangingPunct="1">
              <a:defRPr/>
            </a:pP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Trung tâm văn hóa,</a:t>
            </a:r>
            <a:endParaRPr lang="vi-VN" b="1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/>
            </a:endParaRPr>
          </a:p>
          <a:p>
            <a:pPr algn="ctr" eaLnBrk="1" hangingPunct="1">
              <a:defRPr/>
            </a:pP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khoa học kỹ thuật</a:t>
            </a:r>
          </a:p>
        </p:txBody>
      </p:sp>
      <p:sp>
        <p:nvSpPr>
          <p:cNvPr id="34" name="Line 9">
            <a:extLst>
              <a:ext uri="{FF2B5EF4-FFF2-40B4-BE49-F238E27FC236}">
                <a16:creationId xmlns:a16="http://schemas.microsoft.com/office/drawing/2014/main" id="{3676550A-420B-4A9A-A533-578C7E57E2E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3914" y="3890647"/>
            <a:ext cx="1008607" cy="36455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7" rIns="91416" bIns="45707"/>
          <a:lstStyle/>
          <a:p>
            <a:endParaRPr lang="en-US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77736F67-9E4B-4FAD-8797-C739E5C383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19282" y="3074430"/>
            <a:ext cx="1" cy="7080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7" rIns="91416" bIns="45707"/>
          <a:lstStyle/>
          <a:p>
            <a:endParaRPr lang="en-US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7549C849-69CF-49F9-BAD6-CB0D2B574E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749297" y="3677384"/>
            <a:ext cx="864848" cy="799754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7" rIns="91416" bIns="45707"/>
          <a:lstStyle/>
          <a:p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E3D3074-173B-40D5-93AA-4059F67997E9}"/>
              </a:ext>
            </a:extLst>
          </p:cNvPr>
          <p:cNvSpPr/>
          <p:nvPr/>
        </p:nvSpPr>
        <p:spPr>
          <a:xfrm>
            <a:off x="8614145" y="5124729"/>
            <a:ext cx="2793600" cy="954088"/>
          </a:xfrm>
          <a:prstGeom prst="roundRect">
            <a:avLst/>
          </a:prstGeom>
          <a:solidFill>
            <a:srgbClr val="B7C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9" name="Line 12">
            <a:extLst>
              <a:ext uri="{FF2B5EF4-FFF2-40B4-BE49-F238E27FC236}">
                <a16:creationId xmlns:a16="http://schemas.microsoft.com/office/drawing/2014/main" id="{62808BF7-ED1C-491A-ACAB-220FBE2FBB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1329" y="5271232"/>
            <a:ext cx="800235" cy="20246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7" rIns="91416" bIns="45707"/>
          <a:lstStyle/>
          <a:p>
            <a:endParaRPr lang="en-US"/>
          </a:p>
        </p:txBody>
      </p:sp>
      <p:sp>
        <p:nvSpPr>
          <p:cNvPr id="41" name="Line 13">
            <a:extLst>
              <a:ext uri="{FF2B5EF4-FFF2-40B4-BE49-F238E27FC236}">
                <a16:creationId xmlns:a16="http://schemas.microsoft.com/office/drawing/2014/main" id="{1FB999F9-1D7B-4FC3-947C-94DE42FB6F3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4215" y="5271232"/>
            <a:ext cx="869930" cy="35282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 type="oval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16" tIns="45707" rIns="91416" bIns="45707"/>
          <a:lstStyle/>
          <a:p>
            <a:endParaRPr lang="en-US"/>
          </a:p>
        </p:txBody>
      </p:sp>
      <p:sp>
        <p:nvSpPr>
          <p:cNvPr id="51" name="Text Box 16">
            <a:extLst>
              <a:ext uri="{FF2B5EF4-FFF2-40B4-BE49-F238E27FC236}">
                <a16:creationId xmlns:a16="http://schemas.microsoft.com/office/drawing/2014/main" id="{6189D352-00B2-4DF2-84E4-EFEC7F777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939" y="833854"/>
            <a:ext cx="1009126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C00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Những điều kiện để Thành phố  Hồ Chí Minh trở thành</a:t>
            </a:r>
            <a:endParaRPr lang="vi-VN" altLang="en-US" sz="2800" b="1">
              <a:solidFill>
                <a:srgbClr val="FFC000"/>
              </a:solidFill>
              <a:latin typeface="UTM American Sans" panose="020406030505060202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800" b="1">
                <a:solidFill>
                  <a:srgbClr val="FFC000"/>
                </a:solidFill>
                <a:latin typeface="UTM American Sans" panose="02040603050506020204" pitchFamily="18" charset="0"/>
                <a:cs typeface="Times New Roman" panose="02020603050405020304" pitchFamily="18" charset="0"/>
              </a:rPr>
              <a:t>trung tâm công nghiệp lớn nhất cả nước.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311378C-D322-4C83-AE70-99C13DC6F1A9}"/>
              </a:ext>
            </a:extLst>
          </p:cNvPr>
          <p:cNvGrpSpPr/>
          <p:nvPr/>
        </p:nvGrpSpPr>
        <p:grpSpPr>
          <a:xfrm>
            <a:off x="4421565" y="3816568"/>
            <a:ext cx="3327732" cy="2631550"/>
            <a:chOff x="4281109" y="3542709"/>
            <a:chExt cx="3327732" cy="26315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18108DC-06B8-44A8-8582-90986FB154F8}"/>
                </a:ext>
              </a:extLst>
            </p:cNvPr>
            <p:cNvSpPr/>
            <p:nvPr/>
          </p:nvSpPr>
          <p:spPr>
            <a:xfrm>
              <a:off x="4281109" y="3542709"/>
              <a:ext cx="3298689" cy="230554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0EB1CB2-87CD-48AB-926F-193C83B09F7B}"/>
                </a:ext>
              </a:extLst>
            </p:cNvPr>
            <p:cNvGrpSpPr/>
            <p:nvPr/>
          </p:nvGrpSpPr>
          <p:grpSpPr>
            <a:xfrm>
              <a:off x="4365579" y="3652156"/>
              <a:ext cx="3243262" cy="2522103"/>
              <a:chOff x="4550727" y="4028123"/>
              <a:chExt cx="3243262" cy="2522103"/>
            </a:xfrm>
          </p:grpSpPr>
          <p:sp>
            <p:nvSpPr>
              <p:cNvPr id="33" name="Text Box 8">
                <a:extLst>
                  <a:ext uri="{FF2B5EF4-FFF2-40B4-BE49-F238E27FC236}">
                    <a16:creationId xmlns:a16="http://schemas.microsoft.com/office/drawing/2014/main" id="{111552E1-4DAC-4644-9607-55397EA385C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0727" y="4028123"/>
                <a:ext cx="3243262" cy="708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16" tIns="45707" rIns="91416" bIns="45707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2000" b="1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UTM American Sans" panose="02040603050506020204" pitchFamily="18" charset="0"/>
                  </a:rPr>
                  <a:t>TRUNG TÂM CÔNG NGHIỆP THÀNH PHỐ HỒ CHÍ MINH</a:t>
                </a:r>
              </a:p>
            </p:txBody>
          </p:sp>
          <p:pic>
            <p:nvPicPr>
              <p:cNvPr id="11266" name="Picture 2" descr="Vector Thành phố Hồ Chí Minh - Free.Vector6.com">
                <a:extLst>
                  <a:ext uri="{FF2B5EF4-FFF2-40B4-BE49-F238E27FC236}">
                    <a16:creationId xmlns:a16="http://schemas.microsoft.com/office/drawing/2014/main" id="{5F3A2611-421A-42DE-B048-C3B799602B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BF5F5"/>
                  </a:clrFrom>
                  <a:clrTo>
                    <a:srgbClr val="FBF5F5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238"/>
              <a:stretch/>
            </p:blipFill>
            <p:spPr bwMode="auto">
              <a:xfrm>
                <a:off x="4617243" y="4636433"/>
                <a:ext cx="2910205" cy="1913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Text Box 4">
            <a:extLst>
              <a:ext uri="{FF2B5EF4-FFF2-40B4-BE49-F238E27FC236}">
                <a16:creationId xmlns:a16="http://schemas.microsoft.com/office/drawing/2014/main" id="{AB61C332-68DE-4C10-B03C-444DD278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2196" y="5454850"/>
            <a:ext cx="2784233" cy="250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6" tIns="45707" rIns="91416" bIns="45707" anchor="ctr">
            <a:spAutoFit/>
          </a:bodyPr>
          <a:lstStyle/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Đầu tư nước</a:t>
            </a:r>
            <a:r>
              <a:rPr lang="vi-VN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 </a:t>
            </a:r>
            <a:r>
              <a:rPr lang="en-US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rPr>
              <a:t>ngoài</a:t>
            </a:r>
          </a:p>
        </p:txBody>
      </p:sp>
    </p:spTree>
    <p:extLst>
      <p:ext uri="{BB962C8B-B14F-4D97-AF65-F5344CB8AC3E}">
        <p14:creationId xmlns:p14="http://schemas.microsoft.com/office/powerpoint/2010/main" val="20608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4" grpId="0" animBg="1"/>
      <p:bldP spid="27" grpId="0" animBg="1"/>
      <p:bldP spid="28" grpId="0" animBg="1"/>
      <p:bldP spid="53" grpId="0" animBg="1"/>
      <p:bldP spid="30" grpId="0" animBg="1"/>
      <p:bldP spid="31" grpId="0" animBg="1"/>
      <p:bldP spid="56" grpId="0" animBg="1"/>
      <p:bldP spid="51" grpId="0"/>
      <p:bldP spid="2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0EF2DE8-27B2-41B0-99C3-3934DC0EF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2900516-0251-4CC1-9AB3-35EC963D8D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 descr="Free Vector | Flat design yellow comics background">
            <a:extLst>
              <a:ext uri="{FF2B5EF4-FFF2-40B4-BE49-F238E27FC236}">
                <a16:creationId xmlns:a16="http://schemas.microsoft.com/office/drawing/2014/main" id="{004391F8-126C-4E04-871E-1D729CD0F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33">
            <a:extLst>
              <a:ext uri="{FF2B5EF4-FFF2-40B4-BE49-F238E27FC236}">
                <a16:creationId xmlns:a16="http://schemas.microsoft.com/office/drawing/2014/main" id="{ADEF1A04-F1CA-4EAB-96D1-A548112C07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01"/>
          <a:stretch/>
        </p:blipFill>
        <p:spPr>
          <a:xfrm>
            <a:off x="-28448" y="-8586"/>
            <a:ext cx="9462900" cy="6988175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Hình chữ nhật: Góc Tròn 37">
            <a:extLst>
              <a:ext uri="{FF2B5EF4-FFF2-40B4-BE49-F238E27FC236}">
                <a16:creationId xmlns:a16="http://schemas.microsoft.com/office/drawing/2014/main" id="{D7E4DA82-CFD7-47F9-95EC-149776F1D709}"/>
              </a:ext>
            </a:extLst>
          </p:cNvPr>
          <p:cNvSpPr/>
          <p:nvPr/>
        </p:nvSpPr>
        <p:spPr>
          <a:xfrm>
            <a:off x="1101480" y="1068272"/>
            <a:ext cx="9929091" cy="4835766"/>
          </a:xfrm>
          <a:prstGeom prst="roundRect">
            <a:avLst/>
          </a:prstGeom>
          <a:solidFill>
            <a:schemeClr val="bg1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Box 38">
            <a:extLst>
              <a:ext uri="{FF2B5EF4-FFF2-40B4-BE49-F238E27FC236}">
                <a16:creationId xmlns:a16="http://schemas.microsoft.com/office/drawing/2014/main" id="{37C6F2F6-EB59-41DF-9CE2-CE88D2E6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022" y="1880984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8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ellow Background Images | Free Vectors, Stock Photos &amp;amp; PSD">
            <a:extLst>
              <a:ext uri="{FF2B5EF4-FFF2-40B4-BE49-F238E27FC236}">
                <a16:creationId xmlns:a16="http://schemas.microsoft.com/office/drawing/2014/main" id="{E5DCF25D-0ED6-4B66-A230-BAE007CB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22C9BF1-A2AF-446B-892E-DB416F0B5F49}"/>
              </a:ext>
            </a:extLst>
          </p:cNvPr>
          <p:cNvSpPr/>
          <p:nvPr/>
        </p:nvSpPr>
        <p:spPr>
          <a:xfrm rot="342722">
            <a:off x="1027886" y="444843"/>
            <a:ext cx="10136221" cy="58161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F574F-3D90-4E3A-AAD9-B8F95C362D45}"/>
              </a:ext>
            </a:extLst>
          </p:cNvPr>
          <p:cNvSpPr txBox="1"/>
          <p:nvPr/>
        </p:nvSpPr>
        <p:spPr>
          <a:xfrm>
            <a:off x="1892945" y="1583185"/>
            <a:ext cx="8964905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 w="38100">
                  <a:solidFill>
                    <a:sysClr val="windowText" lastClr="000000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Liên hệ</a:t>
            </a:r>
          </a:p>
        </p:txBody>
      </p:sp>
      <p:pic>
        <p:nvPicPr>
          <p:cNvPr id="1032" name="Picture 8" descr="Pub Dmc (pubdmc) – Profile | Pinterest">
            <a:extLst>
              <a:ext uri="{FF2B5EF4-FFF2-40B4-BE49-F238E27FC236}">
                <a16:creationId xmlns:a16="http://schemas.microsoft.com/office/drawing/2014/main" id="{895E2967-2DA1-4FBE-B7DE-393DB1EC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2" b="97983" l="5911" r="96965">
                        <a14:foregroundMark x1="54792" y1="47550" x2="54473" y2="57637"/>
                        <a14:foregroundMark x1="54153" y1="39193" x2="54952" y2="48415"/>
                        <a14:foregroundMark x1="54313" y1="42939" x2="61981" y2="44957"/>
                        <a14:foregroundMark x1="74281" y1="14697" x2="73642" y2="32277"/>
                        <a14:foregroundMark x1="71725" y1="21614" x2="70927" y2="40058"/>
                        <a14:foregroundMark x1="75080" y1="26225" x2="75719" y2="33718"/>
                        <a14:foregroundMark x1="76518" y1="29971" x2="76358" y2="41210"/>
                        <a14:foregroundMark x1="61502" y1="44669" x2="68850" y2="40346"/>
                        <a14:foregroundMark x1="75719" y1="42651" x2="88179" y2="47839"/>
                        <a14:foregroundMark x1="88179" y1="47839" x2="87380" y2="69452"/>
                        <a14:foregroundMark x1="88658" y1="44669" x2="87220" y2="62536"/>
                        <a14:foregroundMark x1="88978" y1="56772" x2="88658" y2="68300"/>
                        <a14:foregroundMark x1="88658" y1="44092" x2="87700" y2="4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83" y="2801411"/>
            <a:ext cx="8599162" cy="47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ub Dmc (pubdmc) – Profile | Pinterest">
            <a:extLst>
              <a:ext uri="{FF2B5EF4-FFF2-40B4-BE49-F238E27FC236}">
                <a16:creationId xmlns:a16="http://schemas.microsoft.com/office/drawing/2014/main" id="{BB5F323C-33FD-4F8B-81FE-9694B7B6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0" b="89914" l="9744" r="50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17" y="2634727"/>
            <a:ext cx="8599162" cy="47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14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599 0.05162 L 0.00065 -0.07824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6505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2" name="Picture 4" descr="Vai trò của cách mạng công nghiệp 4.0 trong xây dựng và phát triển Chính  phủ điện tử hướng tới Chính phủ số và nền kinh tế số ở Việt Nam |">
            <a:extLst>
              <a:ext uri="{FF2B5EF4-FFF2-40B4-BE49-F238E27FC236}">
                <a16:creationId xmlns:a16="http://schemas.microsoft.com/office/drawing/2014/main" id="{ED9BBB83-8EFB-4823-969B-D3BBDF5D9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57" y="2002336"/>
            <a:ext cx="6890381" cy="41617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VGP News :. | Dự thảo Chiến lược quốc gia về Cách mạng công nghiệp 4.0 đến  năm 2030 | BÁO ĐIỆN TỬ CHÍNH PHỦ NƯỚC CHXHCN VIỆT NAM">
            <a:extLst>
              <a:ext uri="{FF2B5EF4-FFF2-40B4-BE49-F238E27FC236}">
                <a16:creationId xmlns:a16="http://schemas.microsoft.com/office/drawing/2014/main" id="{F1FEFACE-733C-4081-8243-239A05AD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171" y="794703"/>
            <a:ext cx="5695071" cy="37061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54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4" name="Picture 2" descr="Cơ hội và thách thức - Báo Nhân Dân">
            <a:extLst>
              <a:ext uri="{FF2B5EF4-FFF2-40B4-BE49-F238E27FC236}">
                <a16:creationId xmlns:a16="http://schemas.microsoft.com/office/drawing/2014/main" id="{CD5FDA42-0B65-4127-A44C-A3C4F93E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99" y="883942"/>
            <a:ext cx="10109200" cy="540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9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hlinkClick r:id="rId4"/>
            <a:extLst>
              <a:ext uri="{FF2B5EF4-FFF2-40B4-BE49-F238E27FC236}">
                <a16:creationId xmlns:a16="http://schemas.microsoft.com/office/drawing/2014/main" id="{17C708A4-5351-4926-8281-2AC3CE22A851}"/>
              </a:ext>
            </a:extLst>
          </p:cNvPr>
          <p:cNvSpPr txBox="1"/>
          <p:nvPr/>
        </p:nvSpPr>
        <p:spPr>
          <a:xfrm>
            <a:off x="3492500" y="3559294"/>
            <a:ext cx="6111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https://www.youtube.com/watch?v=ayGB9a_qtOQ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43FE7A-A7C5-494E-A33D-B637ABE9EDE4}"/>
              </a:ext>
            </a:extLst>
          </p:cNvPr>
          <p:cNvSpPr txBox="1"/>
          <p:nvPr/>
        </p:nvSpPr>
        <p:spPr>
          <a:xfrm>
            <a:off x="2098913" y="2869754"/>
            <a:ext cx="79636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</a:rPr>
              <a:t>VIDEO CUỘC CÁCH MẠNG CÔNG NGHIỆP 4.0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1859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55315EB3-9264-47B0-A711-CDAA5F0F77ED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Cách mạng công nghiệp 4.0 tại Việt Nam: &amp;#34;Thay đổi hay là chết?&amp;#34; - 2">
            <a:extLst>
              <a:ext uri="{FF2B5EF4-FFF2-40B4-BE49-F238E27FC236}">
                <a16:creationId xmlns:a16="http://schemas.microsoft.com/office/drawing/2014/main" id="{B319C451-B6AC-43F3-A070-7498BEE4B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" y="815340"/>
            <a:ext cx="6286500" cy="4191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8EA2C5-AB4A-4E14-98D6-05AEF255C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59436" y="3525236"/>
            <a:ext cx="4606519" cy="26215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754B44-E23A-40DF-BBD5-F7AB72165A88}"/>
              </a:ext>
            </a:extLst>
          </p:cNvPr>
          <p:cNvGrpSpPr/>
          <p:nvPr/>
        </p:nvGrpSpPr>
        <p:grpSpPr>
          <a:xfrm>
            <a:off x="9290146" y="2533821"/>
            <a:ext cx="2224944" cy="4092782"/>
            <a:chOff x="12843095" y="658761"/>
            <a:chExt cx="3036002" cy="5584723"/>
          </a:xfrm>
        </p:grpSpPr>
        <p:pic>
          <p:nvPicPr>
            <p:cNvPr id="8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8DA93A48-4EBC-4873-9A8A-8F8EA43FC5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910D0FCF-D38E-4C5A-936B-C650BB2351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hiếu niên tiền phong quàng khăn đỏ minh họa">
              <a:extLst>
                <a:ext uri="{FF2B5EF4-FFF2-40B4-BE49-F238E27FC236}">
                  <a16:creationId xmlns:a16="http://schemas.microsoft.com/office/drawing/2014/main" id="{F4836B05-205B-4D2C-844D-9D51C091D0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F0C4F87-7DBC-43A8-A860-56017F2F2E99}"/>
              </a:ext>
            </a:extLst>
          </p:cNvPr>
          <p:cNvSpPr txBox="1"/>
          <p:nvPr/>
        </p:nvSpPr>
        <p:spPr>
          <a:xfrm>
            <a:off x="4906487" y="4038184"/>
            <a:ext cx="4312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</a:rPr>
              <a:t>Bạn sẽ làm gì để trở thành những chủ nhân tương lai</a:t>
            </a:r>
          </a:p>
          <a:p>
            <a:pPr algn="ctr"/>
            <a:r>
              <a:rPr lang="vi-VN" sz="2400" b="1">
                <a:latin typeface="Times New Roman" panose="02020603050405020304" pitchFamily="18" charset="0"/>
              </a:rPr>
              <a:t>giúp Việt Nam ngày càng phát triển nền công nghiệp?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56322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BD653-0DFA-4B92-8B96-929FAC577A2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8974" y="3532020"/>
            <a:ext cx="9156301" cy="3383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3E900F-6B7E-48B6-8E42-2B5B00D8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45" b="98711" l="556" r="99778">
                        <a14:foregroundMark x1="8889" y1="86372" x2="49000" y2="90608"/>
                        <a14:foregroundMark x1="49000" y1="90608" x2="99778" y2="79374"/>
                        <a14:foregroundMark x1="1667" y1="74033" x2="7556" y2="89871"/>
                        <a14:foregroundMark x1="7556" y1="89871" x2="7556" y2="90239"/>
                        <a14:foregroundMark x1="6222" y1="96133" x2="74222" y2="96317"/>
                        <a14:foregroundMark x1="74222" y1="96317" x2="86556" y2="94843"/>
                        <a14:foregroundMark x1="95889" y1="65562" x2="95667" y2="84899"/>
                        <a14:foregroundMark x1="91667" y1="44936" x2="92667" y2="66851"/>
                        <a14:foregroundMark x1="91667" y1="41068" x2="76222" y2="65930"/>
                        <a14:foregroundMark x1="76222" y1="65930" x2="74778" y2="67403"/>
                        <a14:foregroundMark x1="72556" y1="50092" x2="67000" y2="69061"/>
                        <a14:foregroundMark x1="42556" y1="42357" x2="34667" y2="76611"/>
                        <a14:foregroundMark x1="34667" y1="76611" x2="34667" y2="76611"/>
                        <a14:foregroundMark x1="3000" y1="71271" x2="4333" y2="98711"/>
                        <a14:foregroundMark x1="10333" y1="60037" x2="12111" y2="68508"/>
                        <a14:foregroundMark x1="10444" y1="59853" x2="14222" y2="64457"/>
                        <a14:foregroundMark x1="12889" y1="61510" x2="11333" y2="70166"/>
                        <a14:foregroundMark x1="10222" y1="55985" x2="9333" y2="73481"/>
                        <a14:foregroundMark x1="9333" y1="73481" x2="9333" y2="73481"/>
                        <a14:foregroundMark x1="10333" y1="58195" x2="16333" y2="61326"/>
                        <a14:foregroundMark x1="17444" y1="60037" x2="22000" y2="61694"/>
                        <a14:foregroundMark x1="21556" y1="62615" x2="21556" y2="74954"/>
                        <a14:foregroundMark x1="20889" y1="60405" x2="16556" y2="59484"/>
                        <a14:foregroundMark x1="20333" y1="59853" x2="15333" y2="59300"/>
                        <a14:foregroundMark x1="22333" y1="58932" x2="16111" y2="58195"/>
                        <a14:foregroundMark x1="35222" y1="56538" x2="29889" y2="74770"/>
                        <a14:foregroundMark x1="60778" y1="47698" x2="58778" y2="74586"/>
                        <a14:foregroundMark x1="59778" y1="40147" x2="56111" y2="80663"/>
                        <a14:foregroundMark x1="53778" y1="76243" x2="46111" y2="77164"/>
                        <a14:foregroundMark x1="43222" y1="76427" x2="60222" y2="75138"/>
                        <a14:foregroundMark x1="43889" y1="41989" x2="50222" y2="64273"/>
                        <a14:foregroundMark x1="43000" y1="43094" x2="44556" y2="64457"/>
                        <a14:foregroundMark x1="45667" y1="53039" x2="45556" y2="63536"/>
                        <a14:foregroundMark x1="41889" y1="41068" x2="36778" y2="51381"/>
                        <a14:foregroundMark x1="42889" y1="39963" x2="37222" y2="50460"/>
                        <a14:foregroundMark x1="38667" y1="44751" x2="36556" y2="56169"/>
                        <a14:foregroundMark x1="36556" y1="56169" x2="36556" y2="56354"/>
                        <a14:foregroundMark x1="36889" y1="48066" x2="34222" y2="59116"/>
                        <a14:foregroundMark x1="38222" y1="45856" x2="40333" y2="40700"/>
                        <a14:foregroundMark x1="41333" y1="39963" x2="44889" y2="40331"/>
                        <a14:foregroundMark x1="44222" y1="39963" x2="41333" y2="38858"/>
                        <a14:foregroundMark x1="61111" y1="39779" x2="69000" y2="64273"/>
                        <a14:foregroundMark x1="69000" y1="64273" x2="69000" y2="64273"/>
                        <a14:foregroundMark x1="69889" y1="59116" x2="58444" y2="42910"/>
                        <a14:foregroundMark x1="58444" y1="42910" x2="57889" y2="41068"/>
                        <a14:foregroundMark x1="61444" y1="39227" x2="69556" y2="52855"/>
                        <a14:foregroundMark x1="64889" y1="64088" x2="62889" y2="80295"/>
                        <a14:foregroundMark x1="74111" y1="43278" x2="69889" y2="57274"/>
                        <a14:foregroundMark x1="73222" y1="42726" x2="70667" y2="51197"/>
                        <a14:foregroundMark x1="73556" y1="43831" x2="79333" y2="56538"/>
                        <a14:foregroundMark x1="75111" y1="43094" x2="86556" y2="38674"/>
                        <a14:foregroundMark x1="86556" y1="38674" x2="86556" y2="38674"/>
                        <a14:foregroundMark x1="84333" y1="35727" x2="89667" y2="38858"/>
                        <a14:foregroundMark x1="83778" y1="34991" x2="87667" y2="32228"/>
                        <a14:foregroundMark x1="92889" y1="34438" x2="95000" y2="47882"/>
                        <a14:foregroundMark x1="95000" y1="47882" x2="95000" y2="48066"/>
                        <a14:foregroundMark x1="556" y1="66667" x2="12000" y2="75322"/>
                        <a14:foregroundMark x1="92667" y1="48250" x2="99778" y2="56906"/>
                        <a14:backgroundMark x1="97889" y1="36464" x2="97889" y2="36464"/>
                        <a14:backgroundMark x1="96778" y1="33886" x2="98222" y2="4125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0178" y="1766351"/>
            <a:ext cx="9051821" cy="50916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421806-27CC-41A2-ABC9-653D22F0EB1A}"/>
              </a:ext>
            </a:extLst>
          </p:cNvPr>
          <p:cNvSpPr/>
          <p:nvPr/>
        </p:nvSpPr>
        <p:spPr>
          <a:xfrm>
            <a:off x="3140178" y="1766350"/>
            <a:ext cx="9051821" cy="5091649"/>
          </a:xfrm>
          <a:prstGeom prst="rect">
            <a:avLst/>
          </a:prstGeom>
          <a:gradFill flip="none" rotWithShape="1">
            <a:gsLst>
              <a:gs pos="36000">
                <a:srgbClr val="8EC5E6"/>
              </a:gs>
              <a:gs pos="0">
                <a:srgbClr val="002060"/>
              </a:gs>
              <a:gs pos="66000">
                <a:schemeClr val="accent1">
                  <a:lumMod val="20000"/>
                  <a:lumOff val="80000"/>
                  <a:alpha val="42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C30864C-4C29-45BE-AA94-7FD995802143}"/>
              </a:ext>
            </a:extLst>
          </p:cNvPr>
          <p:cNvSpPr/>
          <p:nvPr/>
        </p:nvSpPr>
        <p:spPr>
          <a:xfrm rot="2491284">
            <a:off x="-1828036" y="-4495036"/>
            <a:ext cx="15848072" cy="15848072"/>
          </a:xfrm>
          <a:prstGeom prst="ellipse">
            <a:avLst/>
          </a:prstGeom>
          <a:solidFill>
            <a:srgbClr val="F8DD0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81ECCE-0797-47DE-9B7E-68CB91D92B0B}"/>
              </a:ext>
            </a:extLst>
          </p:cNvPr>
          <p:cNvSpPr/>
          <p:nvPr/>
        </p:nvSpPr>
        <p:spPr>
          <a:xfrm>
            <a:off x="114300" y="876300"/>
            <a:ext cx="11963400" cy="11963400"/>
          </a:xfrm>
          <a:prstGeom prst="ellipse">
            <a:avLst/>
          </a:prstGeom>
          <a:solidFill>
            <a:srgbClr val="F5BD06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1E538D-3300-48A8-9EFC-8369278E67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biLevel thresh="75000"/>
          </a:blip>
          <a:srcRect b="17737"/>
          <a:stretch/>
        </p:blipFill>
        <p:spPr>
          <a:xfrm>
            <a:off x="5222186" y="3998109"/>
            <a:ext cx="4169492" cy="3138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9D8D4-57D7-4E5B-8008-46D1C7E7A42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31" b="91911" l="10000" r="90000">
                        <a14:foregroundMark x1="75250" y1="8558" x2="75250" y2="8558"/>
                        <a14:foregroundMark x1="74250" y1="6331" x2="74250" y2="12192"/>
                        <a14:foregroundMark x1="34750" y1="91911" x2="29750" y2="915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84420" y="2915516"/>
            <a:ext cx="3836116" cy="4585953"/>
          </a:xfrm>
          <a:prstGeom prst="rect">
            <a:avLst/>
          </a:prstGeom>
        </p:spPr>
      </p:pic>
      <p:pic>
        <p:nvPicPr>
          <p:cNvPr id="11" name="star 1 - 9Slide.vn">
            <a:extLst>
              <a:ext uri="{FF2B5EF4-FFF2-40B4-BE49-F238E27FC236}">
                <a16:creationId xmlns:a16="http://schemas.microsoft.com/office/drawing/2014/main" id="{70290C49-4227-434C-944E-10B72B47A3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609" y="1708105"/>
            <a:ext cx="97595" cy="75193"/>
          </a:xfrm>
          <a:prstGeom prst="rect">
            <a:avLst/>
          </a:prstGeom>
        </p:spPr>
      </p:pic>
      <p:pic>
        <p:nvPicPr>
          <p:cNvPr id="12" name="star 2 - 9Slide.vn">
            <a:extLst>
              <a:ext uri="{FF2B5EF4-FFF2-40B4-BE49-F238E27FC236}">
                <a16:creationId xmlns:a16="http://schemas.microsoft.com/office/drawing/2014/main" id="{92339D15-360F-4E1C-BBF6-DB39D4F89C5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178" y="2266562"/>
            <a:ext cx="111538" cy="108693"/>
          </a:xfrm>
          <a:prstGeom prst="rect">
            <a:avLst/>
          </a:prstGeom>
        </p:spPr>
      </p:pic>
      <p:pic>
        <p:nvPicPr>
          <p:cNvPr id="13" name="star 3 - 9Slide.vn">
            <a:extLst>
              <a:ext uri="{FF2B5EF4-FFF2-40B4-BE49-F238E27FC236}">
                <a16:creationId xmlns:a16="http://schemas.microsoft.com/office/drawing/2014/main" id="{82345F23-2EBB-47A2-B759-5D63239B243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074" y="2026782"/>
            <a:ext cx="104567" cy="86215"/>
          </a:xfrm>
          <a:prstGeom prst="rect">
            <a:avLst/>
          </a:prstGeom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5A89C9E0-35A1-4803-9EC4-7F6E49B625C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52" y="653613"/>
            <a:ext cx="118508" cy="108607"/>
          </a:xfrm>
          <a:prstGeom prst="rect">
            <a:avLst/>
          </a:prstGeom>
        </p:spPr>
      </p:pic>
      <p:pic>
        <p:nvPicPr>
          <p:cNvPr id="15" name="star 5 - 9Slide.vn">
            <a:extLst>
              <a:ext uri="{FF2B5EF4-FFF2-40B4-BE49-F238E27FC236}">
                <a16:creationId xmlns:a16="http://schemas.microsoft.com/office/drawing/2014/main" id="{47E8F6F2-F313-455F-B841-03C68A5C0C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103" y="1459341"/>
            <a:ext cx="104567" cy="96507"/>
          </a:xfrm>
          <a:prstGeom prst="rect">
            <a:avLst/>
          </a:prstGeom>
        </p:spPr>
      </p:pic>
      <p:pic>
        <p:nvPicPr>
          <p:cNvPr id="16" name="star 6 - 9Slide.vn">
            <a:extLst>
              <a:ext uri="{FF2B5EF4-FFF2-40B4-BE49-F238E27FC236}">
                <a16:creationId xmlns:a16="http://schemas.microsoft.com/office/drawing/2014/main" id="{CEE5B914-04F6-4805-9C0F-3FECF8D8E21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91" y="790442"/>
            <a:ext cx="161553" cy="96383"/>
          </a:xfrm>
          <a:prstGeom prst="rect">
            <a:avLst/>
          </a:prstGeom>
        </p:spPr>
      </p:pic>
      <p:pic>
        <p:nvPicPr>
          <p:cNvPr id="17" name="star 7 - 9Slide.vn">
            <a:extLst>
              <a:ext uri="{FF2B5EF4-FFF2-40B4-BE49-F238E27FC236}">
                <a16:creationId xmlns:a16="http://schemas.microsoft.com/office/drawing/2014/main" id="{4E15FF93-E4E1-4929-B15C-9F7D225FE4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6404" y="1726003"/>
            <a:ext cx="104565" cy="74704"/>
          </a:xfrm>
          <a:prstGeom prst="rect">
            <a:avLst/>
          </a:prstGeom>
        </p:spPr>
      </p:pic>
      <p:pic>
        <p:nvPicPr>
          <p:cNvPr id="18" name="star 8 - 9Slide.vn">
            <a:extLst>
              <a:ext uri="{FF2B5EF4-FFF2-40B4-BE49-F238E27FC236}">
                <a16:creationId xmlns:a16="http://schemas.microsoft.com/office/drawing/2014/main" id="{8ADFD0F7-8CDF-4ABC-8CA3-9832C1970DC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794" y="742758"/>
            <a:ext cx="143398" cy="85465"/>
          </a:xfrm>
          <a:prstGeom prst="rect">
            <a:avLst/>
          </a:prstGeom>
        </p:spPr>
      </p:pic>
      <p:pic>
        <p:nvPicPr>
          <p:cNvPr id="19" name="star 9 - 9Slide.vn">
            <a:extLst>
              <a:ext uri="{FF2B5EF4-FFF2-40B4-BE49-F238E27FC236}">
                <a16:creationId xmlns:a16="http://schemas.microsoft.com/office/drawing/2014/main" id="{D9C909FB-4D67-497E-AD18-27C2574E010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6825" y="1130477"/>
            <a:ext cx="125480" cy="120525"/>
          </a:xfrm>
          <a:prstGeom prst="rect">
            <a:avLst/>
          </a:prstGeom>
        </p:spPr>
      </p:pic>
      <p:pic>
        <p:nvPicPr>
          <p:cNvPr id="20" name="star 10 - 9Slide.vn">
            <a:extLst>
              <a:ext uri="{FF2B5EF4-FFF2-40B4-BE49-F238E27FC236}">
                <a16:creationId xmlns:a16="http://schemas.microsoft.com/office/drawing/2014/main" id="{5942ED17-E48F-4A49-8884-168E3AFAC6D8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629" y="763483"/>
            <a:ext cx="97597" cy="57565"/>
          </a:xfrm>
          <a:prstGeom prst="rect">
            <a:avLst/>
          </a:prstGeom>
        </p:spPr>
      </p:pic>
      <p:pic>
        <p:nvPicPr>
          <p:cNvPr id="21" name="star 11 - 9Slide.vn">
            <a:extLst>
              <a:ext uri="{FF2B5EF4-FFF2-40B4-BE49-F238E27FC236}">
                <a16:creationId xmlns:a16="http://schemas.microsoft.com/office/drawing/2014/main" id="{CBCF4C5B-EDCB-4248-86F5-EB0DDD3FB50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003" y="1137016"/>
            <a:ext cx="104567" cy="88251"/>
          </a:xfrm>
          <a:prstGeom prst="rect">
            <a:avLst/>
          </a:prstGeom>
        </p:spPr>
      </p:pic>
      <p:pic>
        <p:nvPicPr>
          <p:cNvPr id="22" name="star 12 - 9Slide.vn">
            <a:extLst>
              <a:ext uri="{FF2B5EF4-FFF2-40B4-BE49-F238E27FC236}">
                <a16:creationId xmlns:a16="http://schemas.microsoft.com/office/drawing/2014/main" id="{0AA0B2C6-D93F-42A4-8217-6BB534D500C9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8278" y="489432"/>
            <a:ext cx="111538" cy="110181"/>
          </a:xfrm>
          <a:prstGeom prst="rect">
            <a:avLst/>
          </a:prstGeom>
        </p:spPr>
      </p:pic>
      <p:pic>
        <p:nvPicPr>
          <p:cNvPr id="23" name="star 13 - 9Slide.vn">
            <a:extLst>
              <a:ext uri="{FF2B5EF4-FFF2-40B4-BE49-F238E27FC236}">
                <a16:creationId xmlns:a16="http://schemas.microsoft.com/office/drawing/2014/main" id="{A304C016-D007-46E1-91ED-D19A2BD4651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630" y="295936"/>
            <a:ext cx="97595" cy="61587"/>
          </a:xfrm>
          <a:prstGeom prst="rect">
            <a:avLst/>
          </a:prstGeom>
        </p:spPr>
      </p:pic>
      <p:pic>
        <p:nvPicPr>
          <p:cNvPr id="24" name="star 14 - 9Slide.vn">
            <a:extLst>
              <a:ext uri="{FF2B5EF4-FFF2-40B4-BE49-F238E27FC236}">
                <a16:creationId xmlns:a16="http://schemas.microsoft.com/office/drawing/2014/main" id="{E31305A2-528D-4BA8-BB1D-3B166D14EC2D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303" y="843713"/>
            <a:ext cx="104567" cy="86190"/>
          </a:xfrm>
          <a:prstGeom prst="rect">
            <a:avLst/>
          </a:prstGeom>
        </p:spPr>
      </p:pic>
      <p:pic>
        <p:nvPicPr>
          <p:cNvPr id="25" name="star 15 - 9Slide.vn">
            <a:extLst>
              <a:ext uri="{FF2B5EF4-FFF2-40B4-BE49-F238E27FC236}">
                <a16:creationId xmlns:a16="http://schemas.microsoft.com/office/drawing/2014/main" id="{B52BFAD9-ED6B-4672-A7F2-5BBA4E9C6829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752" y="656138"/>
            <a:ext cx="118508" cy="112928"/>
          </a:xfrm>
          <a:prstGeom prst="rect">
            <a:avLst/>
          </a:prstGeom>
        </p:spPr>
      </p:pic>
      <p:pic>
        <p:nvPicPr>
          <p:cNvPr id="26" name="star 16 - 9Slide.vn">
            <a:extLst>
              <a:ext uri="{FF2B5EF4-FFF2-40B4-BE49-F238E27FC236}">
                <a16:creationId xmlns:a16="http://schemas.microsoft.com/office/drawing/2014/main" id="{37EDD39A-5D12-4D85-9402-2B16DB0F082C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130" y="551302"/>
            <a:ext cx="97595" cy="85658"/>
          </a:xfrm>
          <a:prstGeom prst="rect">
            <a:avLst/>
          </a:prstGeom>
        </p:spPr>
      </p:pic>
      <p:pic>
        <p:nvPicPr>
          <p:cNvPr id="27" name="star 17 - 9Slide.vn">
            <a:extLst>
              <a:ext uri="{FF2B5EF4-FFF2-40B4-BE49-F238E27FC236}">
                <a16:creationId xmlns:a16="http://schemas.microsoft.com/office/drawing/2014/main" id="{9526093C-6CCA-403D-A178-862DF1F155E6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1978" y="1095237"/>
            <a:ext cx="111538" cy="103686"/>
          </a:xfrm>
          <a:prstGeom prst="rect">
            <a:avLst/>
          </a:prstGeom>
        </p:spPr>
      </p:pic>
      <p:pic>
        <p:nvPicPr>
          <p:cNvPr id="28" name="star 18 - 9Slide.vn">
            <a:extLst>
              <a:ext uri="{FF2B5EF4-FFF2-40B4-BE49-F238E27FC236}">
                <a16:creationId xmlns:a16="http://schemas.microsoft.com/office/drawing/2014/main" id="{2B181B89-856E-4278-BA6C-3F8B8C571199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5204" y="2181433"/>
            <a:ext cx="104565" cy="71676"/>
          </a:xfrm>
          <a:prstGeom prst="rect">
            <a:avLst/>
          </a:prstGeom>
        </p:spPr>
      </p:pic>
      <p:pic>
        <p:nvPicPr>
          <p:cNvPr id="29" name="star 19 - 9Slide.vn">
            <a:extLst>
              <a:ext uri="{FF2B5EF4-FFF2-40B4-BE49-F238E27FC236}">
                <a16:creationId xmlns:a16="http://schemas.microsoft.com/office/drawing/2014/main" id="{AAA36BCA-56E9-4E95-8F2F-DF6FFE2CC1E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7205" y="2706443"/>
            <a:ext cx="94180" cy="77591"/>
          </a:xfrm>
          <a:prstGeom prst="rect">
            <a:avLst/>
          </a:prstGeom>
        </p:spPr>
      </p:pic>
      <p:pic>
        <p:nvPicPr>
          <p:cNvPr id="30" name="star 20 - 9Slide.vn">
            <a:extLst>
              <a:ext uri="{FF2B5EF4-FFF2-40B4-BE49-F238E27FC236}">
                <a16:creationId xmlns:a16="http://schemas.microsoft.com/office/drawing/2014/main" id="{B7172BC0-E133-401F-97D9-9EDA129F357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503" y="1597109"/>
            <a:ext cx="104567" cy="71469"/>
          </a:xfrm>
          <a:prstGeom prst="rect">
            <a:avLst/>
          </a:prstGeom>
        </p:spPr>
      </p:pic>
      <p:pic>
        <p:nvPicPr>
          <p:cNvPr id="31" name="star 21 - 9Slide.vn">
            <a:extLst>
              <a:ext uri="{FF2B5EF4-FFF2-40B4-BE49-F238E27FC236}">
                <a16:creationId xmlns:a16="http://schemas.microsoft.com/office/drawing/2014/main" id="{A7A8637A-5A65-40F7-9494-BD7ADB948FB1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649" y="1165990"/>
            <a:ext cx="144510" cy="84989"/>
          </a:xfrm>
          <a:prstGeom prst="rect">
            <a:avLst/>
          </a:prstGeom>
        </p:spPr>
      </p:pic>
      <p:pic>
        <p:nvPicPr>
          <p:cNvPr id="32" name="star 22 - 9Slide.vn">
            <a:extLst>
              <a:ext uri="{FF2B5EF4-FFF2-40B4-BE49-F238E27FC236}">
                <a16:creationId xmlns:a16="http://schemas.microsoft.com/office/drawing/2014/main" id="{2CE3E0CA-E04A-4DE1-A8BF-382227DB2B9D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003" y="1848236"/>
            <a:ext cx="104567" cy="88282"/>
          </a:xfrm>
          <a:prstGeom prst="rect">
            <a:avLst/>
          </a:prstGeom>
        </p:spPr>
      </p:pic>
      <p:pic>
        <p:nvPicPr>
          <p:cNvPr id="33" name="star 23 - 9Slide.vn">
            <a:extLst>
              <a:ext uri="{FF2B5EF4-FFF2-40B4-BE49-F238E27FC236}">
                <a16:creationId xmlns:a16="http://schemas.microsoft.com/office/drawing/2014/main" id="{46014E6C-C149-42AC-9FD5-5AAB9DC21218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4503" y="1264552"/>
            <a:ext cx="104567" cy="89166"/>
          </a:xfrm>
          <a:prstGeom prst="rect">
            <a:avLst/>
          </a:prstGeom>
        </p:spPr>
      </p:pic>
      <p:pic>
        <p:nvPicPr>
          <p:cNvPr id="34" name="star 24 - 9Slide.vn">
            <a:extLst>
              <a:ext uri="{FF2B5EF4-FFF2-40B4-BE49-F238E27FC236}">
                <a16:creationId xmlns:a16="http://schemas.microsoft.com/office/drawing/2014/main" id="{BE44460E-F2E5-4EFE-AC48-55524E8FC63C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1225" y="2051024"/>
            <a:ext cx="125480" cy="109313"/>
          </a:xfrm>
          <a:prstGeom prst="rect">
            <a:avLst/>
          </a:prstGeom>
        </p:spPr>
      </p:pic>
      <p:pic>
        <p:nvPicPr>
          <p:cNvPr id="35" name="9Slide.vn 5">
            <a:extLst>
              <a:ext uri="{FF2B5EF4-FFF2-40B4-BE49-F238E27FC236}">
                <a16:creationId xmlns:a16="http://schemas.microsoft.com/office/drawing/2014/main" id="{7E71529A-7364-48F4-AD63-B8DDB1D927F6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4" t="972" r="36234" b="11194"/>
          <a:stretch/>
        </p:blipFill>
        <p:spPr>
          <a:xfrm>
            <a:off x="8871082" y="3746609"/>
            <a:ext cx="1017293" cy="3442204"/>
          </a:xfrm>
          <a:prstGeom prst="rect">
            <a:avLst/>
          </a:prstGeom>
        </p:spPr>
      </p:pic>
      <p:pic>
        <p:nvPicPr>
          <p:cNvPr id="36" name="9Slide.vn 9">
            <a:extLst>
              <a:ext uri="{FF2B5EF4-FFF2-40B4-BE49-F238E27FC236}">
                <a16:creationId xmlns:a16="http://schemas.microsoft.com/office/drawing/2014/main" id="{798EB745-6C22-4D47-8541-EFE54696873A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64743"/>
          <a:stretch/>
        </p:blipFill>
        <p:spPr>
          <a:xfrm>
            <a:off x="4814434" y="5054557"/>
            <a:ext cx="718546" cy="2082487"/>
          </a:xfrm>
          <a:prstGeom prst="rect">
            <a:avLst/>
          </a:prstGeom>
        </p:spPr>
      </p:pic>
      <p:sp>
        <p:nvSpPr>
          <p:cNvPr id="38" name="night - 9Slide.vn">
            <a:extLst>
              <a:ext uri="{FF2B5EF4-FFF2-40B4-BE49-F238E27FC236}">
                <a16:creationId xmlns:a16="http://schemas.microsoft.com/office/drawing/2014/main" id="{2E816598-1B24-47E0-ACA6-30D51F2608AB}"/>
              </a:ext>
            </a:extLst>
          </p:cNvPr>
          <p:cNvSpPr/>
          <p:nvPr/>
        </p:nvSpPr>
        <p:spPr>
          <a:xfrm>
            <a:off x="13313276" y="-5282381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85FFAC-081B-48F7-9CBB-052BCC5EBC82}"/>
              </a:ext>
            </a:extLst>
          </p:cNvPr>
          <p:cNvSpPr txBox="1"/>
          <p:nvPr/>
        </p:nvSpPr>
        <p:spPr>
          <a:xfrm>
            <a:off x="1281957" y="969551"/>
            <a:ext cx="744435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chúc các bạn học tập tốt !</a:t>
            </a:r>
            <a:endParaRPr kumimoji="0" lang="vi-VN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okia" panose="02040603050506020204" pitchFamily="18" charset="0"/>
            </a:endParaRPr>
          </a:p>
        </p:txBody>
      </p:sp>
      <p:pic>
        <p:nvPicPr>
          <p:cNvPr id="40" name="图片 3">
            <a:extLst>
              <a:ext uri="{FF2B5EF4-FFF2-40B4-BE49-F238E27FC236}">
                <a16:creationId xmlns:a16="http://schemas.microsoft.com/office/drawing/2014/main" id="{DF64879C-5601-4AF5-8989-7028E030EEC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033" y="3348309"/>
            <a:ext cx="5499801" cy="41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9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0 L -2.73177 0.07662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6589" y="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repeatCount="indefinite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repeatCount="indefinite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repeatCount="indefinite" fill="hold" nodeType="withEffect">
                                      <p:stCondLst>
                                        <p:cond delay="9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repeatCount="indefinite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repeatCount="indefinite" fill="hold" nodeType="withEffect">
                                      <p:stCondLst>
                                        <p:cond delay="7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repeatCount="indefinite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repeatCount="indefinite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repeatCount="indefinite" fill="hold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repeatCount="indefinite" fill="hold" nodeType="withEffect">
                                      <p:stCondLst>
                                        <p:cond delay="1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repeatCount="indefinite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indefinite" fill="hold" nodeType="withEffect">
                                      <p:stCondLst>
                                        <p:cond delay="59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7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repeatCount="indefinite" fill="hold" nodeType="withEffect">
                                      <p:stCondLst>
                                        <p:cond delay="67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repeatCount="indefinite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repeatCount="indefinite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repeatCount="indefinite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3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 p14:presetBounceEnd="5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1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4" presetClass="emph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0599 0.05162 L 0.00065 -0.07824 " pathEditMode="relative" rAng="0" ptsTypes="AA">
                                          <p:cBhvr>
                                            <p:cTn id="108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3" y="-6505"/>
                                        </p:animMotion>
                                        <p:animRot by="1500000">
                                          <p:cBhvr>
                                            <p:cTn id="109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0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1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12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8" grpId="0" animBg="1"/>
          <p:bldP spid="38" grpId="1" animBg="1"/>
          <p:bldP spid="39" grpId="0"/>
          <p:bldP spid="3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7 0 L -2.73177 0.07662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6589" y="381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repeatCount="indefinite" fill="hold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repeatCount="indefinite" fill="hold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repeatCount="indefinite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repeatCount="indefinite" fill="hold" nodeType="withEffect">
                                      <p:stCondLst>
                                        <p:cond delay="9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repeatCount="indefinite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repeatCount="indefinite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repeatCount="indefinite" fill="hold" nodeType="withEffect">
                                      <p:stCondLst>
                                        <p:cond delay="7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repeatCount="indefinite" fill="hold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repeatCount="indefinite" fill="hold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repeatCount="indefinite" fill="hold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repeatCount="indefinite" fill="hold" nodeType="withEffect">
                                      <p:stCondLst>
                                        <p:cond delay="1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repeatCount="indefinite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repeatCount="indefinite" fill="hold" nodeType="withEffect">
                                      <p:stCondLst>
                                        <p:cond delay="59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7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1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0" presetClass="entr" presetSubtype="0" repeatCount="indefinite" fill="hold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repeatCount="indefinite" fill="hold" nodeType="withEffect">
                                      <p:stCondLst>
                                        <p:cond delay="67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0" presetClass="entr" presetSubtype="0" repeatCount="indefinite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10" presetClass="entr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repeatCount="indefinite" fill="hold" nodeType="withEffect">
                                      <p:stCondLst>
                                        <p:cond delay="6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repeatCount="indefinite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repeatCount="indefinite" fill="hold" nodeType="withEffect">
                                      <p:stCondLst>
                                        <p:cond delay="93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2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3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0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grpId="1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4" presetClass="emph" presetSubtype="0" fill="hold" grpId="0" nodeType="withEffect">
                                      <p:stCondLst>
                                        <p:cond delay="8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0599 0.05162 L 0.00065 -0.07824 " pathEditMode="relative" rAng="0" ptsTypes="AA">
                                          <p:cBhvr>
                                            <p:cTn id="108" dur="375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3" y="-6505"/>
                                        </p:animMotion>
                                        <p:animRot by="1500000">
                                          <p:cBhvr>
                                            <p:cTn id="109" dur="188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0" dur="188" fill="hold">
                                              <p:stCondLst>
                                                <p:cond delay="188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1" dur="188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12" dur="188" fill="hold">
                                              <p:stCondLst>
                                                <p:cond delay="563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38" grpId="0" animBg="1"/>
          <p:bldP spid="38" grpId="1" animBg="1"/>
          <p:bldP spid="39" grpId="0"/>
          <p:bldP spid="39" grpId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9" descr="Cover">
            <a:extLst>
              <a:ext uri="{FF2B5EF4-FFF2-40B4-BE49-F238E27FC236}">
                <a16:creationId xmlns:a16="http://schemas.microsoft.com/office/drawing/2014/main" id="{953378E0-DCD0-4AA7-9360-869F1BDD3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3" r="-2245"/>
          <a:stretch/>
        </p:blipFill>
        <p:spPr bwMode="auto">
          <a:xfrm>
            <a:off x="3505200" y="4591122"/>
            <a:ext cx="1636237" cy="1471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8" descr="Cover">
            <a:extLst>
              <a:ext uri="{FF2B5EF4-FFF2-40B4-BE49-F238E27FC236}">
                <a16:creationId xmlns:a16="http://schemas.microsoft.com/office/drawing/2014/main" id="{13539693-9428-40AD-A703-0BEF02BE8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457502"/>
            <a:ext cx="1608939" cy="1160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7" descr="Cover">
            <a:extLst>
              <a:ext uri="{FF2B5EF4-FFF2-40B4-BE49-F238E27FC236}">
                <a16:creationId xmlns:a16="http://schemas.microsoft.com/office/drawing/2014/main" id="{BA692034-6339-4442-A909-6ADE3AC8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72" y="4463647"/>
            <a:ext cx="1538413" cy="77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6" descr="Cover">
            <a:extLst>
              <a:ext uri="{FF2B5EF4-FFF2-40B4-BE49-F238E27FC236}">
                <a16:creationId xmlns:a16="http://schemas.microsoft.com/office/drawing/2014/main" id="{C2B53470-2170-44BD-ABB8-AF40D7AD1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24" y="4294781"/>
            <a:ext cx="1511115" cy="57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5" descr="Cover">
            <a:extLst>
              <a:ext uri="{FF2B5EF4-FFF2-40B4-BE49-F238E27FC236}">
                <a16:creationId xmlns:a16="http://schemas.microsoft.com/office/drawing/2014/main" id="{C6EA1201-1BF3-447E-A464-1C7D69EB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985" y="3984284"/>
            <a:ext cx="1442565" cy="64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Cover">
            <a:extLst>
              <a:ext uri="{FF2B5EF4-FFF2-40B4-BE49-F238E27FC236}">
                <a16:creationId xmlns:a16="http://schemas.microsoft.com/office/drawing/2014/main" id="{2BCFE220-73A9-4987-88D3-6BF66D499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3721">
            <a:off x="4939457" y="2589763"/>
            <a:ext cx="2623673" cy="231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Cover">
            <a:extLst>
              <a:ext uri="{FF2B5EF4-FFF2-40B4-BE49-F238E27FC236}">
                <a16:creationId xmlns:a16="http://schemas.microsoft.com/office/drawing/2014/main" id="{CE579002-8AD6-4FDC-90C3-067C8C07A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915" y="2295620"/>
            <a:ext cx="2362822" cy="209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12" descr="Cover">
            <a:extLst>
              <a:ext uri="{FF2B5EF4-FFF2-40B4-BE49-F238E27FC236}">
                <a16:creationId xmlns:a16="http://schemas.microsoft.com/office/drawing/2014/main" id="{639F99B8-4A4B-4C5D-8D78-4F8C770E1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26" y="2289270"/>
            <a:ext cx="2363429" cy="178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1" descr="Cover">
            <a:extLst>
              <a:ext uri="{FF2B5EF4-FFF2-40B4-BE49-F238E27FC236}">
                <a16:creationId xmlns:a16="http://schemas.microsoft.com/office/drawing/2014/main" id="{4ECEBAA1-E654-42EB-9FB4-C2718CA1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63" y="1877267"/>
            <a:ext cx="2200852" cy="66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0" descr="Cover">
            <a:extLst>
              <a:ext uri="{FF2B5EF4-FFF2-40B4-BE49-F238E27FC236}">
                <a16:creationId xmlns:a16="http://schemas.microsoft.com/office/drawing/2014/main" id="{7D92863C-33C0-4F4A-B0E2-D9A53E82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85" y="2289978"/>
            <a:ext cx="1681752" cy="1313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9" descr="Cover">
            <a:extLst>
              <a:ext uri="{FF2B5EF4-FFF2-40B4-BE49-F238E27FC236}">
                <a16:creationId xmlns:a16="http://schemas.microsoft.com/office/drawing/2014/main" id="{D615E5D7-93D0-413E-A021-34D19F49C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985" y="2295620"/>
            <a:ext cx="2323998" cy="983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Cover">
            <a:extLst>
              <a:ext uri="{FF2B5EF4-FFF2-40B4-BE49-F238E27FC236}">
                <a16:creationId xmlns:a16="http://schemas.microsoft.com/office/drawing/2014/main" id="{903EEF46-64A4-4DA8-963B-EA2B9FCBC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29" y="2212821"/>
            <a:ext cx="1681753" cy="59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7" descr="Cover">
            <a:extLst>
              <a:ext uri="{FF2B5EF4-FFF2-40B4-BE49-F238E27FC236}">
                <a16:creationId xmlns:a16="http://schemas.microsoft.com/office/drawing/2014/main" id="{5AAAD83B-945C-4418-B98A-E12156D6C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97" y="1452625"/>
            <a:ext cx="2718308" cy="92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6" descr="Cover">
            <a:extLst>
              <a:ext uri="{FF2B5EF4-FFF2-40B4-BE49-F238E27FC236}">
                <a16:creationId xmlns:a16="http://schemas.microsoft.com/office/drawing/2014/main" id="{3E325B75-2B47-4EEE-8ED9-1F597A93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035" y="1049278"/>
            <a:ext cx="2995537" cy="136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 descr="Cover">
            <a:extLst>
              <a:ext uri="{FF2B5EF4-FFF2-40B4-BE49-F238E27FC236}">
                <a16:creationId xmlns:a16="http://schemas.microsoft.com/office/drawing/2014/main" id="{C4EE83F1-0646-43A9-B5CB-3000205E7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8098">
            <a:off x="3967177" y="1566614"/>
            <a:ext cx="3394202" cy="238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2FE21E60-E86D-4425-93D4-92DE5E541FD6}"/>
              </a:ext>
            </a:extLst>
          </p:cNvPr>
          <p:cNvGrpSpPr/>
          <p:nvPr/>
        </p:nvGrpSpPr>
        <p:grpSpPr>
          <a:xfrm>
            <a:off x="6764003" y="2057438"/>
            <a:ext cx="4271119" cy="2567599"/>
            <a:chOff x="6694519" y="2142101"/>
            <a:chExt cx="4271119" cy="2301974"/>
          </a:xfrm>
        </p:grpSpPr>
        <p:pic>
          <p:nvPicPr>
            <p:cNvPr id="2052" name="Picture 4" descr="Industrial factory concept manufacturing building Vector Image">
              <a:extLst>
                <a:ext uri="{FF2B5EF4-FFF2-40B4-BE49-F238E27FC236}">
                  <a16:creationId xmlns:a16="http://schemas.microsoft.com/office/drawing/2014/main" id="{88E9DAF6-CA33-4C3D-8875-3CBD0702E94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5" b="25613"/>
            <a:stretch/>
          </p:blipFill>
          <p:spPr bwMode="auto">
            <a:xfrm>
              <a:off x="6694519" y="2142101"/>
              <a:ext cx="4271119" cy="2301974"/>
            </a:xfrm>
            <a:prstGeom prst="rect">
              <a:avLst/>
            </a:prstGeom>
            <a:noFill/>
            <a:ln w="76200">
              <a:solidFill>
                <a:srgbClr val="0B747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0B303E0-EA35-4FDA-8B2D-5DA2CC4CD4AA}"/>
                </a:ext>
              </a:extLst>
            </p:cNvPr>
            <p:cNvSpPr/>
            <p:nvPr/>
          </p:nvSpPr>
          <p:spPr>
            <a:xfrm>
              <a:off x="7247286" y="2219490"/>
              <a:ext cx="3366627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vi-VN" sz="3200" b="1">
                  <a:ln w="19050">
                    <a:solidFill>
                      <a:srgbClr val="0B747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Guanine" panose="02040603050506020204" pitchFamily="18" charset="0"/>
                </a:rPr>
                <a:t>CÔNG NGHIỆP</a:t>
              </a:r>
              <a:endParaRPr lang="en-US" sz="3200" b="1">
                <a:ln w="19050">
                  <a:solidFill>
                    <a:srgbClr val="0B747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Guani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63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ellow Background Images | Free Vectors, Stock Photos &amp;amp; PSD">
            <a:extLst>
              <a:ext uri="{FF2B5EF4-FFF2-40B4-BE49-F238E27FC236}">
                <a16:creationId xmlns:a16="http://schemas.microsoft.com/office/drawing/2014/main" id="{E5DCF25D-0ED6-4B66-A230-BAE007CB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422C9BF1-A2AF-446B-892E-DB416F0B5F49}"/>
              </a:ext>
            </a:extLst>
          </p:cNvPr>
          <p:cNvSpPr/>
          <p:nvPr/>
        </p:nvSpPr>
        <p:spPr>
          <a:xfrm rot="342722">
            <a:off x="1027886" y="444843"/>
            <a:ext cx="10136221" cy="58161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1F574F-3D90-4E3A-AAD9-B8F95C362D45}"/>
              </a:ext>
            </a:extLst>
          </p:cNvPr>
          <p:cNvSpPr txBox="1"/>
          <p:nvPr/>
        </p:nvSpPr>
        <p:spPr>
          <a:xfrm>
            <a:off x="1892945" y="1583185"/>
            <a:ext cx="8964905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0" i="0" u="none" strike="noStrike" kern="1200" cap="none" spc="0" normalizeH="0" baseline="0" noProof="0">
                <a:ln w="38100">
                  <a:solidFill>
                    <a:sysClr val="windowText" lastClr="000000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</a:rPr>
              <a:t>KHÁM PHÁ</a:t>
            </a:r>
            <a:endParaRPr kumimoji="0" lang="vi-VN" sz="11500" b="0" i="0" u="none" strike="noStrike" kern="1200" cap="none" spc="0" normalizeH="0" baseline="0" noProof="0">
              <a:ln w="38100">
                <a:solidFill>
                  <a:sysClr val="windowText" lastClr="000000"/>
                </a:solidFill>
              </a:ln>
              <a:solidFill>
                <a:srgbClr val="F8D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Nokia" panose="02040603050506020204" pitchFamily="18" charset="0"/>
            </a:endParaRPr>
          </a:p>
        </p:txBody>
      </p:sp>
      <p:pic>
        <p:nvPicPr>
          <p:cNvPr id="1032" name="Picture 8" descr="Pub Dmc (pubdmc) – Profile | Pinterest">
            <a:extLst>
              <a:ext uri="{FF2B5EF4-FFF2-40B4-BE49-F238E27FC236}">
                <a16:creationId xmlns:a16="http://schemas.microsoft.com/office/drawing/2014/main" id="{895E2967-2DA1-4FBE-B7DE-393DB1EC8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2" b="97983" l="5911" r="96965">
                        <a14:foregroundMark x1="54792" y1="47550" x2="54473" y2="57637"/>
                        <a14:foregroundMark x1="54153" y1="39193" x2="54952" y2="48415"/>
                        <a14:foregroundMark x1="54313" y1="42939" x2="61981" y2="44957"/>
                        <a14:foregroundMark x1="74281" y1="14697" x2="73642" y2="32277"/>
                        <a14:foregroundMark x1="71725" y1="21614" x2="70927" y2="40058"/>
                        <a14:foregroundMark x1="75080" y1="26225" x2="75719" y2="33718"/>
                        <a14:foregroundMark x1="76518" y1="29971" x2="76358" y2="41210"/>
                        <a14:foregroundMark x1="61502" y1="44669" x2="68850" y2="40346"/>
                        <a14:foregroundMark x1="75719" y1="42651" x2="88179" y2="47839"/>
                        <a14:foregroundMark x1="88179" y1="47839" x2="87380" y2="69452"/>
                        <a14:foregroundMark x1="88658" y1="44669" x2="87220" y2="62536"/>
                        <a14:foregroundMark x1="88978" y1="56772" x2="88658" y2="68300"/>
                        <a14:foregroundMark x1="88658" y1="44092" x2="87700" y2="4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83" y="2801411"/>
            <a:ext cx="8599162" cy="47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ub Dmc (pubdmc) – Profile | Pinterest">
            <a:extLst>
              <a:ext uri="{FF2B5EF4-FFF2-40B4-BE49-F238E27FC236}">
                <a16:creationId xmlns:a16="http://schemas.microsoft.com/office/drawing/2014/main" id="{BB5F323C-33FD-4F8B-81FE-9694B7B6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40" b="89914" l="9744" r="50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17" y="2634727"/>
            <a:ext cx="8599162" cy="47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73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599 0.05162 L 0.00065 -0.07824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6505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2" descr="Yellow Background Images | Free Vectors, Stock Photos &amp;amp; PSD">
            <a:extLst>
              <a:ext uri="{FF2B5EF4-FFF2-40B4-BE49-F238E27FC236}">
                <a16:creationId xmlns:a16="http://schemas.microsoft.com/office/drawing/2014/main" id="{B7CA67BF-88FF-4BC4-826E-BA5C1BFBA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图片 3">
            <a:extLst>
              <a:ext uri="{FF2B5EF4-FFF2-40B4-BE49-F238E27FC236}">
                <a16:creationId xmlns:a16="http://schemas.microsoft.com/office/drawing/2014/main" id="{D40F60BE-75FC-4941-8CB4-0E65FFA77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92996"/>
            <a:ext cx="5537200" cy="4152899"/>
          </a:xfrm>
          <a:prstGeom prst="rect">
            <a:avLst/>
          </a:prstGeom>
        </p:spPr>
      </p:pic>
      <p:sp>
        <p:nvSpPr>
          <p:cNvPr id="42" name="Hộp Văn bản 25">
            <a:extLst>
              <a:ext uri="{FF2B5EF4-FFF2-40B4-BE49-F238E27FC236}">
                <a16:creationId xmlns:a16="http://schemas.microsoft.com/office/drawing/2014/main" id="{375F4FE7-2A80-45D5-9971-745EBA934C3C}"/>
              </a:ext>
            </a:extLst>
          </p:cNvPr>
          <p:cNvSpPr txBox="1"/>
          <p:nvPr/>
        </p:nvSpPr>
        <p:spPr>
          <a:xfrm>
            <a:off x="187726" y="1614984"/>
            <a:ext cx="117911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ln w="28575">
                  <a:solidFill>
                    <a:schemeClr val="tx1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-93"/>
              </a:rPr>
              <a:t>Phân bố </a:t>
            </a:r>
          </a:p>
          <a:p>
            <a:pPr algn="ctr"/>
            <a:r>
              <a:rPr lang="vi-VN" sz="7200">
                <a:ln w="28575">
                  <a:solidFill>
                    <a:schemeClr val="tx1"/>
                  </a:solidFill>
                </a:ln>
                <a:solidFill>
                  <a:srgbClr val="F8DD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Soup of Justice" pitchFamily="2" charset="-93"/>
              </a:rPr>
              <a:t>các ngành công nghiệp</a:t>
            </a:r>
            <a:endParaRPr lang="en-US" sz="7200" dirty="0">
              <a:ln w="28575">
                <a:solidFill>
                  <a:schemeClr val="tx1"/>
                </a:solidFill>
              </a:ln>
              <a:solidFill>
                <a:srgbClr val="F8DD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Ciel Soup of Justice" pitchFamily="2" charset="-93"/>
            </a:endParaRPr>
          </a:p>
        </p:txBody>
      </p:sp>
      <p:sp>
        <p:nvSpPr>
          <p:cNvPr id="43" name="菱形 18">
            <a:extLst>
              <a:ext uri="{FF2B5EF4-FFF2-40B4-BE49-F238E27FC236}">
                <a16:creationId xmlns:a16="http://schemas.microsoft.com/office/drawing/2014/main" id="{D2EAD4EC-0EFC-4D40-8D00-4679D37BD8C4}"/>
              </a:ext>
            </a:extLst>
          </p:cNvPr>
          <p:cNvSpPr/>
          <p:nvPr/>
        </p:nvSpPr>
        <p:spPr>
          <a:xfrm>
            <a:off x="5341766" y="737972"/>
            <a:ext cx="1483068" cy="1071223"/>
          </a:xfrm>
          <a:prstGeom prst="diamond">
            <a:avLst/>
          </a:prstGeom>
          <a:solidFill>
            <a:srgbClr val="F5BD0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Bienvenue" panose="02040603050506020204" pitchFamily="18" charset="0"/>
                <a:ea typeface="微软雅黑"/>
              </a:rPr>
              <a:t>1</a:t>
            </a:r>
            <a:endParaRPr kumimoji="0" lang="zh-CN" altLang="en-US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Bienvenue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5114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4" descr="Luoc do khu cong nghiep">
            <a:extLst>
              <a:ext uri="{FF2B5EF4-FFF2-40B4-BE49-F238E27FC236}">
                <a16:creationId xmlns:a16="http://schemas.microsoft.com/office/drawing/2014/main" id="{0C407966-6780-472A-9F3F-281CB8DD4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917" y="1071955"/>
            <a:ext cx="3322933" cy="4873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Text Box 3">
            <a:extLst>
              <a:ext uri="{FF2B5EF4-FFF2-40B4-BE49-F238E27FC236}">
                <a16:creationId xmlns:a16="http://schemas.microsoft.com/office/drawing/2014/main" id="{793F3CE7-4971-44F8-B605-D67C8EF55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233" y="1433354"/>
            <a:ext cx="5025107" cy="156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Dựa vào lược đồ hình 3, em hãy tìm những nơi có các nghành công nghiệp khai thác than, dầu mỏ, a-pa-tit, công nghiệp nhiệt điện, thủy điện.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62165D7-026B-4963-B6D8-CC0E77C1287B}"/>
              </a:ext>
            </a:extLst>
          </p:cNvPr>
          <p:cNvSpPr/>
          <p:nvPr/>
        </p:nvSpPr>
        <p:spPr>
          <a:xfrm>
            <a:off x="1587233" y="5235206"/>
            <a:ext cx="5020159" cy="945816"/>
          </a:xfrm>
          <a:prstGeom prst="roundRect">
            <a:avLst>
              <a:gd name="adj" fmla="val 50000"/>
            </a:avLst>
          </a:prstGeom>
          <a:solidFill>
            <a:srgbClr val="F5BD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42" name="Group 25">
            <a:extLst>
              <a:ext uri="{FF2B5EF4-FFF2-40B4-BE49-F238E27FC236}">
                <a16:creationId xmlns:a16="http://schemas.microsoft.com/office/drawing/2014/main" id="{8725B676-715E-49A5-A2CB-1468F2C543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040794"/>
              </p:ext>
            </p:extLst>
          </p:nvPr>
        </p:nvGraphicFramePr>
        <p:xfrm>
          <a:off x="1244415" y="3077965"/>
          <a:ext cx="5631033" cy="1972529"/>
        </p:xfrm>
        <a:graphic>
          <a:graphicData uri="http://schemas.openxmlformats.org/drawingml/2006/table">
            <a:tbl>
              <a:tblPr/>
              <a:tblGrid>
                <a:gridCol w="23456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5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Ngành CN</a:t>
                      </a:r>
                    </a:p>
                  </a:txBody>
                  <a:tcPr marL="50893" marR="50893" marT="25448" marB="254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 bố</a:t>
                      </a:r>
                    </a:p>
                  </a:txBody>
                  <a:tcPr marL="50893" marR="50893" marT="25448" marB="254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000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-Khai thác than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-Khai thác dầu mỏ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-Khai thác a-pa-tít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-Nhiệt điện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-Thủy điện</a:t>
                      </a:r>
                    </a:p>
                  </a:txBody>
                  <a:tcPr marL="50893" marR="50893" marT="25448" marB="2544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Quảng Ninh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Thềm lục địa phía Nam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vi-VN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Lào Cai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Uông Bí,  Phú Mỹ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Hòa Bình, Y-a-ly, Trị An</a:t>
                      </a:r>
                      <a:endParaRPr kumimoji="0" lang="vi-VN" sz="18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0893" marR="50893" marT="25448" marB="2544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3" name="Text Box 29">
            <a:extLst>
              <a:ext uri="{FF2B5EF4-FFF2-40B4-BE49-F238E27FC236}">
                <a16:creationId xmlns:a16="http://schemas.microsoft.com/office/drawing/2014/main" id="{20571234-F0EA-4949-BBC3-7B74C3D6B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706" y="5274632"/>
            <a:ext cx="5020159" cy="83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r>
              <a:rPr lang="vi-VN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ngành công nghiệp </a:t>
            </a:r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nước ta được phân bố rộng khắp cả nước.</a:t>
            </a:r>
            <a:endParaRPr lang="en-US" altLang="en-US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2">
            <a:extLst>
              <a:ext uri="{FF2B5EF4-FFF2-40B4-BE49-F238E27FC236}">
                <a16:creationId xmlns:a16="http://schemas.microsoft.com/office/drawing/2014/main" id="{B0C9D6BF-F18B-435B-9647-F47401469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</p:spTree>
    <p:extLst>
      <p:ext uri="{BB962C8B-B14F-4D97-AF65-F5344CB8AC3E}">
        <p14:creationId xmlns:p14="http://schemas.microsoft.com/office/powerpoint/2010/main" val="72774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" grpId="0" animBg="1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A4A11CBB-96A9-4F23-9C9F-72A007FB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  <p:pic>
        <p:nvPicPr>
          <p:cNvPr id="10" name="Hình ảnh 3" descr="Ảnh có chứa mặt đất, ngoài trời, bầu trời, núi&#10;&#10;Mô tả được tạo tự động">
            <a:extLst>
              <a:ext uri="{FF2B5EF4-FFF2-40B4-BE49-F238E27FC236}">
                <a16:creationId xmlns:a16="http://schemas.microsoft.com/office/drawing/2014/main" id="{B742CC10-AD44-4346-9EB2-2199413F0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r="39662" b="2"/>
          <a:stretch/>
        </p:blipFill>
        <p:spPr>
          <a:xfrm>
            <a:off x="1919420" y="1732171"/>
            <a:ext cx="3062237" cy="3482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Hình ảnh 4" descr="Ảnh có chứa mưa, có mưa&#10;&#10;Mô tả được tạo tự động">
            <a:extLst>
              <a:ext uri="{FF2B5EF4-FFF2-40B4-BE49-F238E27FC236}">
                <a16:creationId xmlns:a16="http://schemas.microsoft.com/office/drawing/2014/main" id="{1993E90A-57C6-46AF-91EC-59C458D33A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70" b="2"/>
          <a:stretch/>
        </p:blipFill>
        <p:spPr>
          <a:xfrm>
            <a:off x="5792976" y="1747713"/>
            <a:ext cx="4821533" cy="3467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02642A75-0005-4063-A9AD-AEEA7903A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0538" y="5732503"/>
            <a:ext cx="54743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ở </a:t>
            </a:r>
            <a:r>
              <a:rPr lang="en-US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vi-VN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altLang="vi-VN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| Flat design yellow comics background">
            <a:extLst>
              <a:ext uri="{FF2B5EF4-FFF2-40B4-BE49-F238E27FC236}">
                <a16:creationId xmlns:a16="http://schemas.microsoft.com/office/drawing/2014/main" id="{F3B2A512-DC49-455B-AAA8-CDC2EC252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134"/>
          <a:stretch/>
        </p:blipFill>
        <p:spPr bwMode="auto">
          <a:xfrm>
            <a:off x="-25400" y="-15875"/>
            <a:ext cx="122174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BC1F6A6-9FC3-430A-8D1E-9BCA010D17AF}"/>
              </a:ext>
            </a:extLst>
          </p:cNvPr>
          <p:cNvSpPr/>
          <p:nvPr/>
        </p:nvSpPr>
        <p:spPr>
          <a:xfrm>
            <a:off x="574945" y="531314"/>
            <a:ext cx="11042109" cy="589379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A4A11CBB-96A9-4F23-9C9F-72A007FB3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168" y="676978"/>
            <a:ext cx="6966574" cy="523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6" tIns="45707" rIns="91416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5BD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berta Heavy" panose="02040603050506020204" pitchFamily="18" charset="0"/>
                <a:cs typeface="Times New Roman" panose="02020603050405020304" pitchFamily="18" charset="0"/>
              </a:rPr>
              <a:t>1. Phân bố các ngành công nghiệp:</a:t>
            </a:r>
          </a:p>
        </p:txBody>
      </p:sp>
      <p:pic>
        <p:nvPicPr>
          <p:cNvPr id="7" name="Hình ảnh 1">
            <a:extLst>
              <a:ext uri="{FF2B5EF4-FFF2-40B4-BE49-F238E27FC236}">
                <a16:creationId xmlns:a16="http://schemas.microsoft.com/office/drawing/2014/main" id="{197C54E5-A5E5-42E8-AEB0-32EB7217F9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91" r="1" b="1"/>
          <a:stretch/>
        </p:blipFill>
        <p:spPr>
          <a:xfrm>
            <a:off x="3703000" y="1473828"/>
            <a:ext cx="7914054" cy="4158673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B218BA62-2B14-4481-8646-CADE77B80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700" y="5836970"/>
            <a:ext cx="967972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800" b="1" dirty="0">
                <a:solidFill>
                  <a:srgbClr val="002060"/>
                </a:solidFill>
                <a:latin typeface=".VnTime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  <a:p>
            <a:pPr eaLnBrk="1" hangingPunct="1">
              <a:spcBef>
                <a:spcPct val="50000"/>
              </a:spcBef>
            </a:pPr>
            <a:endParaRPr lang="en-US" altLang="vi-VN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0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3E3429"/>
      </a:accent1>
      <a:accent2>
        <a:srgbClr val="694D39"/>
      </a:accent2>
      <a:accent3>
        <a:srgbClr val="80500D"/>
      </a:accent3>
      <a:accent4>
        <a:srgbClr val="BA6C1F"/>
      </a:accent4>
      <a:accent5>
        <a:srgbClr val="C58315"/>
      </a:accent5>
      <a:accent6>
        <a:srgbClr val="FFBB53"/>
      </a:accent6>
      <a:hlink>
        <a:srgbClr val="3E3429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429"/>
    </a:accent1>
    <a:accent2>
      <a:srgbClr val="694D39"/>
    </a:accent2>
    <a:accent3>
      <a:srgbClr val="80500D"/>
    </a:accent3>
    <a:accent4>
      <a:srgbClr val="BA6C1F"/>
    </a:accent4>
    <a:accent5>
      <a:srgbClr val="C58315"/>
    </a:accent5>
    <a:accent6>
      <a:srgbClr val="FFBB53"/>
    </a:accent6>
    <a:hlink>
      <a:srgbClr val="3E342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429"/>
    </a:accent1>
    <a:accent2>
      <a:srgbClr val="694D39"/>
    </a:accent2>
    <a:accent3>
      <a:srgbClr val="80500D"/>
    </a:accent3>
    <a:accent4>
      <a:srgbClr val="BA6C1F"/>
    </a:accent4>
    <a:accent5>
      <a:srgbClr val="C58315"/>
    </a:accent5>
    <a:accent6>
      <a:srgbClr val="FFBB53"/>
    </a:accent6>
    <a:hlink>
      <a:srgbClr val="3E342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3E3429"/>
    </a:accent1>
    <a:accent2>
      <a:srgbClr val="694D39"/>
    </a:accent2>
    <a:accent3>
      <a:srgbClr val="80500D"/>
    </a:accent3>
    <a:accent4>
      <a:srgbClr val="BA6C1F"/>
    </a:accent4>
    <a:accent5>
      <a:srgbClr val="C58315"/>
    </a:accent5>
    <a:accent6>
      <a:srgbClr val="FFBB53"/>
    </a:accent6>
    <a:hlink>
      <a:srgbClr val="3E342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188</TotalTime>
  <Words>1041</Words>
  <Application>Microsoft Office PowerPoint</Application>
  <PresentationFormat>Widescreen</PresentationFormat>
  <Paragraphs>125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等线</vt:lpstr>
      <vt:lpstr>等线 Light</vt:lpstr>
      <vt:lpstr>#9Slide02 Noi dung dai</vt:lpstr>
      <vt:lpstr>.TMC-Ong Do</vt:lpstr>
      <vt:lpstr>.VnTime</vt:lpstr>
      <vt:lpstr>Arial</vt:lpstr>
      <vt:lpstr>iCiel Soup of Justice</vt:lpstr>
      <vt:lpstr>Times New Roman</vt:lpstr>
      <vt:lpstr>UTM Alberta Heavy</vt:lpstr>
      <vt:lpstr>UTM American Sans</vt:lpstr>
      <vt:lpstr>UTM Bienvenue</vt:lpstr>
      <vt:lpstr>UTM Guanine</vt:lpstr>
      <vt:lpstr>UTM Nokia</vt:lpstr>
      <vt:lpstr>UTM Showcard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9Slide</cp:lastModifiedBy>
  <cp:revision>40</cp:revision>
  <dcterms:created xsi:type="dcterms:W3CDTF">2017-09-13T04:23:24Z</dcterms:created>
  <dcterms:modified xsi:type="dcterms:W3CDTF">2021-11-28T12:39:08Z</dcterms:modified>
  <cp:category>9Slide.vn</cp:category>
</cp:coreProperties>
</file>