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6"/>
  </p:notesMasterIdLst>
  <p:sldIdLst>
    <p:sldId id="342" r:id="rId2"/>
    <p:sldId id="344" r:id="rId3"/>
    <p:sldId id="343" r:id="rId4"/>
    <p:sldId id="361" r:id="rId5"/>
    <p:sldId id="364" r:id="rId6"/>
    <p:sldId id="365" r:id="rId7"/>
    <p:sldId id="335" r:id="rId8"/>
    <p:sldId id="256" r:id="rId9"/>
    <p:sldId id="352" r:id="rId10"/>
    <p:sldId id="257" r:id="rId11"/>
    <p:sldId id="346" r:id="rId12"/>
    <p:sldId id="347" r:id="rId13"/>
    <p:sldId id="348" r:id="rId14"/>
    <p:sldId id="349" r:id="rId15"/>
    <p:sldId id="350" r:id="rId16"/>
    <p:sldId id="351" r:id="rId17"/>
    <p:sldId id="362" r:id="rId18"/>
    <p:sldId id="353" r:id="rId19"/>
    <p:sldId id="363" r:id="rId20"/>
    <p:sldId id="354" r:id="rId21"/>
    <p:sldId id="355" r:id="rId22"/>
    <p:sldId id="356" r:id="rId23"/>
    <p:sldId id="359" r:id="rId24"/>
    <p:sldId id="360" r:id="rId25"/>
  </p:sldIdLst>
  <p:sldSz cx="12161838" cy="6858000"/>
  <p:notesSz cx="6858000" cy="9144000"/>
  <p:embeddedFontLst>
    <p:embeddedFont>
      <p:font typeface="Amatic SC" panose="00000500000000000000" pitchFamily="2" charset="-79"/>
      <p:regular r:id="rId27"/>
      <p:bold r:id="rId28"/>
    </p:embeddedFont>
    <p:embeddedFont>
      <p:font typeface="Bebas Neue" panose="020B0606020202050201" pitchFamily="34" charset="0"/>
      <p:regular r:id="rId29"/>
    </p:embeddedFont>
    <p:embeddedFont>
      <p:font typeface="Chewy" panose="020B0604020202020204" charset="0"/>
      <p:regular r:id="rId30"/>
    </p:embeddedFont>
    <p:embeddedFont>
      <p:font typeface="HP001 4 hàng" panose="020B0603050302020204" pitchFamily="34" charset="0"/>
      <p:regular r:id="rId31"/>
      <p:bold r:id="rId32"/>
    </p:embeddedFont>
    <p:embeddedFont>
      <p:font typeface="Nunito" pitchFamily="2" charset="0"/>
      <p:regular r:id="rId33"/>
      <p:bold r:id="rId34"/>
      <p:italic r:id="rId35"/>
      <p:boldItalic r:id="rId36"/>
    </p:embeddedFont>
    <p:embeddedFont>
      <p:font typeface="Varela Round" panose="00000500000000000000" pitchFamily="2" charset="-79"/>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87477" autoAdjust="0"/>
  </p:normalViewPr>
  <p:slideViewPr>
    <p:cSldViewPr snapToGrid="0">
      <p:cViewPr varScale="1">
        <p:scale>
          <a:sx n="84" d="100"/>
          <a:sy n="84" d="100"/>
        </p:scale>
        <p:origin x="1046" y="101"/>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Lưu ý lùi ô khi viết chữ đầu đoạn, viết hoa đầu câu, chấm cuối câu.</a:t>
            </a:r>
            <a:endParaRPr/>
          </a:p>
        </p:txBody>
      </p:sp>
    </p:spTree>
    <p:extLst>
      <p:ext uri="{BB962C8B-B14F-4D97-AF65-F5344CB8AC3E}">
        <p14:creationId xmlns:p14="http://schemas.microsoft.com/office/powerpoint/2010/main" val="291032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linh động thay đổi từ khó tuỳ vào từng vùng miền nhé!</a:t>
            </a:r>
          </a:p>
          <a:p>
            <a:pPr marL="0" lvl="0" indent="0" algn="l" rtl="0">
              <a:spcBef>
                <a:spcPts val="0"/>
              </a:spcBef>
              <a:spcAft>
                <a:spcPts val="0"/>
              </a:spcAft>
              <a:buNone/>
            </a:pPr>
            <a:r>
              <a:rPr lang="en-US"/>
              <a:t>Nếu có thời gian, GV cho HS luyện vài từ khó vào bảng con ạ (mà em nghĩ là luyện bảng con thì k kịp viết chính tả)</a:t>
            </a:r>
            <a:endParaRPr/>
          </a:p>
        </p:txBody>
      </p:sp>
    </p:spTree>
    <p:extLst>
      <p:ext uri="{BB962C8B-B14F-4D97-AF65-F5344CB8AC3E}">
        <p14:creationId xmlns:p14="http://schemas.microsoft.com/office/powerpoint/2010/main" val="194734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115119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tổ chức cho HS hđ xong, phát biểu xong mới chiếu màn hình ra</a:t>
            </a:r>
            <a:endParaRPr/>
          </a:p>
        </p:txBody>
      </p:sp>
    </p:spTree>
    <p:extLst>
      <p:ext uri="{BB962C8B-B14F-4D97-AF65-F5344CB8AC3E}">
        <p14:creationId xmlns:p14="http://schemas.microsoft.com/office/powerpoint/2010/main" val="18994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phát biểu trước</a:t>
            </a:r>
          </a:p>
          <a:p>
            <a:pPr marL="0" lvl="0" indent="0" algn="l" rtl="0">
              <a:spcBef>
                <a:spcPts val="0"/>
              </a:spcBef>
              <a:spcAft>
                <a:spcPts val="0"/>
              </a:spcAft>
              <a:buNone/>
            </a:pPr>
            <a:r>
              <a:rPr lang="en-US"/>
              <a:t>GV chiếu ví dụ sau</a:t>
            </a:r>
            <a:endParaRPr/>
          </a:p>
        </p:txBody>
      </p:sp>
    </p:spTree>
    <p:extLst>
      <p:ext uri="{BB962C8B-B14F-4D97-AF65-F5344CB8AC3E}">
        <p14:creationId xmlns:p14="http://schemas.microsoft.com/office/powerpoint/2010/main" val="425192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p:txBody>
      </p:sp>
    </p:spTree>
    <p:extLst>
      <p:ext uri="{BB962C8B-B14F-4D97-AF65-F5344CB8AC3E}">
        <p14:creationId xmlns:p14="http://schemas.microsoft.com/office/powerpoint/2010/main" val="3811086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108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7166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pic>
        <p:nvPicPr>
          <p:cNvPr id="3" name="Picture 2">
            <a:extLst>
              <a:ext uri="{FF2B5EF4-FFF2-40B4-BE49-F238E27FC236}">
                <a16:creationId xmlns:a16="http://schemas.microsoft.com/office/drawing/2014/main" id="{E8FAAC3E-194B-748B-A74D-83CFA5C70402}"/>
              </a:ext>
            </a:extLst>
          </p:cNvPr>
          <p:cNvPicPr>
            <a:picLocks noChangeAspect="1"/>
          </p:cNvPicPr>
          <p:nvPr userDrawn="1"/>
        </p:nvPicPr>
        <p:blipFill>
          <a:blip r:embed="rId2"/>
          <a:stretch>
            <a:fillRect/>
          </a:stretch>
        </p:blipFill>
        <p:spPr>
          <a:xfrm>
            <a:off x="-1904762" y="-263163"/>
            <a:ext cx="1904762" cy="173333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3" name="Picture 2">
            <a:extLst>
              <a:ext uri="{FF2B5EF4-FFF2-40B4-BE49-F238E27FC236}">
                <a16:creationId xmlns:a16="http://schemas.microsoft.com/office/drawing/2014/main" id="{1F38474E-791C-67D3-F698-4EF0E1F6BBB5}"/>
              </a:ext>
            </a:extLst>
          </p:cNvPr>
          <p:cNvPicPr>
            <a:picLocks noChangeAspect="1"/>
          </p:cNvPicPr>
          <p:nvPr userDrawn="1"/>
        </p:nvPicPr>
        <p:blipFill>
          <a:blip r:embed="rId13"/>
          <a:stretch>
            <a:fillRect/>
          </a:stretch>
        </p:blipFill>
        <p:spPr>
          <a:xfrm>
            <a:off x="-1904762" y="-196700"/>
            <a:ext cx="1904762" cy="173333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4" r:id="rId7"/>
    <p:sldLayoutId id="2147483684" r:id="rId8"/>
    <p:sldLayoutId id="2147483685" r:id="rId9"/>
    <p:sldLayoutId id="2147483686"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gif"/><Relationship Id="rId7"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image" Target="../media/image21.gif"/><Relationship Id="rId4" Type="http://schemas.openxmlformats.org/officeDocument/2006/relationships/image" Target="../media/image15.gif"/><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985026" y="1112955"/>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9</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990532" y="3142310"/>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4066417" y="5192338"/>
            <a:ext cx="1453023" cy="20003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5181657"/>
            <a:ext cx="2604914" cy="19292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493748" y="5365799"/>
            <a:ext cx="654399" cy="18723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064121" y="4527859"/>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3001656" y="4173301"/>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Cá</a:t>
            </a:r>
            <a:r>
              <a:rPr lang="el-GR" sz="4974" b="1" kern="1200">
                <a:solidFill>
                  <a:srgbClr val="7030A0"/>
                </a:solidFill>
                <a:latin typeface="HP001 4 hàng" panose="020B0603050302020204" pitchFamily="34" charset="0"/>
                <a:ea typeface="+mn-ea"/>
                <a:cs typeface="HP001 5H Normal" panose="020B0603050302020204" pitchFamily="34" charset="0"/>
              </a:rPr>
              <a:t>ζ </a:t>
            </a:r>
            <a:r>
              <a:rPr lang="en-US" sz="4974" b="1" kern="1200">
                <a:solidFill>
                  <a:srgbClr val="7030A0"/>
                </a:solidFill>
                <a:latin typeface="HP001 4 hàng" panose="020B0603050302020204" pitchFamily="34" charset="0"/>
                <a:ea typeface="+mn-ea"/>
                <a:cs typeface="HP001 5H Normal" panose="020B0603050302020204" pitchFamily="34" charset="0"/>
              </a:rPr>
              <a:t>ǟừng Ǉr</a:t>
            </a:r>
            <a:r>
              <a:rPr lang="el-GR" sz="4974" b="1" kern="1200">
                <a:solidFill>
                  <a:srgbClr val="7030A0"/>
                </a:solidFill>
                <a:latin typeface="HP001 4 hàng" panose="020B0603050302020204" pitchFamily="34" charset="0"/>
                <a:ea typeface="+mn-ea"/>
                <a:cs typeface="HP001 5H Normal" panose="020B0603050302020204" pitchFamily="34" charset="0"/>
              </a:rPr>
              <a:t>Ϊ</a:t>
            </a:r>
            <a:r>
              <a:rPr lang="en-US" sz="4974" b="1" kern="1200">
                <a:solidFill>
                  <a:srgbClr val="7030A0"/>
                </a:solidFill>
                <a:latin typeface="HP001 4 hàng" panose="020B0603050302020204" pitchFamily="34" charset="0"/>
                <a:ea typeface="+mn-ea"/>
                <a:cs typeface="HP001 5H Normal" panose="020B0603050302020204" pitchFamily="34" charset="0"/>
              </a:rPr>
              <a:t>g wắng</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2499" y="5182603"/>
            <a:ext cx="1453023" cy="197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770598" y="32378"/>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2" name="TextBox 1">
            <a:extLst>
              <a:ext uri="{FF2B5EF4-FFF2-40B4-BE49-F238E27FC236}">
                <a16:creationId xmlns:a16="http://schemas.microsoft.com/office/drawing/2014/main" id="{1CAC335E-EAC9-6BDC-69B7-0F6676174A0D}"/>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28159" y="986536"/>
            <a:ext cx="5607775" cy="4884927"/>
          </a:xfrm>
          <a:prstGeom prst="rect">
            <a:avLst/>
          </a:prstGeom>
          <a:noFill/>
        </p:spPr>
        <p:txBody>
          <a:bodyPr wrap="square" rtlCol="0">
            <a:spAutoFit/>
          </a:bodyPr>
          <a:lstStyle/>
          <a:p>
            <a:pPr algn="just"/>
            <a:r>
              <a:rPr lang="en-US" sz="3893">
                <a:solidFill>
                  <a:srgbClr val="00B050"/>
                </a:solidFill>
              </a:rPr>
              <a:t>Đây là đoạn 4 trong bài đọc </a:t>
            </a:r>
            <a:r>
              <a:rPr lang="en-US" sz="3893" i="1">
                <a:solidFill>
                  <a:srgbClr val="00B050"/>
                </a:solidFill>
              </a:rPr>
              <a:t>Cánh rừng trong nắng với </a:t>
            </a:r>
            <a:r>
              <a:rPr lang="en-US" sz="3893">
                <a:solidFill>
                  <a:srgbClr val="00B050"/>
                </a:solidFill>
              </a:rPr>
              <a:t>những câu chuyện về cảnh rừng trước kia đã cho các bạn nhỏ thấy được sự mất mát, thay đổi của rừng.</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HS đọc</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1430359" y="-323"/>
            <a:ext cx="9301119" cy="792804"/>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gì về hình thức trình bày?</a:t>
            </a:r>
          </a:p>
        </p:txBody>
      </p:sp>
      <p:grpSp>
        <p:nvGrpSpPr>
          <p:cNvPr id="6" name="Group 5">
            <a:extLst>
              <a:ext uri="{FF2B5EF4-FFF2-40B4-BE49-F238E27FC236}">
                <a16:creationId xmlns:a16="http://schemas.microsoft.com/office/drawing/2014/main" id="{587BEFFA-14FA-10FE-0CB2-EC7880BDD8DB}"/>
              </a:ext>
            </a:extLst>
          </p:cNvPr>
          <p:cNvGrpSpPr/>
          <p:nvPr/>
        </p:nvGrpSpPr>
        <p:grpSpPr>
          <a:xfrm>
            <a:off x="477933" y="999846"/>
            <a:ext cx="11205972" cy="6214074"/>
            <a:chOff x="477933" y="999846"/>
            <a:chExt cx="11205972" cy="6214074"/>
          </a:xfrm>
        </p:grpSpPr>
        <p:sp>
          <p:nvSpPr>
            <p:cNvPr id="3" name="Google Shape;7902;p32">
              <a:extLst>
                <a:ext uri="{FF2B5EF4-FFF2-40B4-BE49-F238E27FC236}">
                  <a16:creationId xmlns:a16="http://schemas.microsoft.com/office/drawing/2014/main" id="{7D149A23-FF43-5A5F-5A4A-D66EE60637D2}"/>
                </a:ext>
              </a:extLst>
            </p:cNvPr>
            <p:cNvSpPr txBox="1">
              <a:spLocks/>
            </p:cNvSpPr>
            <p:nvPr/>
          </p:nvSpPr>
          <p:spPr>
            <a:xfrm>
              <a:off x="1770598" y="999846"/>
              <a:ext cx="8507318" cy="643317"/>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5" name="TextBox 4">
              <a:extLst>
                <a:ext uri="{FF2B5EF4-FFF2-40B4-BE49-F238E27FC236}">
                  <a16:creationId xmlns:a16="http://schemas.microsoft.com/office/drawing/2014/main" id="{19A1DF99-80C7-7F1A-76A2-A53094B3E894}"/>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grpSp>
    </p:spTree>
    <p:extLst>
      <p:ext uri="{BB962C8B-B14F-4D97-AF65-F5344CB8AC3E}">
        <p14:creationId xmlns:p14="http://schemas.microsoft.com/office/powerpoint/2010/main" val="462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 name="Group 1">
            <a:extLst>
              <a:ext uri="{FF2B5EF4-FFF2-40B4-BE49-F238E27FC236}">
                <a16:creationId xmlns:a16="http://schemas.microsoft.com/office/drawing/2014/main" id="{B99EC82B-569D-D8C3-DC74-FF2237EBFA7E}"/>
              </a:ext>
            </a:extLst>
          </p:cNvPr>
          <p:cNvGrpSpPr/>
          <p:nvPr/>
        </p:nvGrpSpPr>
        <p:grpSpPr>
          <a:xfrm>
            <a:off x="477933" y="1258926"/>
            <a:ext cx="11205972" cy="6214074"/>
            <a:chOff x="477933" y="999846"/>
            <a:chExt cx="11205972" cy="6214074"/>
          </a:xfrm>
        </p:grpSpPr>
        <p:sp>
          <p:nvSpPr>
            <p:cNvPr id="4" name="Google Shape;7902;p32">
              <a:extLst>
                <a:ext uri="{FF2B5EF4-FFF2-40B4-BE49-F238E27FC236}">
                  <a16:creationId xmlns:a16="http://schemas.microsoft.com/office/drawing/2014/main" id="{50646167-5F75-38B8-681C-6C5E4B2BB3EA}"/>
                </a:ext>
              </a:extLst>
            </p:cNvPr>
            <p:cNvSpPr txBox="1">
              <a:spLocks/>
            </p:cNvSpPr>
            <p:nvPr/>
          </p:nvSpPr>
          <p:spPr>
            <a:xfrm>
              <a:off x="1770598" y="999846"/>
              <a:ext cx="8507318" cy="643317"/>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800" b="1">
                  <a:solidFill>
                    <a:srgbClr val="0070C0"/>
                  </a:solidFill>
                  <a:latin typeface="+mj-lt"/>
                </a:rPr>
                <a:t>Cánh rừng trong nắng</a:t>
              </a:r>
            </a:p>
          </p:txBody>
        </p:sp>
        <p:sp>
          <p:nvSpPr>
            <p:cNvPr id="5" name="TextBox 4">
              <a:extLst>
                <a:ext uri="{FF2B5EF4-FFF2-40B4-BE49-F238E27FC236}">
                  <a16:creationId xmlns:a16="http://schemas.microsoft.com/office/drawing/2014/main" id="{F820A99D-62B4-0946-3EA7-D3D2FABE816A}"/>
                </a:ext>
              </a:extLst>
            </p:cNvPr>
            <p:cNvSpPr txBox="1"/>
            <p:nvPr/>
          </p:nvSpPr>
          <p:spPr>
            <a:xfrm>
              <a:off x="477933" y="1643164"/>
              <a:ext cx="11205972" cy="5570756"/>
            </a:xfrm>
            <a:prstGeom prst="rect">
              <a:avLst/>
            </a:prstGeom>
            <a:noFill/>
          </p:spPr>
          <p:txBody>
            <a:bodyPr wrap="square" rtlCol="0">
              <a:spAutoFit/>
            </a:bodyPr>
            <a:lstStyle/>
            <a:p>
              <a:pPr algn="just"/>
              <a:r>
                <a:rPr lang="en-US" sz="4000" b="0" i="0">
                  <a:solidFill>
                    <a:srgbClr val="0070C0"/>
                  </a:solidFill>
                  <a:effectLst/>
                  <a:latin typeface="+mn-lt"/>
                </a:rPr>
                <a:t>	</a:t>
              </a:r>
              <a:r>
                <a:rPr lang="vi-VN" sz="4000" b="0" i="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4000" b="0" i="0">
                <a:solidFill>
                  <a:srgbClr val="0070C0"/>
                </a:solidFill>
                <a:effectLst/>
                <a:latin typeface="+mn-lt"/>
              </a:endParaRPr>
            </a:p>
            <a:p>
              <a:pPr algn="r"/>
              <a:r>
                <a:rPr lang="en-US" sz="4000">
                  <a:solidFill>
                    <a:srgbClr val="0070C0"/>
                  </a:solidFill>
                  <a:latin typeface="+mn-lt"/>
                </a:rPr>
                <a:t>(Vũ Hùng)</a:t>
              </a:r>
            </a:p>
            <a:p>
              <a:pPr algn="just"/>
              <a:endParaRPr lang="en-US" sz="3600"/>
            </a:p>
          </p:txBody>
        </p:sp>
      </p:grpSp>
      <p:grpSp>
        <p:nvGrpSpPr>
          <p:cNvPr id="2690" name="Google Shape;2690;p44"/>
          <p:cNvGrpSpPr/>
          <p:nvPr/>
        </p:nvGrpSpPr>
        <p:grpSpPr>
          <a:xfrm>
            <a:off x="0" y="-330850"/>
            <a:ext cx="12081431" cy="551577"/>
            <a:chOff x="-1" y="-255132"/>
            <a:chExt cx="9083545" cy="414708"/>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8154301" y="-15267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69384" y="49803"/>
            <a:ext cx="12000578"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những từ ngữ nào dễ nhầm lẫn khi viết?</a:t>
            </a:r>
          </a:p>
        </p:txBody>
      </p:sp>
      <p:cxnSp>
        <p:nvCxnSpPr>
          <p:cNvPr id="3" name="Straight Connector 2">
            <a:extLst>
              <a:ext uri="{FF2B5EF4-FFF2-40B4-BE49-F238E27FC236}">
                <a16:creationId xmlns:a16="http://schemas.microsoft.com/office/drawing/2014/main" id="{11B2082B-C180-B3BA-3993-5360343F507D}"/>
              </a:ext>
            </a:extLst>
          </p:cNvPr>
          <p:cNvCxnSpPr/>
          <p:nvPr/>
        </p:nvCxnSpPr>
        <p:spPr>
          <a:xfrm>
            <a:off x="2387995" y="2552141"/>
            <a:ext cx="109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585810-D329-2634-A3E8-07F9C9FEABAF}"/>
              </a:ext>
            </a:extLst>
          </p:cNvPr>
          <p:cNvCxnSpPr/>
          <p:nvPr/>
        </p:nvCxnSpPr>
        <p:spPr>
          <a:xfrm>
            <a:off x="4409692" y="2552141"/>
            <a:ext cx="2133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038AB8-0D43-C75A-D18D-EAAE9D1917E0}"/>
              </a:ext>
            </a:extLst>
          </p:cNvPr>
          <p:cNvCxnSpPr>
            <a:cxnSpLocks/>
          </p:cNvCxnSpPr>
          <p:nvPr/>
        </p:nvCxnSpPr>
        <p:spPr>
          <a:xfrm>
            <a:off x="6090649" y="3754362"/>
            <a:ext cx="20932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B4D6E8-67A7-6552-D707-4017D978186B}"/>
              </a:ext>
            </a:extLst>
          </p:cNvPr>
          <p:cNvCxnSpPr>
            <a:cxnSpLocks/>
          </p:cNvCxnSpPr>
          <p:nvPr/>
        </p:nvCxnSpPr>
        <p:spPr>
          <a:xfrm>
            <a:off x="4528512" y="4346615"/>
            <a:ext cx="21618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300B40-E1F5-9264-D9F3-56991CD5C5A3}"/>
              </a:ext>
            </a:extLst>
          </p:cNvPr>
          <p:cNvCxnSpPr>
            <a:cxnSpLocks/>
          </p:cNvCxnSpPr>
          <p:nvPr/>
        </p:nvCxnSpPr>
        <p:spPr>
          <a:xfrm>
            <a:off x="5519148" y="3138939"/>
            <a:ext cx="18417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3FE0EA-7D53-DAE8-B0D0-FFD2D9DCE0C8}"/>
              </a:ext>
            </a:extLst>
          </p:cNvPr>
          <p:cNvCxnSpPr>
            <a:cxnSpLocks/>
          </p:cNvCxnSpPr>
          <p:nvPr/>
        </p:nvCxnSpPr>
        <p:spPr>
          <a:xfrm>
            <a:off x="9470704" y="4971455"/>
            <a:ext cx="1342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4" name="TextBox 13">
            <a:extLst>
              <a:ext uri="{FF2B5EF4-FFF2-40B4-BE49-F238E27FC236}">
                <a16:creationId xmlns:a16="http://schemas.microsoft.com/office/drawing/2014/main" id="{FABC0ED8-4394-24E3-484E-324054AA11F9}"/>
              </a:ext>
            </a:extLst>
          </p:cNvPr>
          <p:cNvSpPr txBox="1"/>
          <p:nvPr/>
        </p:nvSpPr>
        <p:spPr>
          <a:xfrm>
            <a:off x="1440440" y="3574757"/>
            <a:ext cx="10721398"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Khi wắng đã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ạt jàu </a:t>
            </a:r>
            <a:r>
              <a:rPr lang="el-GR" sz="4200" b="1" kern="1200">
                <a:solidFill>
                  <a:srgbClr val="7030A0"/>
                </a:solidFill>
                <a:latin typeface="HP001 4 hàng" panose="020B0603050302020204" pitchFamily="34" charset="0"/>
                <a:ea typeface="+mn-ea"/>
                <a:cs typeface="HP001 5H Normal" panose="020B0603050302020204" pitchFamily="34" charset="0"/>
              </a:rPr>
              <a:t>Λ</a:t>
            </a:r>
            <a:r>
              <a:rPr lang="vi-VN" sz="4200" b="1" kern="1200">
                <a:solidFill>
                  <a:srgbClr val="7030A0"/>
                </a:solidFill>
                <a:latin typeface="HP001 4 hàng" panose="020B0603050302020204" pitchFamily="34" charset="0"/>
                <a:ea typeface="+mn-ea"/>
                <a:cs typeface="HP001 5H Normal" panose="020B0603050302020204" pitchFamily="34" charset="0"/>
              </a:rPr>
              <a:t>łn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ững vī</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217A170D-3331-7640-3A5D-6D14ABC5A3D0}"/>
              </a:ext>
            </a:extLst>
          </p:cNvPr>
          <p:cNvSpPr txBox="1"/>
          <p:nvPr/>
        </p:nvSpPr>
        <p:spPr>
          <a:xfrm>
            <a:off x="1440440" y="229274"/>
            <a:ext cx="11547521" cy="738664"/>
          </a:xfrm>
          <a:prstGeom prst="rect">
            <a:avLst/>
          </a:prstGeom>
          <a:noFill/>
        </p:spPr>
        <p:txBody>
          <a:bodyPr wrap="square" rtlCol="0">
            <a:spAutoFit/>
          </a:bodyPr>
          <a:lstStyle/>
          <a:p>
            <a:pPr defTabSz="739683">
              <a:buClrTx/>
              <a:defRPr/>
            </a:pPr>
            <a:r>
              <a:rPr lang="en-VN" sz="4200" b="1" kern="1200">
                <a:solidFill>
                  <a:srgbClr val="7030A0"/>
                </a:solidFill>
                <a:latin typeface="HP001 4 hàng" panose="020B0603050302020204" pitchFamily="34" charset="0"/>
                <a:ea typeface="+mn-ea"/>
                <a:cs typeface="HP001 5H Normal" panose="020B0603050302020204" pitchFamily="34" charset="0"/>
              </a:rPr>
              <a:t>Thứ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gà</a:t>
            </a:r>
            <a:r>
              <a:rPr lang="en-US" sz="4200" b="1" kern="1200" err="1">
                <a:solidFill>
                  <a:srgbClr val="7030A0"/>
                </a:solidFill>
                <a:latin typeface="HP001 4 hàng" panose="020B0603050302020204" pitchFamily="34" charset="0"/>
                <a:ea typeface="+mn-ea"/>
                <a:cs typeface="HP001 5H Normal" panose="020B0603050302020204" pitchFamily="34" charset="0"/>
              </a:rPr>
              <a:t>ǀ</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US" sz="4200" b="1">
                <a:solidFill>
                  <a:srgbClr val="7030A0"/>
                </a:solidFill>
                <a:latin typeface="HP001 4 hàng" panose="020B0603050302020204" pitchFamily="34" charset="0"/>
                <a:cs typeface="HP001 5H Normal" panose="020B0603050302020204" pitchFamily="34" charset="0"/>
              </a:rPr>
              <a:t>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en-VN" sz="4200" b="1" kern="1200" dirty="0">
                <a:solidFill>
                  <a:srgbClr val="7030A0"/>
                </a:solidFill>
                <a:latin typeface="HP001 4 hàng" panose="020B0603050302020204" pitchFamily="34" charset="0"/>
                <a:ea typeface="+mn-ea"/>
                <a:cs typeface="HP001 5H Normal" panose="020B0603050302020204" pitchFamily="34" charset="0"/>
              </a:rPr>
              <a:t>án</a:t>
            </a:r>
            <a:r>
              <a:rPr lang="en-US" sz="4200" b="1" kern="1200" err="1">
                <a:solidFill>
                  <a:srgbClr val="7030A0"/>
                </a:solidFill>
                <a:latin typeface="HP001 4 hàng" panose="020B0603050302020204" pitchFamily="34" charset="0"/>
                <a:ea typeface="+mn-ea"/>
                <a:cs typeface="HP001 5H Normal" panose="020B0603050302020204" pitchFamily="34" charset="0"/>
              </a:rPr>
              <a:t>Ƒ</a:t>
            </a:r>
            <a:r>
              <a:rPr lang="en-US" sz="4200" b="1">
                <a:solidFill>
                  <a:srgbClr val="7030A0"/>
                </a:solidFill>
                <a:latin typeface="HP001 4 hàng" panose="020B0603050302020204" pitchFamily="34" charset="0"/>
                <a:cs typeface="HP001 5H Normal" panose="020B0603050302020204" pitchFamily="34" charset="0"/>
              </a:rPr>
              <a:t> 9</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ăm 202</a:t>
            </a:r>
            <a:r>
              <a:rPr lang="en-US" sz="4200" b="1" kern="1200" dirty="0">
                <a:solidFill>
                  <a:srgbClr val="7030A0"/>
                </a:solidFill>
                <a:latin typeface="HP001 4 hàng" panose="020B0603050302020204" pitchFamily="34" charset="0"/>
                <a:ea typeface="+mn-ea"/>
                <a:cs typeface="HP001 5H Normal" panose="020B0603050302020204" pitchFamily="34" charset="0"/>
              </a:rPr>
              <a:t>2</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8F082F79-6C99-BB30-8895-FB948D87B2C2}"/>
              </a:ext>
            </a:extLst>
          </p:cNvPr>
          <p:cNvSpPr txBox="1"/>
          <p:nvPr/>
        </p:nvSpPr>
        <p:spPr>
          <a:xfrm>
            <a:off x="689786" y="1882394"/>
            <a:ext cx="390112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N</a:t>
            </a:r>
            <a:r>
              <a:rPr lang="el-GR" sz="4200" b="1" kern="1200">
                <a:solidFill>
                  <a:srgbClr val="7030A0"/>
                </a:solidFill>
                <a:latin typeface="HP001 4 hàng" panose="020B0603050302020204" pitchFamily="34" charset="0"/>
                <a:ea typeface="+mn-ea"/>
                <a:cs typeface="HP001 5H Normal" panose="020B0603050302020204" pitchFamily="34" charset="0"/>
              </a:rPr>
              <a:t>Ή;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l-GR" sz="4200" b="1" kern="1200">
                <a:solidFill>
                  <a:srgbClr val="7030A0"/>
                </a:solidFill>
                <a:latin typeface="HP001 4 hàng" panose="020B0603050302020204" pitchFamily="34" charset="0"/>
                <a:ea typeface="+mn-ea"/>
                <a:cs typeface="HP001 5H Normal" panose="020B0603050302020204" pitchFamily="34" charset="0"/>
              </a:rPr>
              <a:t> νμ</a:t>
            </a:r>
            <a:r>
              <a:rPr lang="en-US" sz="4200" b="1" kern="1200">
                <a:solidFill>
                  <a:srgbClr val="7030A0"/>
                </a:solidFill>
                <a:latin typeface="HP001 4 hàng" panose="020B0603050302020204" pitchFamily="34" charset="0"/>
                <a:ea typeface="+mn-ea"/>
                <a:cs typeface="HP001 5H Normal" panose="020B0603050302020204" pitchFamily="34" charset="0"/>
              </a:rPr>
              <a:t>Ğt: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F1E5AD89-5BC6-3931-09FC-AA89E2FD9472}"/>
              </a:ext>
            </a:extLst>
          </p:cNvPr>
          <p:cNvSpPr txBox="1"/>
          <p:nvPr/>
        </p:nvSpPr>
        <p:spPr>
          <a:xfrm>
            <a:off x="4716048" y="1073785"/>
            <a:ext cx="3011090" cy="738664"/>
          </a:xfrm>
          <a:prstGeom prst="rect">
            <a:avLst/>
          </a:prstGeom>
          <a:noFill/>
        </p:spPr>
        <p:txBody>
          <a:bodyPr wrap="square">
            <a:spAutoFit/>
          </a:bodyPr>
          <a:lstStyle/>
          <a:p>
            <a:r>
              <a:rPr lang="en-US" sz="4200" b="1">
                <a:solidFill>
                  <a:srgbClr val="7030A0"/>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9867C116-AA99-219C-2114-C6130B8477A5}"/>
              </a:ext>
            </a:extLst>
          </p:cNvPr>
          <p:cNvSpPr txBox="1"/>
          <p:nvPr/>
        </p:nvSpPr>
        <p:spPr>
          <a:xfrm>
            <a:off x="3100608" y="2730246"/>
            <a:ext cx="798374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Cá</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en-US" sz="4200" b="1" kern="1200">
                <a:solidFill>
                  <a:srgbClr val="7030A0"/>
                </a:solidFill>
                <a:latin typeface="HP001 4 hàng" panose="020B0603050302020204" pitchFamily="34" charset="0"/>
                <a:ea typeface="+mn-ea"/>
                <a:cs typeface="HP001 5H Normal" panose="020B0603050302020204" pitchFamily="34" charset="0"/>
              </a:rPr>
              <a:t>ǟừng Ǉr</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en-US" sz="4200" b="1" kern="1200">
                <a:solidFill>
                  <a:srgbClr val="7030A0"/>
                </a:solidFill>
                <a:latin typeface="HP001 4 hàng" panose="020B0603050302020204" pitchFamily="34" charset="0"/>
                <a:ea typeface="+mn-ea"/>
                <a:cs typeface="HP001 5H Normal" panose="020B0603050302020204" pitchFamily="34" charset="0"/>
              </a:rPr>
              <a:t>g wắng</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9146E259-5E67-1B0B-99FC-522B9C67933D}"/>
              </a:ext>
            </a:extLst>
          </p:cNvPr>
          <p:cNvSpPr txBox="1"/>
          <p:nvPr/>
        </p:nvSpPr>
        <p:spPr>
          <a:xfrm>
            <a:off x="689786" y="4398606"/>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cây, </a:t>
            </a:r>
            <a:r>
              <a:rPr lang="el-GR" sz="4200" b="1" kern="1200">
                <a:solidFill>
                  <a:srgbClr val="7030A0"/>
                </a:solidFill>
                <a:latin typeface="HP001 4 hàng" panose="020B0603050302020204" pitchFamily="34" charset="0"/>
                <a:ea typeface="+mn-ea"/>
                <a:cs typeface="HP001 5H Normal" panose="020B0603050302020204" pitchFamily="34" charset="0"/>
              </a:rPr>
              <a:t>ε</a:t>
            </a:r>
            <a:r>
              <a:rPr lang="vi-VN" sz="4200" b="1" kern="1200">
                <a:solidFill>
                  <a:srgbClr val="7030A0"/>
                </a:solidFill>
                <a:latin typeface="HP001 4 hàng" panose="020B0603050302020204" pitchFamily="34" charset="0"/>
                <a:ea typeface="+mn-ea"/>
                <a:cs typeface="HP001 5H Normal" panose="020B0603050302020204" pitchFamily="34" charset="0"/>
              </a:rPr>
              <a:t>úng Ǉċ ǟa </a:t>
            </a:r>
            <a:r>
              <a:rPr lang="el-GR" sz="4200" b="1" kern="1200">
                <a:solidFill>
                  <a:srgbClr val="7030A0"/>
                </a:solidFill>
                <a:latin typeface="HP001 4 hàng" panose="020B0603050302020204" pitchFamily="34" charset="0"/>
                <a:ea typeface="+mn-ea"/>
                <a:cs typeface="HP001 5H Normal" panose="020B0603050302020204" pitchFamily="34" charset="0"/>
              </a:rPr>
              <a:t>ωϙ </a:t>
            </a:r>
            <a:r>
              <a:rPr lang="vi-VN" sz="4200" b="1" kern="1200">
                <a:solidFill>
                  <a:srgbClr val="7030A0"/>
                </a:solidFill>
                <a:latin typeface="HP001 4 hàng" panose="020B0603050302020204" pitchFamily="34" charset="0"/>
                <a:ea typeface="+mn-ea"/>
                <a:cs typeface="HP001 5H Normal" panose="020B0603050302020204" pitchFamily="34" charset="0"/>
              </a:rPr>
              <a:t>Ǉr</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vi-VN" sz="4200" b="1" kern="1200">
                <a:solidFill>
                  <a:srgbClr val="7030A0"/>
                </a:solidFill>
                <a:latin typeface="HP001 4 hàng" panose="020B0603050302020204" pitchFamily="34" charset="0"/>
                <a:ea typeface="+mn-ea"/>
                <a:cs typeface="HP001 5H Normal" panose="020B0603050302020204" pitchFamily="34" charset="0"/>
              </a:rPr>
              <a:t>g Ǉ</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Ğc wuĒ</a:t>
            </a:r>
            <a:r>
              <a:rPr lang="en-US" sz="4200" b="1" kern="1200">
                <a:solidFill>
                  <a:srgbClr val="7030A0"/>
                </a:solidFill>
                <a:latin typeface="HP001 4 hàng" panose="020B0603050302020204" pitchFamily="34" charset="0"/>
                <a:ea typeface="+mn-ea"/>
                <a:cs typeface="HP001 5H Normal" panose="020B0603050302020204" pitchFamily="34" charset="0"/>
              </a:rPr>
              <a:t>. </a:t>
            </a:r>
            <a:r>
              <a:rPr lang="vi-VN" sz="4200" b="1" kern="1200">
                <a:solidFill>
                  <a:srgbClr val="7030A0"/>
                </a:solidFill>
                <a:latin typeface="HP001 4 hàng" panose="020B0603050302020204" pitchFamily="34" charset="0"/>
                <a:ea typeface="+mn-ea"/>
                <a:cs typeface="HP001 5H Normal" panose="020B0603050302020204" pitchFamily="34" charset="0"/>
              </a:rPr>
              <a:t>T</a:t>
            </a:r>
            <a:r>
              <a:rPr lang="el-GR" sz="4200" b="1" kern="1200">
                <a:solidFill>
                  <a:srgbClr val="7030A0"/>
                </a:solidFill>
                <a:latin typeface="HP001 4 hàng" panose="020B0603050302020204" pitchFamily="34" charset="0"/>
                <a:ea typeface="+mn-ea"/>
                <a:cs typeface="HP001 5H Normal" panose="020B0603050302020204" pitchFamily="34" charset="0"/>
              </a:rPr>
              <a:t>ς</a:t>
            </a:r>
            <a:r>
              <a:rPr lang="vi-VN" sz="4200" b="1" kern="1200">
                <a:solidFill>
                  <a:srgbClr val="7030A0"/>
                </a:solidFill>
                <a:latin typeface="HP001 4 hàng" panose="020B0603050302020204" pitchFamily="34" charset="0"/>
                <a:ea typeface="+mn-ea"/>
                <a:cs typeface="HP001 5H Normal" panose="020B0603050302020204" pitchFamily="34" charset="0"/>
              </a:rPr>
              <a:t>łn đưŊg, </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9" name="TextBox 18">
            <a:extLst>
              <a:ext uri="{FF2B5EF4-FFF2-40B4-BE49-F238E27FC236}">
                <a16:creationId xmlns:a16="http://schemas.microsoft.com/office/drawing/2014/main" id="{8978DB39-6340-1FF5-7887-370690029A4B}"/>
              </a:ext>
            </a:extLst>
          </p:cNvPr>
          <p:cNvSpPr txBox="1"/>
          <p:nvPr/>
        </p:nvSpPr>
        <p:spPr>
          <a:xfrm>
            <a:off x="689786" y="5231218"/>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Ūg </a:t>
            </a:r>
            <a:r>
              <a:rPr lang="el-GR" sz="4200" b="1" kern="1200">
                <a:solidFill>
                  <a:srgbClr val="7030A0"/>
                </a:solidFill>
                <a:latin typeface="HP001 4 hàng" panose="020B0603050302020204" pitchFamily="34" charset="0"/>
                <a:ea typeface="+mn-ea"/>
                <a:cs typeface="HP001 5H Normal" panose="020B0603050302020204" pitchFamily="34" charset="0"/>
              </a:rPr>
              <a:t>ΓϜ ωϙ η</a:t>
            </a:r>
            <a:r>
              <a:rPr lang="vi-VN" sz="4200" b="1" kern="1200">
                <a:solidFill>
                  <a:srgbClr val="7030A0"/>
                </a:solidFill>
                <a:latin typeface="HP001 4 hàng" panose="020B0603050302020204" pitchFamily="34" charset="0"/>
                <a:ea typeface="+mn-ea"/>
                <a:cs typeface="HP001 5H Normal" panose="020B0603050302020204" pitchFamily="34" charset="0"/>
              </a:rPr>
              <a:t>ững</a:t>
            </a:r>
            <a:r>
              <a:rPr lang="en-US" sz="4200" b="1" kern="1200">
                <a:solidFill>
                  <a:srgbClr val="7030A0"/>
                </a:solidFill>
                <a:latin typeface="HP001 4 hàng" panose="020B0603050302020204" pitchFamily="34" charset="0"/>
                <a:ea typeface="+mn-ea"/>
                <a:cs typeface="HP001 5H Normal" panose="020B0603050302020204" pitchFamily="34" charset="0"/>
              </a:rPr>
              <a:t> </a:t>
            </a:r>
            <a:r>
              <a:rPr lang="vi-VN" sz="4200" b="1" kern="1200">
                <a:solidFill>
                  <a:srgbClr val="7030A0"/>
                </a:solidFill>
                <a:latin typeface="HP001 4 hàng" panose="020B0603050302020204" pitchFamily="34" charset="0"/>
                <a:ea typeface="+mn-ea"/>
                <a:cs typeface="HP001 5H Normal" panose="020B0603050302020204" pitchFamily="34" charset="0"/>
              </a:rPr>
              <a:t>cá</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ǟừng </a:t>
            </a:r>
            <a:r>
              <a:rPr lang="el-GR" sz="4200" b="1" kern="1200">
                <a:solidFill>
                  <a:srgbClr val="7030A0"/>
                </a:solidFill>
                <a:latin typeface="HP001 4 hàng" panose="020B0603050302020204" pitchFamily="34" charset="0"/>
                <a:ea typeface="+mn-ea"/>
                <a:cs typeface="HP001 5H Normal" panose="020B0603050302020204" pitchFamily="34" charset="0"/>
              </a:rPr>
              <a:t>κ</a:t>
            </a:r>
            <a:r>
              <a:rPr lang="vi-VN" sz="4200" b="1" kern="1200">
                <a:solidFill>
                  <a:srgbClr val="7030A0"/>
                </a:solidFill>
                <a:latin typeface="HP001 4 hàng" panose="020B0603050302020204" pitchFamily="34" charset="0"/>
                <a:ea typeface="+mn-ea"/>
                <a:cs typeface="HP001 5H Normal" panose="020B0603050302020204" pitchFamily="34" charset="0"/>
              </a:rPr>
              <a:t>uở xưa. B</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Ğt bao</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0" name="TextBox 19">
            <a:extLst>
              <a:ext uri="{FF2B5EF4-FFF2-40B4-BE49-F238E27FC236}">
                <a16:creationId xmlns:a16="http://schemas.microsoft.com/office/drawing/2014/main" id="{D5C090E5-77C3-50A7-7940-E060D54E3567}"/>
              </a:ext>
            </a:extLst>
          </p:cNvPr>
          <p:cNvSpPr txBox="1"/>
          <p:nvPr/>
        </p:nvSpPr>
        <p:spPr>
          <a:xfrm>
            <a:off x="689786" y="6075729"/>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cảζ sắc ηư hΗİn ǟa Ǉrưϐ jắt</a:t>
            </a:r>
            <a:r>
              <a:rPr lang="el-GR" sz="4200" b="1" kern="1200">
                <a:solidFill>
                  <a:srgbClr val="7030A0"/>
                </a:solidFill>
                <a:latin typeface="HP001 4 hàng" panose="020B0603050302020204" pitchFamily="34" charset="0"/>
                <a:ea typeface="+mn-ea"/>
                <a:cs typeface="HP001 5H Normal" panose="020B0603050302020204" pitchFamily="34" charset="0"/>
              </a:rPr>
              <a:t> ε</a:t>
            </a:r>
            <a:r>
              <a:rPr lang="vi-VN" sz="4200" b="1" kern="1200">
                <a:solidFill>
                  <a:srgbClr val="7030A0"/>
                </a:solidFill>
                <a:latin typeface="HP001 4 hàng" panose="020B0603050302020204" pitchFamily="34" charset="0"/>
                <a:ea typeface="+mn-ea"/>
                <a:cs typeface="HP001 5H Normal" panose="020B0603050302020204" pitchFamily="34" charset="0"/>
              </a:rPr>
              <a:t>úng Ǉċ:</a:t>
            </a:r>
            <a:r>
              <a:rPr lang="en-US" sz="4200" b="1" kern="1200">
                <a:solidFill>
                  <a:srgbClr val="7030A0"/>
                </a:solidFill>
                <a:latin typeface="HP001 4 hàng" panose="020B0603050302020204" pitchFamily="34" charset="0"/>
                <a:ea typeface="+mn-ea"/>
                <a:cs typeface="HP001 5H Normal" panose="020B0603050302020204" pitchFamily="34" charset="0"/>
              </a:rPr>
              <a:t> bầy </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8" name="TextBox 17">
            <a:extLst>
              <a:ext uri="{FF2B5EF4-FFF2-40B4-BE49-F238E27FC236}">
                <a16:creationId xmlns:a16="http://schemas.microsoft.com/office/drawing/2014/main" id="{9146E259-5E67-1B0B-99FC-522B9C67933D}"/>
              </a:ext>
            </a:extLst>
          </p:cNvPr>
          <p:cNvSpPr txBox="1"/>
          <p:nvPr/>
        </p:nvSpPr>
        <p:spPr>
          <a:xfrm>
            <a:off x="735506" y="222846"/>
            <a:ext cx="11456812" cy="738664"/>
          </a:xfrm>
          <a:prstGeom prst="rect">
            <a:avLst/>
          </a:prstGeom>
          <a:noFill/>
        </p:spPr>
        <p:txBody>
          <a:bodyPr wrap="square" rtlCol="0">
            <a:spAutoFit/>
          </a:bodyPr>
          <a:lstStyle/>
          <a:p>
            <a:pPr algn="just" defTabSz="739683">
              <a:buClrTx/>
              <a:defRPr/>
            </a:pPr>
            <a:r>
              <a:rPr lang="el-GR" sz="4200" b="1" kern="1200">
                <a:solidFill>
                  <a:srgbClr val="7030A0"/>
                </a:solidFill>
                <a:latin typeface="HP001 4 hàng" panose="020B0603050302020204" pitchFamily="34" charset="0"/>
                <a:ea typeface="+mn-ea"/>
                <a:cs typeface="HP001 5H Normal" panose="020B0603050302020204" pitchFamily="34" charset="0"/>
              </a:rPr>
              <a:t>νΰ</a:t>
            </a:r>
            <a:r>
              <a:rPr lang="vi-VN" sz="4200" b="1" kern="1200">
                <a:solidFill>
                  <a:srgbClr val="7030A0"/>
                </a:solidFill>
                <a:latin typeface="HP001 4 hàng" panose="020B0603050302020204" pitchFamily="34" charset="0"/>
                <a:ea typeface="+mn-ea"/>
                <a:cs typeface="HP001 5H Normal" panose="020B0603050302020204" pitchFamily="34" charset="0"/>
              </a:rPr>
              <a:t>Ŗ Ǉi</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w</a:t>
            </a:r>
            <a:r>
              <a:rPr lang="el-GR" sz="4200" b="1" kern="1200">
                <a:solidFill>
                  <a:srgbClr val="7030A0"/>
                </a:solidFill>
                <a:latin typeface="HP001 4 hàng" panose="020B0603050302020204" pitchFamily="34" charset="0"/>
                <a:ea typeface="+mn-ea"/>
                <a:cs typeface="HP001 5H Normal" panose="020B0603050302020204" pitchFamily="34" charset="0"/>
              </a:rPr>
              <a:t>θ</a:t>
            </a:r>
            <a:r>
              <a:rPr lang="vi-VN" sz="4200" b="1" kern="1200">
                <a:solidFill>
                  <a:srgbClr val="7030A0"/>
                </a:solidFill>
                <a:latin typeface="HP001 4 hàng" panose="020B0603050302020204" pitchFamily="34" charset="0"/>
                <a:ea typeface="+mn-ea"/>
                <a:cs typeface="HP001 5H Normal" panose="020B0603050302020204" pitchFamily="34" charset="0"/>
              </a:rPr>
              <a:t>ị</a:t>
            </a:r>
            <a:r>
              <a:rPr lang="el-GR" sz="4200" b="1" kern="1200">
                <a:solidFill>
                  <a:srgbClr val="7030A0"/>
                </a:solidFill>
                <a:latin typeface="HP001 4 hàng" panose="020B0603050302020204" pitchFamily="34" charset="0"/>
                <a:ea typeface="+mn-ea"/>
                <a:cs typeface="HP001 5H Normal" panose="020B0603050302020204" pitchFamily="34" charset="0"/>
              </a:rPr>
              <a:t>ε </a:t>
            </a:r>
            <a:r>
              <a:rPr lang="vi-VN" sz="4200" b="1" kern="1200">
                <a:solidFill>
                  <a:srgbClr val="7030A0"/>
                </a:solidFill>
                <a:latin typeface="HP001 4 hàng" panose="020B0603050302020204" pitchFamily="34" charset="0"/>
                <a:ea typeface="+mn-ea"/>
                <a:cs typeface="HP001 5H Normal" panose="020B0603050302020204" pitchFamily="34" charset="0"/>
              </a:rPr>
              <a:t>đá</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đu </a:t>
            </a:r>
            <a:r>
              <a:rPr lang="el-GR" sz="4200" b="1" kern="1200">
                <a:solidFill>
                  <a:srgbClr val="7030A0"/>
                </a:solidFill>
                <a:latin typeface="HP001 4 hàng" panose="020B0603050302020204" pitchFamily="34" charset="0"/>
                <a:ea typeface="+mn-ea"/>
                <a:cs typeface="HP001 5H Normal" panose="020B0603050302020204" pitchFamily="34" charset="0"/>
              </a:rPr>
              <a:t>Λ</a:t>
            </a:r>
            <a:r>
              <a:rPr lang="vi-VN" sz="4200" b="1" kern="1200">
                <a:solidFill>
                  <a:srgbClr val="7030A0"/>
                </a:solidFill>
                <a:latin typeface="HP001 4 hàng" panose="020B0603050302020204" pitchFamily="34" charset="0"/>
                <a:ea typeface="+mn-ea"/>
                <a:cs typeface="HP001 5H Normal" panose="020B0603050302020204" pitchFamily="34" charset="0"/>
              </a:rPr>
              <a:t>łn cà</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cao,</a:t>
            </a:r>
            <a:r>
              <a:rPr lang="en-US" sz="4200" b="1" kern="1200">
                <a:solidFill>
                  <a:srgbClr val="7030A0"/>
                </a:solidFill>
                <a:latin typeface="HP001 4 hàng" panose="020B0603050302020204" pitchFamily="34" charset="0"/>
                <a:ea typeface="+mn-ea"/>
                <a:cs typeface="HP001 5H Normal" panose="020B0603050302020204" pitchFamily="34" charset="0"/>
              </a:rPr>
              <a:t> </a:t>
            </a:r>
            <a:r>
              <a:rPr lang="vi-VN" sz="4200" b="1" kern="1200">
                <a:solidFill>
                  <a:srgbClr val="7030A0"/>
                </a:solidFill>
                <a:latin typeface="HP001 4 hàng" panose="020B0603050302020204" pitchFamily="34" charset="0"/>
                <a:ea typeface="+mn-ea"/>
                <a:cs typeface="HP001 5H Normal" panose="020B0603050302020204" pitchFamily="34" charset="0"/>
              </a:rPr>
              <a:t>đàn</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9" name="TextBox 18">
            <a:extLst>
              <a:ext uri="{FF2B5EF4-FFF2-40B4-BE49-F238E27FC236}">
                <a16:creationId xmlns:a16="http://schemas.microsoft.com/office/drawing/2014/main" id="{8978DB39-6340-1FF5-7887-370690029A4B}"/>
              </a:ext>
            </a:extLst>
          </p:cNvPr>
          <p:cNvSpPr txBox="1"/>
          <p:nvPr/>
        </p:nvSpPr>
        <p:spPr>
          <a:xfrm>
            <a:off x="735506" y="1055458"/>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hư</a:t>
            </a:r>
            <a:r>
              <a:rPr lang="el-GR" sz="4200" b="1" kern="1200">
                <a:solidFill>
                  <a:srgbClr val="7030A0"/>
                </a:solidFill>
                <a:latin typeface="HP001 4 hàng" panose="020B0603050302020204" pitchFamily="34" charset="0"/>
                <a:ea typeface="+mn-ea"/>
                <a:cs typeface="HP001 5H Normal" panose="020B0603050302020204" pitchFamily="34" charset="0"/>
              </a:rPr>
              <a:t>Ϋ </a:t>
            </a:r>
            <a:r>
              <a:rPr lang="vi-VN" sz="4200" b="1" kern="1200">
                <a:solidFill>
                  <a:srgbClr val="7030A0"/>
                </a:solidFill>
                <a:latin typeface="HP001 4 hàng" panose="020B0603050302020204" pitchFamily="34" charset="0"/>
                <a:ea typeface="+mn-ea"/>
                <a:cs typeface="HP001 5H Normal" panose="020B0603050302020204" pitchFamily="34" charset="0"/>
              </a:rPr>
              <a:t>wai xi</a:t>
            </a:r>
            <a:r>
              <a:rPr lang="el-GR" sz="4200" b="1" kern="1200">
                <a:solidFill>
                  <a:srgbClr val="7030A0"/>
                </a:solidFill>
                <a:latin typeface="HP001 4 hàng" panose="020B0603050302020204" pitchFamily="34" charset="0"/>
                <a:ea typeface="+mn-ea"/>
                <a:cs typeface="HP001 5H Normal" panose="020B0603050302020204" pitchFamily="34" charset="0"/>
              </a:rPr>
              <a:t>ζ Α−</a:t>
            </a:r>
            <a:r>
              <a:rPr lang="vi-VN" sz="4200" b="1" kern="1200">
                <a:solidFill>
                  <a:srgbClr val="7030A0"/>
                </a:solidFill>
                <a:latin typeface="HP001 4 hàng" panose="020B0603050302020204" pitchFamily="34" charset="0"/>
                <a:ea typeface="+mn-ea"/>
                <a:cs typeface="HP001 5H Normal" panose="020B0603050302020204" pitchFamily="34" charset="0"/>
              </a:rPr>
              <a:t>p và h</a:t>
            </a:r>
            <a:r>
              <a:rPr lang="el-GR" sz="4200" b="1" kern="1200">
                <a:solidFill>
                  <a:srgbClr val="7030A0"/>
                </a:solidFill>
                <a:latin typeface="HP001 4 hàng" panose="020B0603050302020204" pitchFamily="34" charset="0"/>
                <a:ea typeface="+mn-ea"/>
                <a:cs typeface="HP001 5H Normal" panose="020B0603050302020204" pitchFamily="34" charset="0"/>
              </a:rPr>
              <a:t>Ηϛ</a:t>
            </a:r>
            <a:r>
              <a:rPr lang="vi-VN" sz="4200" b="1" kern="1200">
                <a:solidFill>
                  <a:srgbClr val="7030A0"/>
                </a:solidFill>
                <a:latin typeface="HP001 4 hàng" panose="020B0603050302020204" pitchFamily="34" charset="0"/>
                <a:ea typeface="+mn-ea"/>
                <a:cs typeface="HP001 5H Normal" panose="020B0603050302020204" pitchFamily="34" charset="0"/>
              </a:rPr>
              <a:t>n là</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ǟủ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au ǟa</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0" name="TextBox 19">
            <a:extLst>
              <a:ext uri="{FF2B5EF4-FFF2-40B4-BE49-F238E27FC236}">
                <a16:creationId xmlns:a16="http://schemas.microsoft.com/office/drawing/2014/main" id="{D5C090E5-77C3-50A7-7940-E060D54E3567}"/>
              </a:ext>
            </a:extLst>
          </p:cNvPr>
          <p:cNvSpPr txBox="1"/>
          <p:nvPr/>
        </p:nvSpPr>
        <p:spPr>
          <a:xfrm>
            <a:off x="735506" y="1899969"/>
            <a:ext cx="11456812"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ǧ</a:t>
            </a:r>
            <a:r>
              <a:rPr lang="el-GR" sz="4200" b="1" kern="1200">
                <a:solidFill>
                  <a:srgbClr val="7030A0"/>
                </a:solidFill>
                <a:latin typeface="HP001 4 hàng" panose="020B0603050302020204" pitchFamily="34" charset="0"/>
                <a:ea typeface="+mn-ea"/>
                <a:cs typeface="HP001 5H Normal" panose="020B0603050302020204" pitchFamily="34" charset="0"/>
              </a:rPr>
              <a:t>ί</a:t>
            </a:r>
            <a:r>
              <a:rPr lang="vi-VN" sz="4200" b="1" kern="1200">
                <a:solidFill>
                  <a:srgbClr val="7030A0"/>
                </a:solidFill>
                <a:latin typeface="HP001 4 hàng" panose="020B0603050302020204" pitchFamily="34" charset="0"/>
                <a:ea typeface="+mn-ea"/>
                <a:cs typeface="HP001 5H Normal" panose="020B0603050302020204" pitchFamily="34" charset="0"/>
              </a:rPr>
              <a:t>Ē,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ững vạt cỏ đẫm ǧ</a:t>
            </a:r>
            <a:r>
              <a:rPr lang="el-GR" sz="4200" b="1" kern="1200">
                <a:solidFill>
                  <a:srgbClr val="7030A0"/>
                </a:solidFill>
                <a:latin typeface="HP001 4 hàng" panose="020B0603050302020204" pitchFamily="34" charset="0"/>
                <a:ea typeface="+mn-ea"/>
                <a:cs typeface="HP001 5H Normal" panose="020B0603050302020204" pitchFamily="34" charset="0"/>
              </a:rPr>
              <a:t>ΰΩ</a:t>
            </a:r>
            <a:r>
              <a:rPr lang="vi-VN" sz="4200" b="1" kern="1200">
                <a:solidFill>
                  <a:srgbClr val="7030A0"/>
                </a:solidFill>
                <a:latin typeface="HP001 4 hàng" panose="020B0603050302020204" pitchFamily="34" charset="0"/>
                <a:ea typeface="+mn-ea"/>
                <a:cs typeface="HP001 5H Normal" panose="020B0603050302020204" pitchFamily="34" charset="0"/>
              </a:rPr>
              <a:t>g l</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vi-VN" sz="4200" b="1" kern="1200">
                <a:solidFill>
                  <a:srgbClr val="7030A0"/>
                </a:solidFill>
                <a:latin typeface="HP001 4 hàng" panose="020B0603050302020204" pitchFamily="34" charset="0"/>
                <a:ea typeface="+mn-ea"/>
                <a:cs typeface="HP001 5H Normal" panose="020B0603050302020204" pitchFamily="34" charset="0"/>
              </a:rPr>
              <a:t>g la</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Ǉr</a:t>
            </a:r>
            <a:r>
              <a:rPr lang="el-GR" sz="4200" b="1" kern="1200">
                <a:solidFill>
                  <a:srgbClr val="7030A0"/>
                </a:solidFill>
                <a:latin typeface="HP001 4 hàng" panose="020B0603050302020204" pitchFamily="34" charset="0"/>
                <a:ea typeface="+mn-ea"/>
                <a:cs typeface="HP001 5H Normal" panose="020B0603050302020204" pitchFamily="34" charset="0"/>
              </a:rPr>
              <a:t>Ϊ</a:t>
            </a:r>
            <a:r>
              <a:rPr lang="vi-VN" sz="4200" b="1" kern="1200">
                <a:solidFill>
                  <a:srgbClr val="7030A0"/>
                </a:solidFill>
                <a:latin typeface="HP001 4 hàng" panose="020B0603050302020204" pitchFamily="34" charset="0"/>
                <a:ea typeface="+mn-ea"/>
                <a:cs typeface="HP001 5H Normal" panose="020B0603050302020204" pitchFamily="34" charset="0"/>
              </a:rPr>
              <a:t>g </a:t>
            </a:r>
          </a:p>
        </p:txBody>
      </p:sp>
      <p:sp>
        <p:nvSpPr>
          <p:cNvPr id="2" name="TextBox 1">
            <a:extLst>
              <a:ext uri="{FF2B5EF4-FFF2-40B4-BE49-F238E27FC236}">
                <a16:creationId xmlns:a16="http://schemas.microsoft.com/office/drawing/2014/main" id="{C64BB63D-B04A-110D-841E-705028B745D4}"/>
              </a:ext>
            </a:extLst>
          </p:cNvPr>
          <p:cNvSpPr txBox="1"/>
          <p:nvPr/>
        </p:nvSpPr>
        <p:spPr>
          <a:xfrm>
            <a:off x="735506" y="2744480"/>
            <a:ext cx="11456812" cy="738664"/>
          </a:xfrm>
          <a:prstGeom prst="rect">
            <a:avLst/>
          </a:prstGeom>
          <a:noFill/>
        </p:spPr>
        <p:txBody>
          <a:bodyPr wrap="square" rtlCol="0">
            <a:spAutoFit/>
          </a:bodyPr>
          <a:lstStyle/>
          <a:p>
            <a:pPr algn="just" defTabSz="739683">
              <a:buClrTx/>
              <a:defRPr/>
            </a:pPr>
            <a:r>
              <a:rPr lang="en-US" sz="4200" b="1" kern="1200">
                <a:solidFill>
                  <a:srgbClr val="7030A0"/>
                </a:solidFill>
                <a:latin typeface="HP001 4 hàng" panose="020B0603050302020204" pitchFamily="34" charset="0"/>
                <a:cs typeface="HP001 5H Normal" panose="020B0603050302020204" pitchFamily="34" charset="0"/>
              </a:rPr>
              <a:t>w</a:t>
            </a:r>
            <a:r>
              <a:rPr lang="vi-VN" sz="4200" b="1" kern="1200">
                <a:solidFill>
                  <a:srgbClr val="7030A0"/>
                </a:solidFill>
                <a:latin typeface="HP001 4 hàng" panose="020B0603050302020204" pitchFamily="34" charset="0"/>
                <a:ea typeface="+mn-ea"/>
                <a:cs typeface="HP001 5H Normal" panose="020B0603050302020204" pitchFamily="34" charset="0"/>
              </a:rPr>
              <a:t>ắng</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vi-VN" sz="4200" b="1" kern="120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F4B03440-48FE-A204-30BE-28621CC2C7B9}"/>
              </a:ext>
            </a:extLst>
          </p:cNvPr>
          <p:cNvSpPr txBox="1"/>
          <p:nvPr/>
        </p:nvSpPr>
        <p:spPr>
          <a:xfrm>
            <a:off x="8751746" y="3588991"/>
            <a:ext cx="3394534" cy="738664"/>
          </a:xfrm>
          <a:prstGeom prst="rect">
            <a:avLst/>
          </a:prstGeom>
          <a:noFill/>
        </p:spPr>
        <p:txBody>
          <a:bodyPr wrap="square" rtlCol="0">
            <a:spAutoFit/>
          </a:bodyPr>
          <a:lstStyle/>
          <a:p>
            <a:pPr algn="just" defTabSz="739683">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(Vũ Hùng)</a:t>
            </a:r>
          </a:p>
        </p:txBody>
      </p:sp>
    </p:spTree>
    <p:extLst>
      <p:ext uri="{BB962C8B-B14F-4D97-AF65-F5344CB8AC3E}">
        <p14:creationId xmlns:p14="http://schemas.microsoft.com/office/powerpoint/2010/main" val="2218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751764" y="470971"/>
            <a:ext cx="1065830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Nhìn tranh, tìm và viết tên các sự vật có tiếng bắt đầu bằng </a:t>
            </a:r>
            <a:r>
              <a:rPr lang="en-US" sz="3200" i="1">
                <a:solidFill>
                  <a:srgbClr val="0070C0"/>
                </a:solidFill>
                <a:latin typeface="+mj-lt"/>
              </a:rPr>
              <a:t>g </a:t>
            </a:r>
            <a:r>
              <a:rPr lang="en-US" sz="3200">
                <a:solidFill>
                  <a:srgbClr val="0070C0"/>
                </a:solidFill>
                <a:latin typeface="+mj-lt"/>
              </a:rPr>
              <a:t>hoặc </a:t>
            </a:r>
            <a:r>
              <a:rPr lang="en-US" sz="3200" i="1">
                <a:solidFill>
                  <a:srgbClr val="0070C0"/>
                </a:solidFill>
                <a:latin typeface="+mj-lt"/>
              </a:rPr>
              <a:t>gh.</a:t>
            </a:r>
          </a:p>
          <a:p>
            <a:pPr algn="just"/>
            <a:r>
              <a:rPr lang="en-US" sz="3200">
                <a:solidFill>
                  <a:srgbClr val="FF0000"/>
                </a:solidFill>
                <a:latin typeface="+mj-lt"/>
              </a:rPr>
              <a:t>M</a:t>
            </a:r>
            <a:r>
              <a:rPr lang="en-US" sz="3200">
                <a:solidFill>
                  <a:srgbClr val="0070C0"/>
                </a:solidFill>
                <a:latin typeface="+mj-lt"/>
              </a:rPr>
              <a:t>:</a:t>
            </a:r>
            <a:r>
              <a:rPr lang="en-US" sz="3200" i="1">
                <a:solidFill>
                  <a:srgbClr val="0070C0"/>
                </a:solidFill>
                <a:latin typeface="+mj-lt"/>
              </a:rPr>
              <a:t> báo gấm</a:t>
            </a:r>
            <a:endParaRPr lang="en-US" sz="4400">
              <a:solidFill>
                <a:srgbClr val="0070C0"/>
              </a:solidFill>
              <a:latin typeface="+mj-lt"/>
            </a:endParaRPr>
          </a:p>
        </p:txBody>
      </p:sp>
      <p:pic>
        <p:nvPicPr>
          <p:cNvPr id="3" name="Picture 2">
            <a:extLst>
              <a:ext uri="{FF2B5EF4-FFF2-40B4-BE49-F238E27FC236}">
                <a16:creationId xmlns:a16="http://schemas.microsoft.com/office/drawing/2014/main" id="{AAEB42CF-839B-27DD-6D7F-36FC01165C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693" t="27267" r="26569" b="15675"/>
          <a:stretch/>
        </p:blipFill>
        <p:spPr>
          <a:xfrm>
            <a:off x="3337560" y="1279346"/>
            <a:ext cx="7671464" cy="5380534"/>
          </a:xfrm>
          <a:prstGeom prst="rect">
            <a:avLst/>
          </a:prstGeom>
          <a:ln>
            <a:noFill/>
          </a:ln>
          <a:effectLst>
            <a:softEdge rad="112500"/>
          </a:effectLst>
        </p:spPr>
      </p:pic>
    </p:spTree>
    <p:extLst>
      <p:ext uri="{BB962C8B-B14F-4D97-AF65-F5344CB8AC3E}">
        <p14:creationId xmlns:p14="http://schemas.microsoft.com/office/powerpoint/2010/main" val="177228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pic>
        <p:nvPicPr>
          <p:cNvPr id="3" name="Picture 2">
            <a:extLst>
              <a:ext uri="{FF2B5EF4-FFF2-40B4-BE49-F238E27FC236}">
                <a16:creationId xmlns:a16="http://schemas.microsoft.com/office/drawing/2014/main" id="{AAEB42CF-839B-27DD-6D7F-36FC01165C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693" t="27267" r="26569" b="15675"/>
          <a:stretch/>
        </p:blipFill>
        <p:spPr>
          <a:xfrm>
            <a:off x="660324" y="883106"/>
            <a:ext cx="7671464" cy="5380534"/>
          </a:xfrm>
          <a:prstGeom prst="rect">
            <a:avLst/>
          </a:prstGeom>
          <a:ln>
            <a:noFill/>
          </a:ln>
          <a:effectLst>
            <a:softEdge rad="112500"/>
          </a:effectLst>
        </p:spPr>
      </p:pic>
      <p:sp>
        <p:nvSpPr>
          <p:cNvPr id="4" name="Google Shape;7902;p32">
            <a:extLst>
              <a:ext uri="{FF2B5EF4-FFF2-40B4-BE49-F238E27FC236}">
                <a16:creationId xmlns:a16="http://schemas.microsoft.com/office/drawing/2014/main" id="{86EB8232-B713-2CCE-E045-8F379F46C9E7}"/>
              </a:ext>
            </a:extLst>
          </p:cNvPr>
          <p:cNvSpPr txBox="1">
            <a:spLocks/>
          </p:cNvSpPr>
          <p:nvPr/>
        </p:nvSpPr>
        <p:spPr>
          <a:xfrm>
            <a:off x="507924" y="-581245"/>
            <a:ext cx="1065830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400">
                <a:solidFill>
                  <a:srgbClr val="0070C0"/>
                </a:solidFill>
                <a:latin typeface="+mj-lt"/>
              </a:rPr>
              <a:t>2. Nhìn tranh, tìm và viết tên các sự vật có tiếng bắt đầu bằng </a:t>
            </a:r>
            <a:r>
              <a:rPr lang="en-US" sz="2400" i="1">
                <a:solidFill>
                  <a:srgbClr val="0070C0"/>
                </a:solidFill>
                <a:latin typeface="+mj-lt"/>
              </a:rPr>
              <a:t>g </a:t>
            </a:r>
            <a:r>
              <a:rPr lang="en-US" sz="2400">
                <a:solidFill>
                  <a:srgbClr val="0070C0"/>
                </a:solidFill>
                <a:latin typeface="+mj-lt"/>
              </a:rPr>
              <a:t>hoặc </a:t>
            </a:r>
            <a:r>
              <a:rPr lang="en-US" sz="2400" i="1">
                <a:solidFill>
                  <a:srgbClr val="0070C0"/>
                </a:solidFill>
                <a:latin typeface="+mj-lt"/>
              </a:rPr>
              <a:t>gh.</a:t>
            </a:r>
          </a:p>
        </p:txBody>
      </p:sp>
      <p:sp>
        <p:nvSpPr>
          <p:cNvPr id="5" name="TextBox 4">
            <a:extLst>
              <a:ext uri="{FF2B5EF4-FFF2-40B4-BE49-F238E27FC236}">
                <a16:creationId xmlns:a16="http://schemas.microsoft.com/office/drawing/2014/main" id="{4A1D1906-F940-49F7-2648-A9B8DFBB4359}"/>
              </a:ext>
            </a:extLst>
          </p:cNvPr>
          <p:cNvSpPr txBox="1"/>
          <p:nvPr/>
        </p:nvSpPr>
        <p:spPr>
          <a:xfrm>
            <a:off x="9083568" y="946545"/>
            <a:ext cx="1600200" cy="646331"/>
          </a:xfrm>
          <a:prstGeom prst="rect">
            <a:avLst/>
          </a:prstGeom>
          <a:noFill/>
          <a:ln>
            <a:solidFill>
              <a:srgbClr val="002060"/>
            </a:solidFill>
          </a:ln>
        </p:spPr>
        <p:txBody>
          <a:bodyPr wrap="square" rtlCol="0">
            <a:spAutoFit/>
          </a:bodyPr>
          <a:lstStyle/>
          <a:p>
            <a:pPr algn="ctr"/>
            <a:r>
              <a:rPr lang="en-US" sz="3600"/>
              <a:t>ghế</a:t>
            </a:r>
          </a:p>
        </p:txBody>
      </p:sp>
      <p:sp>
        <p:nvSpPr>
          <p:cNvPr id="6" name="TextBox 5">
            <a:extLst>
              <a:ext uri="{FF2B5EF4-FFF2-40B4-BE49-F238E27FC236}">
                <a16:creationId xmlns:a16="http://schemas.microsoft.com/office/drawing/2014/main" id="{C97A5542-0149-AB31-1021-69F90E7AE02D}"/>
              </a:ext>
            </a:extLst>
          </p:cNvPr>
          <p:cNvSpPr txBox="1"/>
          <p:nvPr/>
        </p:nvSpPr>
        <p:spPr>
          <a:xfrm>
            <a:off x="9083568" y="1868010"/>
            <a:ext cx="1600200" cy="646331"/>
          </a:xfrm>
          <a:prstGeom prst="rect">
            <a:avLst/>
          </a:prstGeom>
          <a:noFill/>
          <a:ln>
            <a:solidFill>
              <a:srgbClr val="002060"/>
            </a:solidFill>
          </a:ln>
        </p:spPr>
        <p:txBody>
          <a:bodyPr wrap="square" rtlCol="0">
            <a:spAutoFit/>
          </a:bodyPr>
          <a:lstStyle/>
          <a:p>
            <a:pPr algn="ctr"/>
            <a:r>
              <a:rPr lang="en-US" sz="3600"/>
              <a:t>gấu</a:t>
            </a:r>
          </a:p>
        </p:txBody>
      </p:sp>
      <p:sp>
        <p:nvSpPr>
          <p:cNvPr id="7" name="TextBox 6">
            <a:extLst>
              <a:ext uri="{FF2B5EF4-FFF2-40B4-BE49-F238E27FC236}">
                <a16:creationId xmlns:a16="http://schemas.microsoft.com/office/drawing/2014/main" id="{DB9F7706-549A-55E2-1007-D3545C404034}"/>
              </a:ext>
            </a:extLst>
          </p:cNvPr>
          <p:cNvSpPr txBox="1"/>
          <p:nvPr/>
        </p:nvSpPr>
        <p:spPr>
          <a:xfrm>
            <a:off x="9083568" y="2789475"/>
            <a:ext cx="1600200" cy="646331"/>
          </a:xfrm>
          <a:prstGeom prst="rect">
            <a:avLst/>
          </a:prstGeom>
          <a:noFill/>
          <a:ln>
            <a:solidFill>
              <a:srgbClr val="002060"/>
            </a:solidFill>
          </a:ln>
        </p:spPr>
        <p:txBody>
          <a:bodyPr wrap="square" rtlCol="0">
            <a:spAutoFit/>
          </a:bodyPr>
          <a:lstStyle/>
          <a:p>
            <a:pPr algn="ctr"/>
            <a:r>
              <a:rPr lang="en-US" sz="3600"/>
              <a:t>gậy</a:t>
            </a:r>
          </a:p>
        </p:txBody>
      </p:sp>
      <p:sp>
        <p:nvSpPr>
          <p:cNvPr id="8" name="TextBox 7">
            <a:extLst>
              <a:ext uri="{FF2B5EF4-FFF2-40B4-BE49-F238E27FC236}">
                <a16:creationId xmlns:a16="http://schemas.microsoft.com/office/drawing/2014/main" id="{ACB6FA98-BDFE-5CBA-15B0-5B3348C52483}"/>
              </a:ext>
            </a:extLst>
          </p:cNvPr>
          <p:cNvSpPr txBox="1"/>
          <p:nvPr/>
        </p:nvSpPr>
        <p:spPr>
          <a:xfrm>
            <a:off x="9083568" y="3710940"/>
            <a:ext cx="1600200" cy="646331"/>
          </a:xfrm>
          <a:prstGeom prst="rect">
            <a:avLst/>
          </a:prstGeom>
          <a:noFill/>
          <a:ln>
            <a:solidFill>
              <a:srgbClr val="002060"/>
            </a:solidFill>
          </a:ln>
        </p:spPr>
        <p:txBody>
          <a:bodyPr wrap="square" rtlCol="0">
            <a:spAutoFit/>
          </a:bodyPr>
          <a:lstStyle/>
          <a:p>
            <a:pPr algn="ctr"/>
            <a:r>
              <a:rPr lang="en-US" sz="3600"/>
              <a:t>gà gô</a:t>
            </a:r>
          </a:p>
        </p:txBody>
      </p:sp>
      <p:sp>
        <p:nvSpPr>
          <p:cNvPr id="9" name="TextBox 8">
            <a:extLst>
              <a:ext uri="{FF2B5EF4-FFF2-40B4-BE49-F238E27FC236}">
                <a16:creationId xmlns:a16="http://schemas.microsoft.com/office/drawing/2014/main" id="{508505E7-123F-E00A-B4B6-2BBA2B6BA59D}"/>
              </a:ext>
            </a:extLst>
          </p:cNvPr>
          <p:cNvSpPr txBox="1"/>
          <p:nvPr/>
        </p:nvSpPr>
        <p:spPr>
          <a:xfrm>
            <a:off x="9083568" y="4632405"/>
            <a:ext cx="1600200" cy="646331"/>
          </a:xfrm>
          <a:prstGeom prst="rect">
            <a:avLst/>
          </a:prstGeom>
          <a:noFill/>
          <a:ln>
            <a:solidFill>
              <a:srgbClr val="002060"/>
            </a:solidFill>
          </a:ln>
        </p:spPr>
        <p:txBody>
          <a:bodyPr wrap="square" rtlCol="0">
            <a:spAutoFit/>
          </a:bodyPr>
          <a:lstStyle/>
          <a:p>
            <a:pPr algn="ctr"/>
            <a:r>
              <a:rPr lang="en-US" sz="3600"/>
              <a:t>gà lôi</a:t>
            </a:r>
          </a:p>
        </p:txBody>
      </p:sp>
      <p:sp>
        <p:nvSpPr>
          <p:cNvPr id="10" name="TextBox 9">
            <a:extLst>
              <a:ext uri="{FF2B5EF4-FFF2-40B4-BE49-F238E27FC236}">
                <a16:creationId xmlns:a16="http://schemas.microsoft.com/office/drawing/2014/main" id="{53124836-A599-C17F-CB9C-950FD901089A}"/>
              </a:ext>
            </a:extLst>
          </p:cNvPr>
          <p:cNvSpPr txBox="1"/>
          <p:nvPr/>
        </p:nvSpPr>
        <p:spPr>
          <a:xfrm>
            <a:off x="9083568" y="5553870"/>
            <a:ext cx="1600200" cy="646331"/>
          </a:xfrm>
          <a:prstGeom prst="rect">
            <a:avLst/>
          </a:prstGeom>
          <a:noFill/>
          <a:ln>
            <a:solidFill>
              <a:srgbClr val="002060"/>
            </a:solidFill>
          </a:ln>
        </p:spPr>
        <p:txBody>
          <a:bodyPr wrap="square" rtlCol="0">
            <a:spAutoFit/>
          </a:bodyPr>
          <a:lstStyle/>
          <a:p>
            <a:pPr algn="ctr"/>
            <a:r>
              <a:rPr lang="en-US" sz="3600"/>
              <a:t>gạch</a:t>
            </a:r>
          </a:p>
        </p:txBody>
      </p:sp>
    </p:spTree>
    <p:extLst>
      <p:ext uri="{BB962C8B-B14F-4D97-AF65-F5344CB8AC3E}">
        <p14:creationId xmlns:p14="http://schemas.microsoft.com/office/powerpoint/2010/main" val="1584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9" name="Google Shape;7902;p32">
            <a:extLst>
              <a:ext uri="{FF2B5EF4-FFF2-40B4-BE49-F238E27FC236}">
                <a16:creationId xmlns:a16="http://schemas.microsoft.com/office/drawing/2014/main" id="{609C354D-7128-8596-2731-C2D1CB6C890A}"/>
              </a:ext>
            </a:extLst>
          </p:cNvPr>
          <p:cNvSpPr txBox="1">
            <a:spLocks/>
          </p:cNvSpPr>
          <p:nvPr/>
        </p:nvSpPr>
        <p:spPr>
          <a:xfrm>
            <a:off x="577268" y="-402248"/>
            <a:ext cx="11715065"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3. Tìm thêm các từ ngữ có tiếng bắt đầu bằng </a:t>
            </a:r>
            <a:r>
              <a:rPr lang="en-US" sz="3200" i="1">
                <a:solidFill>
                  <a:srgbClr val="0070C0"/>
                </a:solidFill>
                <a:latin typeface="+mj-lt"/>
              </a:rPr>
              <a:t>g </a:t>
            </a:r>
            <a:r>
              <a:rPr lang="en-US" sz="3200">
                <a:solidFill>
                  <a:srgbClr val="0070C0"/>
                </a:solidFill>
                <a:latin typeface="+mj-lt"/>
              </a:rPr>
              <a:t>hoặc </a:t>
            </a:r>
            <a:r>
              <a:rPr lang="en-US" sz="3200" i="1">
                <a:solidFill>
                  <a:srgbClr val="0070C0"/>
                </a:solidFill>
                <a:latin typeface="+mj-lt"/>
              </a:rPr>
              <a:t>gh.</a:t>
            </a:r>
            <a:endParaRPr lang="en-US" sz="4400">
              <a:solidFill>
                <a:srgbClr val="0070C0"/>
              </a:solidFill>
              <a:latin typeface="+mj-lt"/>
            </a:endParaRPr>
          </a:p>
        </p:txBody>
      </p:sp>
      <p:sp>
        <p:nvSpPr>
          <p:cNvPr id="7" name="TextBox 6">
            <a:extLst>
              <a:ext uri="{FF2B5EF4-FFF2-40B4-BE49-F238E27FC236}">
                <a16:creationId xmlns:a16="http://schemas.microsoft.com/office/drawing/2014/main" id="{76C9608D-DB12-0F28-A25A-53945C1A2E0B}"/>
              </a:ext>
            </a:extLst>
          </p:cNvPr>
          <p:cNvSpPr txBox="1"/>
          <p:nvPr/>
        </p:nvSpPr>
        <p:spPr>
          <a:xfrm>
            <a:off x="2835168" y="1581226"/>
            <a:ext cx="2696952" cy="646331"/>
          </a:xfrm>
          <a:prstGeom prst="rect">
            <a:avLst/>
          </a:prstGeom>
          <a:noFill/>
          <a:ln>
            <a:solidFill>
              <a:srgbClr val="002060"/>
            </a:solidFill>
          </a:ln>
        </p:spPr>
        <p:txBody>
          <a:bodyPr wrap="square" rtlCol="0">
            <a:spAutoFit/>
          </a:bodyPr>
          <a:lstStyle/>
          <a:p>
            <a:pPr algn="ctr"/>
            <a:r>
              <a:rPr lang="en-US" sz="3600"/>
              <a:t>gạo</a:t>
            </a:r>
          </a:p>
        </p:txBody>
      </p:sp>
      <p:sp>
        <p:nvSpPr>
          <p:cNvPr id="8" name="TextBox 7">
            <a:extLst>
              <a:ext uri="{FF2B5EF4-FFF2-40B4-BE49-F238E27FC236}">
                <a16:creationId xmlns:a16="http://schemas.microsoft.com/office/drawing/2014/main" id="{07FD9E6C-44C1-3BC8-274F-4D08D6E38067}"/>
              </a:ext>
            </a:extLst>
          </p:cNvPr>
          <p:cNvSpPr txBox="1"/>
          <p:nvPr/>
        </p:nvSpPr>
        <p:spPr>
          <a:xfrm>
            <a:off x="2835168" y="2505113"/>
            <a:ext cx="2696952" cy="646331"/>
          </a:xfrm>
          <a:prstGeom prst="rect">
            <a:avLst/>
          </a:prstGeom>
          <a:noFill/>
          <a:ln>
            <a:solidFill>
              <a:srgbClr val="002060"/>
            </a:solidFill>
          </a:ln>
        </p:spPr>
        <p:txBody>
          <a:bodyPr wrap="square" rtlCol="0">
            <a:spAutoFit/>
          </a:bodyPr>
          <a:lstStyle/>
          <a:p>
            <a:pPr algn="ctr"/>
            <a:r>
              <a:rPr lang="en-US" sz="3600"/>
              <a:t>gà</a:t>
            </a:r>
          </a:p>
        </p:txBody>
      </p:sp>
      <p:sp>
        <p:nvSpPr>
          <p:cNvPr id="2" name="TextBox 1">
            <a:extLst>
              <a:ext uri="{FF2B5EF4-FFF2-40B4-BE49-F238E27FC236}">
                <a16:creationId xmlns:a16="http://schemas.microsoft.com/office/drawing/2014/main" id="{58C071A5-B43D-59CE-6786-7ED8B6302275}"/>
              </a:ext>
            </a:extLst>
          </p:cNvPr>
          <p:cNvSpPr txBox="1"/>
          <p:nvPr/>
        </p:nvSpPr>
        <p:spPr>
          <a:xfrm>
            <a:off x="2835168" y="3429000"/>
            <a:ext cx="2696952" cy="646331"/>
          </a:xfrm>
          <a:prstGeom prst="rect">
            <a:avLst/>
          </a:prstGeom>
          <a:noFill/>
          <a:ln>
            <a:solidFill>
              <a:srgbClr val="002060"/>
            </a:solidFill>
          </a:ln>
        </p:spPr>
        <p:txBody>
          <a:bodyPr wrap="square" rtlCol="0">
            <a:spAutoFit/>
          </a:bodyPr>
          <a:lstStyle/>
          <a:p>
            <a:pPr algn="ctr"/>
            <a:r>
              <a:rPr lang="en-US" sz="3600"/>
              <a:t>gần gũi</a:t>
            </a:r>
          </a:p>
        </p:txBody>
      </p:sp>
      <p:sp>
        <p:nvSpPr>
          <p:cNvPr id="3" name="TextBox 2">
            <a:extLst>
              <a:ext uri="{FF2B5EF4-FFF2-40B4-BE49-F238E27FC236}">
                <a16:creationId xmlns:a16="http://schemas.microsoft.com/office/drawing/2014/main" id="{E30C5DA7-C6A5-53CB-85A0-337B1C472D4A}"/>
              </a:ext>
            </a:extLst>
          </p:cNvPr>
          <p:cNvSpPr txBox="1"/>
          <p:nvPr/>
        </p:nvSpPr>
        <p:spPr>
          <a:xfrm>
            <a:off x="2835168" y="4352887"/>
            <a:ext cx="2696952" cy="646331"/>
          </a:xfrm>
          <a:prstGeom prst="rect">
            <a:avLst/>
          </a:prstGeom>
          <a:noFill/>
          <a:ln>
            <a:solidFill>
              <a:srgbClr val="002060"/>
            </a:solidFill>
          </a:ln>
        </p:spPr>
        <p:txBody>
          <a:bodyPr wrap="square" rtlCol="0">
            <a:spAutoFit/>
          </a:bodyPr>
          <a:lstStyle/>
          <a:p>
            <a:pPr algn="ctr"/>
            <a:r>
              <a:rPr lang="en-US" sz="3600"/>
              <a:t>gõ cửa</a:t>
            </a:r>
          </a:p>
        </p:txBody>
      </p:sp>
      <p:sp>
        <p:nvSpPr>
          <p:cNvPr id="4" name="TextBox 3">
            <a:extLst>
              <a:ext uri="{FF2B5EF4-FFF2-40B4-BE49-F238E27FC236}">
                <a16:creationId xmlns:a16="http://schemas.microsoft.com/office/drawing/2014/main" id="{E5B2BBDF-8F9C-6CB2-A89C-3FEEFE787F22}"/>
              </a:ext>
            </a:extLst>
          </p:cNvPr>
          <p:cNvSpPr txBox="1"/>
          <p:nvPr/>
        </p:nvSpPr>
        <p:spPr>
          <a:xfrm>
            <a:off x="2835168" y="5276774"/>
            <a:ext cx="2696952" cy="646331"/>
          </a:xfrm>
          <a:prstGeom prst="rect">
            <a:avLst/>
          </a:prstGeom>
          <a:noFill/>
          <a:ln>
            <a:solidFill>
              <a:srgbClr val="002060"/>
            </a:solidFill>
          </a:ln>
        </p:spPr>
        <p:txBody>
          <a:bodyPr wrap="square" rtlCol="0">
            <a:spAutoFit/>
          </a:bodyPr>
          <a:lstStyle/>
          <a:p>
            <a:pPr algn="ctr"/>
            <a:r>
              <a:rPr lang="en-US" sz="3600"/>
              <a:t>đồ gỗ</a:t>
            </a:r>
          </a:p>
        </p:txBody>
      </p:sp>
      <p:sp>
        <p:nvSpPr>
          <p:cNvPr id="5" name="TextBox 4">
            <a:extLst>
              <a:ext uri="{FF2B5EF4-FFF2-40B4-BE49-F238E27FC236}">
                <a16:creationId xmlns:a16="http://schemas.microsoft.com/office/drawing/2014/main" id="{8202E48E-3A8C-5E7B-DF47-BCDF8683F72E}"/>
              </a:ext>
            </a:extLst>
          </p:cNvPr>
          <p:cNvSpPr txBox="1"/>
          <p:nvPr/>
        </p:nvSpPr>
        <p:spPr>
          <a:xfrm>
            <a:off x="6401328" y="1581226"/>
            <a:ext cx="2696952" cy="646331"/>
          </a:xfrm>
          <a:prstGeom prst="rect">
            <a:avLst/>
          </a:prstGeom>
          <a:noFill/>
          <a:ln>
            <a:solidFill>
              <a:srgbClr val="002060"/>
            </a:solidFill>
          </a:ln>
        </p:spPr>
        <p:txBody>
          <a:bodyPr wrap="square" rtlCol="0">
            <a:spAutoFit/>
          </a:bodyPr>
          <a:lstStyle/>
          <a:p>
            <a:pPr algn="ctr"/>
            <a:r>
              <a:rPr lang="en-US" sz="3600"/>
              <a:t>ghé</a:t>
            </a:r>
          </a:p>
        </p:txBody>
      </p:sp>
      <p:sp>
        <p:nvSpPr>
          <p:cNvPr id="6" name="TextBox 5">
            <a:extLst>
              <a:ext uri="{FF2B5EF4-FFF2-40B4-BE49-F238E27FC236}">
                <a16:creationId xmlns:a16="http://schemas.microsoft.com/office/drawing/2014/main" id="{D13AB207-1078-2E04-2AEE-C8605502B31A}"/>
              </a:ext>
            </a:extLst>
          </p:cNvPr>
          <p:cNvSpPr txBox="1"/>
          <p:nvPr/>
        </p:nvSpPr>
        <p:spPr>
          <a:xfrm>
            <a:off x="6401328" y="2505113"/>
            <a:ext cx="2696952" cy="646331"/>
          </a:xfrm>
          <a:prstGeom prst="rect">
            <a:avLst/>
          </a:prstGeom>
          <a:noFill/>
          <a:ln>
            <a:solidFill>
              <a:srgbClr val="002060"/>
            </a:solidFill>
          </a:ln>
        </p:spPr>
        <p:txBody>
          <a:bodyPr wrap="square" rtlCol="0">
            <a:spAutoFit/>
          </a:bodyPr>
          <a:lstStyle/>
          <a:p>
            <a:pPr algn="ctr"/>
            <a:r>
              <a:rPr lang="en-US" sz="3600"/>
              <a:t>ghi</a:t>
            </a:r>
          </a:p>
        </p:txBody>
      </p:sp>
      <p:sp>
        <p:nvSpPr>
          <p:cNvPr id="9" name="TextBox 8">
            <a:extLst>
              <a:ext uri="{FF2B5EF4-FFF2-40B4-BE49-F238E27FC236}">
                <a16:creationId xmlns:a16="http://schemas.microsoft.com/office/drawing/2014/main" id="{8FE0742C-FC74-C529-4934-39FE5FA51D1D}"/>
              </a:ext>
            </a:extLst>
          </p:cNvPr>
          <p:cNvSpPr txBox="1"/>
          <p:nvPr/>
        </p:nvSpPr>
        <p:spPr>
          <a:xfrm>
            <a:off x="6401328" y="3429000"/>
            <a:ext cx="2696952" cy="646331"/>
          </a:xfrm>
          <a:prstGeom prst="rect">
            <a:avLst/>
          </a:prstGeom>
          <a:noFill/>
          <a:ln>
            <a:solidFill>
              <a:srgbClr val="002060"/>
            </a:solidFill>
          </a:ln>
        </p:spPr>
        <p:txBody>
          <a:bodyPr wrap="square" rtlCol="0">
            <a:spAutoFit/>
          </a:bodyPr>
          <a:lstStyle/>
          <a:p>
            <a:pPr algn="ctr"/>
            <a:r>
              <a:rPr lang="en-US" sz="3600"/>
              <a:t>ghẹ</a:t>
            </a:r>
          </a:p>
        </p:txBody>
      </p:sp>
      <p:sp>
        <p:nvSpPr>
          <p:cNvPr id="10" name="TextBox 9">
            <a:extLst>
              <a:ext uri="{FF2B5EF4-FFF2-40B4-BE49-F238E27FC236}">
                <a16:creationId xmlns:a16="http://schemas.microsoft.com/office/drawing/2014/main" id="{DC9E605B-E81C-A5A2-D52D-B7F9EFAB1419}"/>
              </a:ext>
            </a:extLst>
          </p:cNvPr>
          <p:cNvSpPr txBox="1"/>
          <p:nvPr/>
        </p:nvSpPr>
        <p:spPr>
          <a:xfrm>
            <a:off x="6401328" y="4352887"/>
            <a:ext cx="2696952" cy="646331"/>
          </a:xfrm>
          <a:prstGeom prst="rect">
            <a:avLst/>
          </a:prstGeom>
          <a:noFill/>
          <a:ln>
            <a:solidFill>
              <a:srgbClr val="002060"/>
            </a:solidFill>
          </a:ln>
        </p:spPr>
        <p:txBody>
          <a:bodyPr wrap="square" rtlCol="0">
            <a:spAutoFit/>
          </a:bodyPr>
          <a:lstStyle/>
          <a:p>
            <a:pPr algn="ctr"/>
            <a:r>
              <a:rPr lang="en-US" sz="3600"/>
              <a:t>ghẻ</a:t>
            </a:r>
          </a:p>
        </p:txBody>
      </p:sp>
      <p:sp>
        <p:nvSpPr>
          <p:cNvPr id="11" name="TextBox 10">
            <a:extLst>
              <a:ext uri="{FF2B5EF4-FFF2-40B4-BE49-F238E27FC236}">
                <a16:creationId xmlns:a16="http://schemas.microsoft.com/office/drawing/2014/main" id="{6076F6FA-B468-7933-9157-D3DED124D0D1}"/>
              </a:ext>
            </a:extLst>
          </p:cNvPr>
          <p:cNvSpPr txBox="1"/>
          <p:nvPr/>
        </p:nvSpPr>
        <p:spPr>
          <a:xfrm>
            <a:off x="6401328" y="5276774"/>
            <a:ext cx="2696952" cy="646331"/>
          </a:xfrm>
          <a:prstGeom prst="rect">
            <a:avLst/>
          </a:prstGeom>
          <a:noFill/>
          <a:ln>
            <a:solidFill>
              <a:srgbClr val="002060"/>
            </a:solidFill>
          </a:ln>
        </p:spPr>
        <p:txBody>
          <a:bodyPr wrap="square" rtlCol="0">
            <a:spAutoFit/>
          </a:bodyPr>
          <a:lstStyle/>
          <a:p>
            <a:pPr algn="ctr"/>
            <a:r>
              <a:rPr lang="en-US" sz="3600"/>
              <a:t>ghen tị</a:t>
            </a:r>
          </a:p>
        </p:txBody>
      </p:sp>
    </p:spTree>
    <p:extLst>
      <p:ext uri="{BB962C8B-B14F-4D97-AF65-F5344CB8AC3E}">
        <p14:creationId xmlns:p14="http://schemas.microsoft.com/office/powerpoint/2010/main" val="394195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P spid="4" grpId="0" animBg="1"/>
      <p:bldP spid="5" grpId="0" animBg="1"/>
      <p:bldP spid="6"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txBody>
          <a:bodyPr/>
          <a:lstStyle/>
          <a:p>
            <a:endParaRPr lang="en-US"/>
          </a:p>
        </p:txBody>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txBody>
          <a:bodyPr/>
          <a:lstStyle/>
          <a:p>
            <a:endParaRPr lang="en-US"/>
          </a:p>
        </p:txBody>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txBody>
          <a:bodyPr/>
          <a:lstStyle/>
          <a:p>
            <a:endParaRPr lang="en-US"/>
          </a:p>
        </p:txBody>
      </p:sp>
      <p:sp>
        <p:nvSpPr>
          <p:cNvPr id="25" name="TextBox 24">
            <a:extLst>
              <a:ext uri="{FF2B5EF4-FFF2-40B4-BE49-F238E27FC236}">
                <a16:creationId xmlns:a16="http://schemas.microsoft.com/office/drawing/2014/main" id="{35647D74-93AE-4E77-0859-D18CAF0B7502}"/>
              </a:ext>
            </a:extLst>
          </p:cNvPr>
          <p:cNvSpPr txBox="1"/>
          <p:nvPr/>
        </p:nvSpPr>
        <p:spPr>
          <a:xfrm>
            <a:off x="422457" y="2759402"/>
            <a:ext cx="1169587" cy="990912"/>
          </a:xfrm>
          <a:prstGeom prst="rect">
            <a:avLst/>
          </a:prstGeom>
          <a:noFill/>
        </p:spPr>
        <p:txBody>
          <a:bodyPr wrap="square" rtlCol="0">
            <a:spAutoFit/>
          </a:bodyPr>
          <a:lstStyle/>
          <a:p>
            <a:pPr algn="just"/>
            <a:r>
              <a:rPr lang="en-US" sz="5839">
                <a:solidFill>
                  <a:schemeClr val="tx1"/>
                </a:solidFill>
              </a:rPr>
              <a:t>gh</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ghi, ghì</a:t>
            </a:r>
          </a:p>
        </p:txBody>
      </p:sp>
      <p:sp>
        <p:nvSpPr>
          <p:cNvPr id="30" name="TextBox 29">
            <a:extLst>
              <a:ext uri="{FF2B5EF4-FFF2-40B4-BE49-F238E27FC236}">
                <a16:creationId xmlns:a16="http://schemas.microsoft.com/office/drawing/2014/main" id="{E436A965-0915-A1E6-DDC3-62BE4089717B}"/>
              </a:ext>
            </a:extLst>
          </p:cNvPr>
          <p:cNvSpPr txBox="1"/>
          <p:nvPr/>
        </p:nvSpPr>
        <p:spPr>
          <a:xfrm>
            <a:off x="5221585" y="1675919"/>
            <a:ext cx="6269537" cy="757900"/>
          </a:xfrm>
          <a:prstGeom prst="rect">
            <a:avLst/>
          </a:prstGeom>
          <a:noFill/>
        </p:spPr>
        <p:txBody>
          <a:bodyPr wrap="square" rtlCol="0">
            <a:spAutoFit/>
          </a:bodyPr>
          <a:lstStyle/>
          <a:p>
            <a:pPr algn="just"/>
            <a:r>
              <a:rPr lang="en-US" sz="4325">
                <a:solidFill>
                  <a:schemeClr val="tx1"/>
                </a:solidFill>
              </a:rPr>
              <a:t>ghiền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89472" y="2505867"/>
            <a:ext cx="5675147" cy="757900"/>
          </a:xfrm>
          <a:prstGeom prst="rect">
            <a:avLst/>
          </a:prstGeom>
          <a:noFill/>
        </p:spPr>
        <p:txBody>
          <a:bodyPr wrap="square" rtlCol="0">
            <a:spAutoFit/>
          </a:bodyPr>
          <a:lstStyle/>
          <a:p>
            <a:pPr algn="just"/>
            <a:r>
              <a:rPr lang="en-US" sz="4325">
                <a:solidFill>
                  <a:schemeClr val="tx1"/>
                </a:solidFill>
              </a:rPr>
              <a:t>ghe, ghé, ghẻ</a:t>
            </a:r>
          </a:p>
        </p:txBody>
      </p:sp>
      <p:sp>
        <p:nvSpPr>
          <p:cNvPr id="34" name="TextBox 33">
            <a:extLst>
              <a:ext uri="{FF2B5EF4-FFF2-40B4-BE49-F238E27FC236}">
                <a16:creationId xmlns:a16="http://schemas.microsoft.com/office/drawing/2014/main"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ghen, ghèn,…</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ghế, ghề, ghê</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ghềnh</a:t>
            </a:r>
          </a:p>
        </p:txBody>
      </p:sp>
    </p:spTree>
    <p:extLst>
      <p:ext uri="{BB962C8B-B14F-4D97-AF65-F5344CB8AC3E}">
        <p14:creationId xmlns:p14="http://schemas.microsoft.com/office/powerpoint/2010/main" val="109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txBody>
          <a:bodyPr/>
          <a:lstStyle/>
          <a:p>
            <a:endParaRPr lang="en-US"/>
          </a:p>
        </p:txBody>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txBody>
          <a:bodyPr/>
          <a:lstStyle/>
          <a:p>
            <a:endParaRPr lang="en-US"/>
          </a:p>
        </p:txBody>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txBody>
          <a:bodyPr/>
          <a:lstStyle/>
          <a:p>
            <a:endParaRPr lang="en-US"/>
          </a:p>
        </p:txBody>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g</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gà, gả, ga</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gãi, gàu, gán,…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gù, gụ,…</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gũi, guồng,…</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gừ, gỡ,…</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gấu, gửi,…</a:t>
            </a:r>
          </a:p>
        </p:txBody>
      </p:sp>
    </p:spTree>
    <p:extLst>
      <p:ext uri="{BB962C8B-B14F-4D97-AF65-F5344CB8AC3E}">
        <p14:creationId xmlns:p14="http://schemas.microsoft.com/office/powerpoint/2010/main" val="3135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3060624" y="382803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Kể cho người thân nghe câu chuyện </a:t>
            </a:r>
            <a:r>
              <a:rPr lang="en-US" sz="4800" i="1">
                <a:solidFill>
                  <a:srgbClr val="0070C0"/>
                </a:solidFill>
                <a:latin typeface="+mj-lt"/>
              </a:rPr>
              <a:t>Sự tích loài hoa của mùa hạ.</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060624" y="1219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a:xfrm>
            <a:off x="3530644" y="933360"/>
            <a:ext cx="5100550" cy="816800"/>
          </a:xfrm>
        </p:spPr>
        <p:txBody>
          <a:bodyPr/>
          <a:lstStyle/>
          <a:p>
            <a:r>
              <a:rPr lang="en-US" sz="4800">
                <a:latin typeface="+mj-lt"/>
              </a:rPr>
              <a:t>KHỞI ĐỘNG</a:t>
            </a:r>
          </a:p>
        </p:txBody>
      </p:sp>
      <p:sp>
        <p:nvSpPr>
          <p:cNvPr id="3" name="Title 1">
            <a:extLst>
              <a:ext uri="{FF2B5EF4-FFF2-40B4-BE49-F238E27FC236}">
                <a16:creationId xmlns:a16="http://schemas.microsoft.com/office/drawing/2014/main" id="{ACAD7231-10C3-0F69-C054-43D411A6DCEE}"/>
              </a:ext>
            </a:extLst>
          </p:cNvPr>
          <p:cNvSpPr txBox="1">
            <a:spLocks/>
          </p:cNvSpPr>
          <p:nvPr/>
        </p:nvSpPr>
        <p:spPr>
          <a:xfrm>
            <a:off x="864564" y="1880680"/>
            <a:ext cx="10432710" cy="8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5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5400">
                <a:solidFill>
                  <a:srgbClr val="7030A0"/>
                </a:solidFill>
                <a:latin typeface="+mj-lt"/>
              </a:rPr>
              <a:t>Thử tài 3 phút </a:t>
            </a:r>
          </a:p>
          <a:p>
            <a:r>
              <a:rPr lang="en-US" sz="5400">
                <a:solidFill>
                  <a:srgbClr val="7030A0"/>
                </a:solidFill>
                <a:latin typeface="+mj-lt"/>
              </a:rPr>
              <a:t>Vẽ sơ đồ tư duy </a:t>
            </a:r>
          </a:p>
          <a:p>
            <a:r>
              <a:rPr lang="en-US" sz="5400">
                <a:solidFill>
                  <a:srgbClr val="C00000"/>
                </a:solidFill>
                <a:latin typeface="+mj-lt"/>
              </a:rPr>
              <a:t>Những người bạn của </a:t>
            </a:r>
            <a:r>
              <a:rPr lang="en-US" sz="5400" i="1">
                <a:solidFill>
                  <a:srgbClr val="C00000"/>
                </a:solidFill>
                <a:latin typeface="+mj-lt"/>
              </a:rPr>
              <a:t>c </a:t>
            </a:r>
            <a:r>
              <a:rPr lang="en-US" sz="5400">
                <a:solidFill>
                  <a:srgbClr val="C00000"/>
                </a:solidFill>
                <a:latin typeface="+mj-lt"/>
              </a:rPr>
              <a:t> và </a:t>
            </a:r>
            <a:r>
              <a:rPr lang="en-US" sz="5400" i="1">
                <a:solidFill>
                  <a:srgbClr val="C00000"/>
                </a:solidFill>
                <a:latin typeface="+mj-lt"/>
              </a:rPr>
              <a:t>k</a:t>
            </a:r>
            <a:endParaRPr lang="en-US" sz="5400">
              <a:solidFill>
                <a:srgbClr val="C00000"/>
              </a:solidFill>
              <a:latin typeface="+mj-lt"/>
            </a:endParaRPr>
          </a:p>
        </p:txBody>
      </p:sp>
      <p:pic>
        <p:nvPicPr>
          <p:cNvPr id="4" name="Color wheel &amp; 3 Minute Countdown With Music - 3 phút đếm ngược">
            <a:hlinkClick r:id="" action="ppaction://media"/>
            <a:extLst>
              <a:ext uri="{FF2B5EF4-FFF2-40B4-BE49-F238E27FC236}">
                <a16:creationId xmlns:a16="http://schemas.microsoft.com/office/drawing/2014/main" id="{8AF4C2F0-D412-9AF0-5051-F845206EA3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89" y="4886325"/>
            <a:ext cx="3505455" cy="1971675"/>
          </a:xfrm>
          <a:prstGeom prst="rect">
            <a:avLst/>
          </a:prstGeom>
        </p:spPr>
      </p:pic>
    </p:spTree>
    <p:extLst>
      <p:ext uri="{BB962C8B-B14F-4D97-AF65-F5344CB8AC3E}">
        <p14:creationId xmlns:p14="http://schemas.microsoft.com/office/powerpoint/2010/main" val="333655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txBody>
          <a:bodyPr/>
          <a:lstStyle/>
          <a:p>
            <a:endParaRPr lang="en-US"/>
          </a:p>
        </p:txBody>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txBody>
          <a:bodyPr/>
          <a:lstStyle/>
          <a:p>
            <a:endParaRPr lang="en-US"/>
          </a:p>
        </p:txBody>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txBody>
          <a:bodyPr/>
          <a:lstStyle/>
          <a:p>
            <a:endParaRPr lang="en-US"/>
          </a:p>
        </p:txBody>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k</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kí, kĩ, kì, kỉ…</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627194" y="1720845"/>
            <a:ext cx="6269537" cy="757900"/>
          </a:xfrm>
          <a:prstGeom prst="rect">
            <a:avLst/>
          </a:prstGeom>
          <a:noFill/>
        </p:spPr>
        <p:txBody>
          <a:bodyPr wrap="square" rtlCol="0">
            <a:spAutoFit/>
          </a:bodyPr>
          <a:lstStyle/>
          <a:p>
            <a:pPr algn="just"/>
            <a:r>
              <a:rPr lang="en-US" sz="4325">
                <a:solidFill>
                  <a:schemeClr val="tx1"/>
                </a:solidFill>
              </a:rPr>
              <a:t>kiến, kìa, kiễng…</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904550" y="2534404"/>
            <a:ext cx="5675147" cy="757900"/>
          </a:xfrm>
          <a:prstGeom prst="rect">
            <a:avLst/>
          </a:prstGeom>
          <a:noFill/>
        </p:spPr>
        <p:txBody>
          <a:bodyPr wrap="square" rtlCol="0">
            <a:spAutoFit/>
          </a:bodyPr>
          <a:lstStyle/>
          <a:p>
            <a:pPr algn="just"/>
            <a:r>
              <a:rPr lang="en-US" sz="4325">
                <a:solidFill>
                  <a:schemeClr val="tx1"/>
                </a:solidFill>
              </a:rPr>
              <a:t>kẻ, ké, kè…</a:t>
            </a:r>
          </a:p>
        </p:txBody>
      </p:sp>
      <p:sp>
        <p:nvSpPr>
          <p:cNvPr id="34" name="TextBox 33">
            <a:extLst>
              <a:ext uri="{FF2B5EF4-FFF2-40B4-BE49-F238E27FC236}">
                <a16:creationId xmlns:a16="http://schemas.microsoft.com/office/drawing/2014/main" id="{AD348351-D6DB-EA7D-411E-8559B3F00F7E}"/>
              </a:ext>
            </a:extLst>
          </p:cNvPr>
          <p:cNvSpPr txBox="1"/>
          <p:nvPr/>
        </p:nvSpPr>
        <p:spPr>
          <a:xfrm>
            <a:off x="5044998" y="3325960"/>
            <a:ext cx="5675147" cy="757900"/>
          </a:xfrm>
          <a:prstGeom prst="rect">
            <a:avLst/>
          </a:prstGeom>
          <a:noFill/>
        </p:spPr>
        <p:txBody>
          <a:bodyPr wrap="square" rtlCol="0">
            <a:spAutoFit/>
          </a:bodyPr>
          <a:lstStyle/>
          <a:p>
            <a:pPr algn="just"/>
            <a:r>
              <a:rPr lang="en-US" sz="4325">
                <a:solidFill>
                  <a:schemeClr val="tx1"/>
                </a:solidFill>
              </a:rPr>
              <a:t>kẻng, kén…</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838375" y="4332251"/>
            <a:ext cx="5675147" cy="757900"/>
          </a:xfrm>
          <a:prstGeom prst="rect">
            <a:avLst/>
          </a:prstGeom>
          <a:noFill/>
        </p:spPr>
        <p:txBody>
          <a:bodyPr wrap="square" rtlCol="0">
            <a:spAutoFit/>
          </a:bodyPr>
          <a:lstStyle/>
          <a:p>
            <a:pPr algn="just"/>
            <a:r>
              <a:rPr lang="en-US" sz="4325">
                <a:solidFill>
                  <a:schemeClr val="tx1"/>
                </a:solidFill>
              </a:rPr>
              <a:t>kê, kệ, kể…</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591338" y="5198244"/>
            <a:ext cx="5675147" cy="757900"/>
          </a:xfrm>
          <a:prstGeom prst="rect">
            <a:avLst/>
          </a:prstGeom>
          <a:noFill/>
        </p:spPr>
        <p:txBody>
          <a:bodyPr wrap="square" rtlCol="0">
            <a:spAutoFit/>
          </a:bodyPr>
          <a:lstStyle/>
          <a:p>
            <a:pPr algn="just"/>
            <a:r>
              <a:rPr lang="en-US" sz="4325">
                <a:solidFill>
                  <a:schemeClr val="tx1"/>
                </a:solidFill>
              </a:rPr>
              <a:t>kênh, kềnh, kền…</a:t>
            </a:r>
          </a:p>
        </p:txBody>
      </p:sp>
    </p:spTree>
    <p:extLst>
      <p:ext uri="{BB962C8B-B14F-4D97-AF65-F5344CB8AC3E}">
        <p14:creationId xmlns:p14="http://schemas.microsoft.com/office/powerpoint/2010/main" val="32707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txBody>
          <a:bodyPr/>
          <a:lstStyle/>
          <a:p>
            <a:endParaRPr lang="en-US"/>
          </a:p>
        </p:txBody>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txBody>
          <a:bodyPr/>
          <a:lstStyle/>
          <a:p>
            <a:endParaRPr lang="en-US"/>
          </a:p>
        </p:txBody>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txBody>
          <a:bodyPr/>
          <a:lstStyle/>
          <a:p>
            <a:endParaRPr lang="en-US"/>
          </a:p>
        </p:txBody>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txBody>
          <a:bodyPr/>
          <a:lstStyle/>
          <a:p>
            <a:endParaRPr lang="en-US"/>
          </a:p>
        </p:txBody>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txBody>
          <a:bodyPr/>
          <a:lstStyle/>
          <a:p>
            <a:endParaRPr lang="en-US"/>
          </a:p>
        </p:txBody>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txBody>
          <a:bodyPr/>
          <a:lstStyle/>
          <a:p>
            <a:endParaRPr lang="en-US"/>
          </a:p>
        </p:txBody>
      </p:sp>
      <p:sp>
        <p:nvSpPr>
          <p:cNvPr id="25" name="TextBox 24">
            <a:extLst>
              <a:ext uri="{FF2B5EF4-FFF2-40B4-BE49-F238E27FC236}">
                <a16:creationId xmlns:a16="http://schemas.microsoft.com/office/drawing/2014/main" id="{35647D74-93AE-4E77-0859-D18CAF0B7502}"/>
              </a:ext>
            </a:extLst>
          </p:cNvPr>
          <p:cNvSpPr txBox="1"/>
          <p:nvPr/>
        </p:nvSpPr>
        <p:spPr>
          <a:xfrm>
            <a:off x="633153" y="2714614"/>
            <a:ext cx="833894" cy="990912"/>
          </a:xfrm>
          <a:prstGeom prst="rect">
            <a:avLst/>
          </a:prstGeom>
          <a:noFill/>
        </p:spPr>
        <p:txBody>
          <a:bodyPr wrap="square" rtlCol="0">
            <a:spAutoFit/>
          </a:bodyPr>
          <a:lstStyle/>
          <a:p>
            <a:pPr algn="just"/>
            <a:r>
              <a:rPr lang="en-US" sz="5839">
                <a:solidFill>
                  <a:schemeClr val="tx1"/>
                </a:solidFill>
              </a:rPr>
              <a:t>c</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5221585" y="684365"/>
            <a:ext cx="5675147" cy="757900"/>
          </a:xfrm>
          <a:prstGeom prst="rect">
            <a:avLst/>
          </a:prstGeom>
          <a:noFill/>
        </p:spPr>
        <p:txBody>
          <a:bodyPr wrap="square" rtlCol="0">
            <a:spAutoFit/>
          </a:bodyPr>
          <a:lstStyle/>
          <a:p>
            <a:pPr algn="just"/>
            <a:r>
              <a:rPr lang="en-US" sz="4325">
                <a:solidFill>
                  <a:schemeClr val="tx1"/>
                </a:solidFill>
              </a:rPr>
              <a:t>cá, cả, cà…</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470008" y="1724051"/>
            <a:ext cx="6269537" cy="757900"/>
          </a:xfrm>
          <a:prstGeom prst="rect">
            <a:avLst/>
          </a:prstGeom>
          <a:noFill/>
        </p:spPr>
        <p:txBody>
          <a:bodyPr wrap="square" rtlCol="0">
            <a:spAutoFit/>
          </a:bodyPr>
          <a:lstStyle/>
          <a:p>
            <a:pPr algn="just"/>
            <a:r>
              <a:rPr lang="en-US" sz="4325">
                <a:solidFill>
                  <a:schemeClr val="tx1"/>
                </a:solidFill>
              </a:rPr>
              <a:t>cảng, càng, càn…</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757900"/>
          </a:xfrm>
          <a:prstGeom prst="rect">
            <a:avLst/>
          </a:prstGeom>
          <a:noFill/>
        </p:spPr>
        <p:txBody>
          <a:bodyPr wrap="square" rtlCol="0">
            <a:spAutoFit/>
          </a:bodyPr>
          <a:lstStyle/>
          <a:p>
            <a:pPr algn="just"/>
            <a:r>
              <a:rPr lang="en-US" sz="4325">
                <a:solidFill>
                  <a:schemeClr val="tx1"/>
                </a:solidFill>
              </a:rPr>
              <a:t>cụ, củ, cú…</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757900"/>
          </a:xfrm>
          <a:prstGeom prst="rect">
            <a:avLst/>
          </a:prstGeom>
          <a:noFill/>
        </p:spPr>
        <p:txBody>
          <a:bodyPr wrap="square" rtlCol="0">
            <a:spAutoFit/>
          </a:bodyPr>
          <a:lstStyle/>
          <a:p>
            <a:pPr algn="just"/>
            <a:r>
              <a:rPr lang="en-US" sz="4325">
                <a:solidFill>
                  <a:schemeClr val="tx1"/>
                </a:solidFill>
              </a:rPr>
              <a:t>cùng, cũng, của…</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767204" y="4194261"/>
            <a:ext cx="5675147" cy="757900"/>
          </a:xfrm>
          <a:prstGeom prst="rect">
            <a:avLst/>
          </a:prstGeom>
          <a:noFill/>
        </p:spPr>
        <p:txBody>
          <a:bodyPr wrap="square" rtlCol="0">
            <a:spAutoFit/>
          </a:bodyPr>
          <a:lstStyle/>
          <a:p>
            <a:pPr algn="just"/>
            <a:r>
              <a:rPr lang="en-US" sz="4325">
                <a:solidFill>
                  <a:schemeClr val="tx1"/>
                </a:solidFill>
              </a:rPr>
              <a:t>cây, cường, cô…</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767205" y="5273379"/>
            <a:ext cx="5675147" cy="757900"/>
          </a:xfrm>
          <a:prstGeom prst="rect">
            <a:avLst/>
          </a:prstGeom>
          <a:noFill/>
        </p:spPr>
        <p:txBody>
          <a:bodyPr wrap="square" rtlCol="0">
            <a:spAutoFit/>
          </a:bodyPr>
          <a:lstStyle/>
          <a:p>
            <a:pPr algn="just"/>
            <a:r>
              <a:rPr lang="en-US" sz="4325">
                <a:solidFill>
                  <a:schemeClr val="tx1"/>
                </a:solidFill>
              </a:rPr>
              <a:t>căng, cỏ, cơn…</a:t>
            </a:r>
          </a:p>
        </p:txBody>
      </p:sp>
    </p:spTree>
    <p:extLst>
      <p:ext uri="{BB962C8B-B14F-4D97-AF65-F5344CB8AC3E}">
        <p14:creationId xmlns:p14="http://schemas.microsoft.com/office/powerpoint/2010/main" val="11990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6" y="1589729"/>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pPr>
            <a:r>
              <a:rPr lang="en-US" sz="5839" b="1">
                <a:latin typeface="+mj-lt"/>
              </a:rPr>
              <a:t>Nghe – viết:</a:t>
            </a:r>
            <a:br>
              <a:rPr lang="en-US" sz="7137" b="1">
                <a:latin typeface="+mj-lt"/>
              </a:rPr>
            </a:br>
            <a:r>
              <a:rPr lang="en-US" sz="6000" b="1">
                <a:solidFill>
                  <a:srgbClr val="0070C0"/>
                </a:solidFill>
                <a:latin typeface="+mj-lt"/>
              </a:rPr>
              <a:t>Cánh rừng trong nắng</a:t>
            </a:r>
            <a:endParaRPr lang="en-US" sz="7785" b="1">
              <a:solidFill>
                <a:srgbClr val="0070C0"/>
              </a:solidFill>
              <a:latin typeface="+mj-lt"/>
            </a:endParaRPr>
          </a:p>
        </p:txBody>
      </p:sp>
      <p:sp>
        <p:nvSpPr>
          <p:cNvPr id="2" name="Google Shape;7902;p32">
            <a:extLst>
              <a:ext uri="{FF2B5EF4-FFF2-40B4-BE49-F238E27FC236}">
                <a16:creationId xmlns:a16="http://schemas.microsoft.com/office/drawing/2014/main" id="{99F15E8D-12A5-2D66-3EF2-0A739A9F3144}"/>
              </a:ext>
            </a:extLst>
          </p:cNvPr>
          <p:cNvSpPr txBox="1">
            <a:spLocks/>
          </p:cNvSpPr>
          <p:nvPr/>
        </p:nvSpPr>
        <p:spPr>
          <a:xfrm>
            <a:off x="2051898" y="4301486"/>
            <a:ext cx="8507318" cy="93143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pPr>
            <a:r>
              <a:rPr lang="en-US" sz="3600">
                <a:latin typeface="+mj-lt"/>
              </a:rPr>
              <a:t>(Từ </a:t>
            </a:r>
            <a:r>
              <a:rPr lang="en-US" sz="3600" i="1">
                <a:latin typeface="+mj-lt"/>
              </a:rPr>
              <a:t>Khi nắng đã nhạt màu</a:t>
            </a:r>
            <a:r>
              <a:rPr lang="en-US" sz="3600">
                <a:latin typeface="+mj-lt"/>
              </a:rPr>
              <a:t> đến hết)</a:t>
            </a:r>
            <a:endParaRPr lang="en-US" sz="7785">
              <a:solidFill>
                <a:srgbClr val="0070C0"/>
              </a:solidFill>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3" y="106696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sp>
        <p:nvSpPr>
          <p:cNvPr id="3" name="Google Shape;7902;p32">
            <a:extLst>
              <a:ext uri="{FF2B5EF4-FFF2-40B4-BE49-F238E27FC236}">
                <a16:creationId xmlns:a16="http://schemas.microsoft.com/office/drawing/2014/main" id="{BD674027-2F69-6816-6146-89C5E8A1023A}"/>
              </a:ext>
            </a:extLst>
          </p:cNvPr>
          <p:cNvSpPr txBox="1">
            <a:spLocks/>
          </p:cNvSpPr>
          <p:nvPr/>
        </p:nvSpPr>
        <p:spPr>
          <a:xfrm>
            <a:off x="-474232" y="4363116"/>
            <a:ext cx="8507318" cy="931430"/>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600">
                <a:latin typeface="+mj-lt"/>
              </a:rPr>
              <a:t>(Từ </a:t>
            </a:r>
            <a:r>
              <a:rPr lang="en-US" sz="3600" i="1">
                <a:latin typeface="+mj-lt"/>
              </a:rPr>
              <a:t>Khi nắng đã </a:t>
            </a:r>
          </a:p>
          <a:p>
            <a:pPr algn="ctr"/>
            <a:r>
              <a:rPr lang="en-US" sz="3600" i="1">
                <a:latin typeface="+mj-lt"/>
              </a:rPr>
              <a:t>nhạt màu</a:t>
            </a:r>
            <a:r>
              <a:rPr lang="en-US" sz="3600">
                <a:latin typeface="+mj-lt"/>
              </a:rPr>
              <a:t> đến hết)</a:t>
            </a:r>
            <a:endParaRPr lang="en-US" sz="7785">
              <a:solidFill>
                <a:srgbClr val="0070C0"/>
              </a:solidFill>
              <a:latin typeface="+mj-lt"/>
            </a:endParaRPr>
          </a:p>
        </p:txBody>
      </p:sp>
      <p:grpSp>
        <p:nvGrpSpPr>
          <p:cNvPr id="2676" name="Google Shape;2676;p43"/>
          <p:cNvGrpSpPr/>
          <p:nvPr/>
        </p:nvGrpSpPr>
        <p:grpSpPr>
          <a:xfrm>
            <a:off x="3920564" y="210103"/>
            <a:ext cx="7404171" cy="2898665"/>
            <a:chOff x="2002993" y="1919575"/>
            <a:chExt cx="5566900" cy="2179390"/>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5408942" y="378671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2002993" y="191957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spTree>
    <p:extLst>
      <p:ext uri="{BB962C8B-B14F-4D97-AF65-F5344CB8AC3E}">
        <p14:creationId xmlns:p14="http://schemas.microsoft.com/office/powerpoint/2010/main" val="1342150710"/>
      </p:ext>
    </p:extLst>
  </p:cSld>
  <p:clrMapOvr>
    <a:masterClrMapping/>
  </p:clrMapOvr>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TotalTime>
  <Words>1114</Words>
  <Application>Microsoft Office PowerPoint</Application>
  <PresentationFormat>Custom</PresentationFormat>
  <Paragraphs>131</Paragraphs>
  <Slides>24</Slides>
  <Notes>19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Bebas Neue</vt:lpstr>
      <vt:lpstr>Amatic SC</vt:lpstr>
      <vt:lpstr>Arial</vt:lpstr>
      <vt:lpstr>Nunito</vt:lpstr>
      <vt:lpstr>HP001 4 hàng</vt:lpstr>
      <vt:lpstr>Varela Round</vt:lpstr>
      <vt:lpstr>Chewy</vt:lpstr>
      <vt:lpstr>Children's Day by Slidesgo</vt:lpstr>
      <vt:lpstr>PowerPoint Presentation</vt:lpstr>
      <vt:lpstr>PowerPoint Presentation</vt:lpstr>
      <vt:lpstr>TIẾNG VIỆT 3</vt:lpstr>
      <vt:lpstr>KHỞI ĐỘNG</vt:lpstr>
      <vt:lpstr>PowerPoint Presentation</vt:lpstr>
      <vt:lpstr>PowerPoint Presentation</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Admin</cp:lastModifiedBy>
  <cp:revision>49</cp:revision>
  <dcterms:modified xsi:type="dcterms:W3CDTF">2023-09-18T04:44:36Z</dcterms:modified>
</cp:coreProperties>
</file>