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50"/>
  </p:notesMasterIdLst>
  <p:sldIdLst>
    <p:sldId id="342" r:id="rId2"/>
    <p:sldId id="343" r:id="rId3"/>
    <p:sldId id="256" r:id="rId4"/>
    <p:sldId id="306" r:id="rId5"/>
    <p:sldId id="263" r:id="rId6"/>
    <p:sldId id="308" r:id="rId7"/>
    <p:sldId id="317" r:id="rId8"/>
    <p:sldId id="318" r:id="rId9"/>
    <p:sldId id="257" r:id="rId10"/>
    <p:sldId id="307" r:id="rId11"/>
    <p:sldId id="349" r:id="rId12"/>
    <p:sldId id="350" r:id="rId13"/>
    <p:sldId id="309" r:id="rId14"/>
    <p:sldId id="310" r:id="rId15"/>
    <p:sldId id="312" r:id="rId16"/>
    <p:sldId id="313" r:id="rId17"/>
    <p:sldId id="314" r:id="rId18"/>
    <p:sldId id="315" r:id="rId19"/>
    <p:sldId id="316" r:id="rId20"/>
    <p:sldId id="319" r:id="rId21"/>
    <p:sldId id="320" r:id="rId22"/>
    <p:sldId id="258" r:id="rId23"/>
    <p:sldId id="321" r:id="rId24"/>
    <p:sldId id="351" r:id="rId25"/>
    <p:sldId id="352" r:id="rId26"/>
    <p:sldId id="367" r:id="rId27"/>
    <p:sldId id="324" r:id="rId28"/>
    <p:sldId id="325" r:id="rId29"/>
    <p:sldId id="329" r:id="rId30"/>
    <p:sldId id="330" r:id="rId31"/>
    <p:sldId id="353" r:id="rId32"/>
    <p:sldId id="354" r:id="rId33"/>
    <p:sldId id="356" r:id="rId34"/>
    <p:sldId id="357" r:id="rId35"/>
    <p:sldId id="358" r:id="rId36"/>
    <p:sldId id="359" r:id="rId37"/>
    <p:sldId id="360" r:id="rId38"/>
    <p:sldId id="361" r:id="rId39"/>
    <p:sldId id="362" r:id="rId40"/>
    <p:sldId id="363" r:id="rId41"/>
    <p:sldId id="364" r:id="rId42"/>
    <p:sldId id="365" r:id="rId43"/>
    <p:sldId id="366" r:id="rId44"/>
    <p:sldId id="328" r:id="rId45"/>
    <p:sldId id="285" r:id="rId46"/>
    <p:sldId id="286" r:id="rId47"/>
    <p:sldId id="259" r:id="rId48"/>
    <p:sldId id="264" r:id="rId49"/>
  </p:sldIdLst>
  <p:sldSz cx="12161838" cy="6858000"/>
  <p:notesSz cx="6858000" cy="9144000"/>
  <p:embeddedFontLst>
    <p:embeddedFont>
      <p:font typeface="Chewy" panose="020B0604020202020204" charset="0"/>
      <p:regular r:id="rId51"/>
    </p:embeddedFont>
    <p:embeddedFont>
      <p:font typeface="Inconsolata" pitchFamily="1" charset="0"/>
      <p:regular r:id="rId52"/>
    </p:embeddedFont>
    <p:embeddedFont>
      <p:font typeface="Maven Pro" panose="020B0604020202020204" charset="0"/>
      <p:regular r:id="rId53"/>
      <p:bold r:id="rId54"/>
    </p:embeddedFont>
    <p:embeddedFont>
      <p:font typeface="Montserrat" panose="02000505000000020004" pitchFamily="2" charset="0"/>
      <p:regular r:id="rId55"/>
      <p:bold r:id="rId56"/>
      <p:italic r:id="rId57"/>
      <p:boldItalic r:id="rId58"/>
    </p:embeddedFont>
    <p:embeddedFont>
      <p:font typeface="Nunito"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88766" autoAdjust="0"/>
  </p:normalViewPr>
  <p:slideViewPr>
    <p:cSldViewPr snapToGrid="0">
      <p:cViewPr varScale="1">
        <p:scale>
          <a:sx n="74" d="100"/>
          <a:sy n="74" d="100"/>
        </p:scale>
        <p:origin x="1032" y="216"/>
      </p:cViewPr>
      <p:guideLst/>
    </p:cSldViewPr>
  </p:slideViewPr>
  <p:notesTextViewPr>
    <p:cViewPr>
      <p:scale>
        <a:sx n="1" d="1"/>
        <a:sy n="1" d="1"/>
      </p:scale>
      <p:origin x="0" y="0"/>
    </p:cViewPr>
  </p:notesTextViewPr>
  <p:sorterViewPr>
    <p:cViewPr varScale="1">
      <p:scale>
        <a:sx n="1" d="1"/>
        <a:sy n="1" d="1"/>
      </p:scale>
      <p:origin x="0" y="-1245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116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798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176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662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640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77566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842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536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Tree>
    <p:extLst>
      <p:ext uri="{BB962C8B-B14F-4D97-AF65-F5344CB8AC3E}">
        <p14:creationId xmlns:p14="http://schemas.microsoft.com/office/powerpoint/2010/main" val="356494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8772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294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9405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6561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4477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228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40629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524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452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6664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7974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8927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0450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142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3771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3394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3144632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1325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425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6547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360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4290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4913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DDC2B-84F9-49EC-8469-3DF7D2942154}" type="slidenum">
              <a:rPr lang="en-US" smtClean="0"/>
              <a:t>45</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4011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470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175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515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grpSp>
        <p:nvGrpSpPr>
          <p:cNvPr id="2250" name="Google Shape;2250;p9"/>
          <p:cNvGrpSpPr/>
          <p:nvPr/>
        </p:nvGrpSpPr>
        <p:grpSpPr>
          <a:xfrm rot="5400000">
            <a:off x="11531856" y="5512009"/>
            <a:ext cx="780584" cy="349392"/>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0" name="Google Shape;2260;p9"/>
          <p:cNvSpPr/>
          <p:nvPr/>
        </p:nvSpPr>
        <p:spPr>
          <a:xfrm>
            <a:off x="7503711" y="6336518"/>
            <a:ext cx="467869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1" name="Google Shape;2261;p9"/>
          <p:cNvSpPr/>
          <p:nvPr/>
        </p:nvSpPr>
        <p:spPr>
          <a:xfrm rot="-5400000">
            <a:off x="-1529509" y="1310342"/>
            <a:ext cx="3610648" cy="8142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62" name="Google Shape;2262;p9"/>
          <p:cNvGrpSpPr/>
          <p:nvPr/>
        </p:nvGrpSpPr>
        <p:grpSpPr>
          <a:xfrm rot="-8956076">
            <a:off x="-382913" y="475045"/>
            <a:ext cx="583981"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1" name="Google Shape;2271;p9"/>
          <p:cNvGrpSpPr/>
          <p:nvPr/>
        </p:nvGrpSpPr>
        <p:grpSpPr>
          <a:xfrm rot="-8956076">
            <a:off x="-47097" y="383195"/>
            <a:ext cx="591145"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99" name="Google Shape;2299;p9"/>
          <p:cNvGrpSpPr/>
          <p:nvPr/>
        </p:nvGrpSpPr>
        <p:grpSpPr>
          <a:xfrm>
            <a:off x="10995669" y="5841660"/>
            <a:ext cx="1166177"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08" name="Google Shape;2308;p9"/>
          <p:cNvGrpSpPr/>
          <p:nvPr/>
        </p:nvGrpSpPr>
        <p:grpSpPr>
          <a:xfrm>
            <a:off x="11521144" y="5642023"/>
            <a:ext cx="1027279"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6" name="Google Shape;2336;p9"/>
          <p:cNvGrpSpPr/>
          <p:nvPr/>
        </p:nvGrpSpPr>
        <p:grpSpPr>
          <a:xfrm rot="-5400000">
            <a:off x="11065985" y="6144615"/>
            <a:ext cx="364021" cy="98358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9"/>
          <p:cNvGrpSpPr/>
          <p:nvPr/>
        </p:nvGrpSpPr>
        <p:grpSpPr>
          <a:xfrm>
            <a:off x="9706283" y="263653"/>
            <a:ext cx="842267"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9" name="Google Shape;2369;p9"/>
          <p:cNvGrpSpPr/>
          <p:nvPr/>
        </p:nvGrpSpPr>
        <p:grpSpPr>
          <a:xfrm rot="-1533248">
            <a:off x="10519185" y="52878"/>
            <a:ext cx="1064130"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1" name="Google Shape;2391;p9"/>
          <p:cNvGrpSpPr/>
          <p:nvPr/>
        </p:nvGrpSpPr>
        <p:grpSpPr>
          <a:xfrm>
            <a:off x="-282721" y="5296389"/>
            <a:ext cx="1524495"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06" name="Google Shape;2406;p9"/>
          <p:cNvGrpSpPr/>
          <p:nvPr/>
        </p:nvGrpSpPr>
        <p:grpSpPr>
          <a:xfrm>
            <a:off x="-264993" y="4932569"/>
            <a:ext cx="1206280"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54" name="Google Shape;2454;p9"/>
          <p:cNvGrpSpPr/>
          <p:nvPr/>
        </p:nvGrpSpPr>
        <p:grpSpPr>
          <a:xfrm rot="5400000">
            <a:off x="11301135" y="362"/>
            <a:ext cx="1034111" cy="1033365"/>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16" name="Google Shape;2516;p9"/>
          <p:cNvGrpSpPr/>
          <p:nvPr/>
        </p:nvGrpSpPr>
        <p:grpSpPr>
          <a:xfrm rot="5400000">
            <a:off x="392584" y="5619382"/>
            <a:ext cx="571291" cy="1619061"/>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41" name="Google Shape;2541;p9"/>
          <p:cNvGrpSpPr/>
          <p:nvPr/>
        </p:nvGrpSpPr>
        <p:grpSpPr>
          <a:xfrm>
            <a:off x="11459832" y="6246622"/>
            <a:ext cx="746909"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1602858" y="5569743"/>
            <a:ext cx="688845" cy="308330"/>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73" name="Google Shape;2573;p10"/>
          <p:cNvSpPr/>
          <p:nvPr/>
        </p:nvSpPr>
        <p:spPr>
          <a:xfrm>
            <a:off x="8102961" y="6366529"/>
            <a:ext cx="4128858" cy="56009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4" name="Google Shape;2574;p10"/>
          <p:cNvSpPr/>
          <p:nvPr/>
        </p:nvSpPr>
        <p:spPr>
          <a:xfrm rot="-5400000">
            <a:off x="-1250195" y="1108172"/>
            <a:ext cx="2861748" cy="64538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75" name="Google Shape;2575;p10"/>
          <p:cNvGrpSpPr/>
          <p:nvPr/>
        </p:nvGrpSpPr>
        <p:grpSpPr>
          <a:xfrm rot="-8955970">
            <a:off x="-341427" y="445976"/>
            <a:ext cx="462877" cy="1202963"/>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4" name="Google Shape;2584;p10"/>
          <p:cNvGrpSpPr/>
          <p:nvPr/>
        </p:nvGrpSpPr>
        <p:grpSpPr>
          <a:xfrm rot="-8955970">
            <a:off x="-75258" y="373201"/>
            <a:ext cx="468554" cy="1271296"/>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2" name="Google Shape;2612;p10"/>
          <p:cNvGrpSpPr/>
          <p:nvPr/>
        </p:nvGrpSpPr>
        <p:grpSpPr>
          <a:xfrm>
            <a:off x="11146826" y="5811366"/>
            <a:ext cx="1029221" cy="660193"/>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21" name="Google Shape;2621;p10"/>
          <p:cNvGrpSpPr/>
          <p:nvPr/>
        </p:nvGrpSpPr>
        <p:grpSpPr>
          <a:xfrm>
            <a:off x="11593829" y="5684942"/>
            <a:ext cx="906635" cy="913029"/>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0"/>
          <p:cNvGrpSpPr/>
          <p:nvPr/>
        </p:nvGrpSpPr>
        <p:grpSpPr>
          <a:xfrm>
            <a:off x="11539716" y="6218536"/>
            <a:ext cx="659193" cy="639469"/>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10"/>
          <p:cNvGrpSpPr/>
          <p:nvPr/>
        </p:nvGrpSpPr>
        <p:grpSpPr>
          <a:xfrm rot="-5400000">
            <a:off x="11191939" y="6127916"/>
            <a:ext cx="321271" cy="868075"/>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10"/>
          <p:cNvGrpSpPr/>
          <p:nvPr/>
        </p:nvGrpSpPr>
        <p:grpSpPr>
          <a:xfrm>
            <a:off x="9706283" y="263653"/>
            <a:ext cx="842267" cy="506767"/>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10"/>
          <p:cNvGrpSpPr/>
          <p:nvPr/>
        </p:nvGrpSpPr>
        <p:grpSpPr>
          <a:xfrm rot="-1533248">
            <a:off x="10519185" y="52878"/>
            <a:ext cx="1064130" cy="789791"/>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4" name="Google Shape;2724;p10"/>
          <p:cNvGrpSpPr/>
          <p:nvPr/>
        </p:nvGrpSpPr>
        <p:grpSpPr>
          <a:xfrm rot="-943149">
            <a:off x="-162893" y="5855027"/>
            <a:ext cx="1266362" cy="1178148"/>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9" name="Google Shape;2739;p10"/>
          <p:cNvGrpSpPr/>
          <p:nvPr/>
        </p:nvGrpSpPr>
        <p:grpSpPr>
          <a:xfrm rot="-943328">
            <a:off x="-211516" y="5594359"/>
            <a:ext cx="1001935" cy="1284967"/>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10"/>
          <p:cNvGrpSpPr/>
          <p:nvPr/>
        </p:nvGrpSpPr>
        <p:grpSpPr>
          <a:xfrm rot="5400000">
            <a:off x="11301135" y="362"/>
            <a:ext cx="1034111" cy="1033365"/>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49" name="Google Shape;2849;p10"/>
          <p:cNvGrpSpPr/>
          <p:nvPr/>
        </p:nvGrpSpPr>
        <p:grpSpPr>
          <a:xfrm rot="4456527">
            <a:off x="486719" y="6064733"/>
            <a:ext cx="474523" cy="1344915"/>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pic>
        <p:nvPicPr>
          <p:cNvPr id="3" name="Picture 2">
            <a:extLst>
              <a:ext uri="{FF2B5EF4-FFF2-40B4-BE49-F238E27FC236}">
                <a16:creationId xmlns:a16="http://schemas.microsoft.com/office/drawing/2014/main" id="{C14AAE30-AF4C-1D33-4915-37D3DFDBD65F}"/>
              </a:ext>
            </a:extLst>
          </p:cNvPr>
          <p:cNvPicPr>
            <a:picLocks noChangeAspect="1"/>
          </p:cNvPicPr>
          <p:nvPr userDrawn="1"/>
        </p:nvPicPr>
        <p:blipFill>
          <a:blip r:embed="rId13"/>
          <a:stretch>
            <a:fillRect/>
          </a:stretch>
        </p:blipFill>
        <p:spPr>
          <a:xfrm>
            <a:off x="-1904762" y="240077"/>
            <a:ext cx="1846335" cy="1680164"/>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5"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audio" Target="../media/audio3.wav"/><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audio" Target="../media/audio3.wav"/><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991828" y="2365490"/>
            <a:ext cx="2321804" cy="258153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4"/>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5"/>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947527" y="2748884"/>
            <a:ext cx="2673091" cy="203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9136" y="1284233"/>
            <a:ext cx="3595529" cy="488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1718967"/>
            <a:ext cx="9170964" cy="1015663"/>
          </a:xfrm>
          <a:prstGeom prst="rect">
            <a:avLst/>
          </a:prstGeom>
          <a:noFill/>
        </p:spPr>
        <p:txBody>
          <a:bodyPr wrap="square" rtlCol="0">
            <a:spAutoFit/>
          </a:bodyPr>
          <a:lstStyle/>
          <a:p>
            <a:pPr algn="ctr"/>
            <a:r>
              <a:rPr lang="en-US" sz="60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theo dõi trong sách, phát hiện từ ngữ khó đọc, khó hiểu nhé!</a:t>
            </a:r>
          </a:p>
        </p:txBody>
      </p:sp>
      <p:sp>
        <p:nvSpPr>
          <p:cNvPr id="2" name="Title 1">
            <a:extLst>
              <a:ext uri="{FF2B5EF4-FFF2-40B4-BE49-F238E27FC236}">
                <a16:creationId xmlns:a16="http://schemas.microsoft.com/office/drawing/2014/main" id="{39EA5D75-D239-B5D0-BA94-B1E83FAF32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7282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439" y="1285700"/>
            <a:ext cx="4771023" cy="923330"/>
          </a:xfrm>
          <a:prstGeom prst="rect">
            <a:avLst/>
          </a:prstGeom>
          <a:noFill/>
        </p:spPr>
        <p:txBody>
          <a:bodyPr wrap="square" rtlCol="0">
            <a:spAutoFit/>
          </a:bodyPr>
          <a:lstStyle/>
          <a:p>
            <a:pPr algn="just"/>
            <a:r>
              <a:rPr lang="en-US" sz="5400">
                <a:solidFill>
                  <a:srgbClr val="FF0000"/>
                </a:solidFill>
              </a:rPr>
              <a:t>Trùng điệp</a:t>
            </a:r>
            <a:r>
              <a:rPr lang="en-US" sz="540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439" y="1285700"/>
            <a:ext cx="11182839" cy="1754326"/>
          </a:xfrm>
          <a:prstGeom prst="rect">
            <a:avLst/>
          </a:prstGeom>
          <a:solidFill>
            <a:schemeClr val="bg1"/>
          </a:solidFill>
        </p:spPr>
        <p:txBody>
          <a:bodyPr wrap="square" rtlCol="0">
            <a:spAutoFit/>
          </a:bodyPr>
          <a:lstStyle/>
          <a:p>
            <a:pPr algn="just"/>
            <a:r>
              <a:rPr lang="en-US" sz="5400">
                <a:solidFill>
                  <a:srgbClr val="FF0000"/>
                </a:solidFill>
              </a:rPr>
              <a:t>Trùng điệp</a:t>
            </a:r>
            <a:r>
              <a:rPr lang="en-US" sz="5400">
                <a:solidFill>
                  <a:srgbClr val="0070C0"/>
                </a:solidFill>
              </a:rPr>
              <a:t>: nối nhau liên tiếp như không bao giờ hết.</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vẻ đẹp tự nhiên của núi rừng Tây Bắc">
            <a:extLst>
              <a:ext uri="{FF2B5EF4-FFF2-40B4-BE49-F238E27FC236}">
                <a16:creationId xmlns:a16="http://schemas.microsoft.com/office/drawing/2014/main" id="{11DE873E-7CFD-D467-79B3-602073EB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61838" cy="6840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1D20C3-3202-58D0-69CB-730EA44DA625}"/>
              </a:ext>
            </a:extLst>
          </p:cNvPr>
          <p:cNvSpPr txBox="1"/>
          <p:nvPr/>
        </p:nvSpPr>
        <p:spPr>
          <a:xfrm>
            <a:off x="540360" y="238225"/>
            <a:ext cx="5090420" cy="707886"/>
          </a:xfrm>
          <a:prstGeom prst="rect">
            <a:avLst/>
          </a:prstGeom>
          <a:solidFill>
            <a:schemeClr val="bg1"/>
          </a:solidFill>
          <a:ln>
            <a:noFill/>
          </a:ln>
          <a:effectLst>
            <a:softEdge rad="127000"/>
          </a:effectLst>
        </p:spPr>
        <p:txBody>
          <a:bodyPr wrap="square">
            <a:spAutoFit/>
          </a:bodyPr>
          <a:lstStyle/>
          <a:p>
            <a:r>
              <a:rPr lang="en-US" sz="4000">
                <a:solidFill>
                  <a:schemeClr val="accent2"/>
                </a:solidFill>
              </a:rPr>
              <a:t>Núi rừng trùng điệp.</a:t>
            </a:r>
            <a:endParaRPr lang="en-US" sz="3600">
              <a:solidFill>
                <a:schemeClr val="accent2"/>
              </a:solidFill>
            </a:endParaRPr>
          </a:p>
        </p:txBody>
      </p:sp>
    </p:spTree>
    <p:extLst>
      <p:ext uri="{BB962C8B-B14F-4D97-AF65-F5344CB8AC3E}">
        <p14:creationId xmlns:p14="http://schemas.microsoft.com/office/powerpoint/2010/main" val="1912320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87422"/>
            <a:ext cx="4771023" cy="523220"/>
          </a:xfrm>
          <a:prstGeom prst="rect">
            <a:avLst/>
          </a:prstGeom>
          <a:noFill/>
          <a:ln>
            <a:solidFill>
              <a:srgbClr val="0070C0"/>
            </a:solidFill>
          </a:ln>
        </p:spPr>
        <p:txBody>
          <a:bodyPr wrap="square" rtlCol="0">
            <a:spAutoFit/>
          </a:bodyPr>
          <a:lstStyle/>
          <a:p>
            <a:pPr algn="ctr"/>
            <a:r>
              <a:rPr lang="en-US" sz="28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2113435" y="962230"/>
            <a:ext cx="4392293" cy="923330"/>
          </a:xfrm>
          <a:prstGeom prst="rect">
            <a:avLst/>
          </a:prstGeom>
          <a:noFill/>
        </p:spPr>
        <p:txBody>
          <a:bodyPr wrap="square" rtlCol="0">
            <a:spAutoFit/>
          </a:bodyPr>
          <a:lstStyle/>
          <a:p>
            <a:pPr algn="just"/>
            <a:r>
              <a:rPr lang="en-US" sz="5400">
                <a:solidFill>
                  <a:srgbClr val="0070C0"/>
                </a:solidFill>
              </a:rPr>
              <a:t>Trường Sơn</a:t>
            </a:r>
          </a:p>
        </p:txBody>
      </p:sp>
      <p:sp>
        <p:nvSpPr>
          <p:cNvPr id="6" name="TextBox 5">
            <a:extLst>
              <a:ext uri="{FF2B5EF4-FFF2-40B4-BE49-F238E27FC236}">
                <a16:creationId xmlns:a16="http://schemas.microsoft.com/office/drawing/2014/main" id="{A5C32103-5C91-26B6-058F-8B356DC3B7E6}"/>
              </a:ext>
            </a:extLst>
          </p:cNvPr>
          <p:cNvSpPr txBox="1"/>
          <p:nvPr/>
        </p:nvSpPr>
        <p:spPr>
          <a:xfrm>
            <a:off x="2113435" y="2133147"/>
            <a:ext cx="3370463" cy="923330"/>
          </a:xfrm>
          <a:prstGeom prst="rect">
            <a:avLst/>
          </a:prstGeom>
          <a:noFill/>
        </p:spPr>
        <p:txBody>
          <a:bodyPr wrap="square" rtlCol="0">
            <a:spAutoFit/>
          </a:bodyPr>
          <a:lstStyle/>
          <a:p>
            <a:pPr algn="just"/>
            <a:r>
              <a:rPr lang="en-US" sz="5400">
                <a:solidFill>
                  <a:srgbClr val="0070C0"/>
                </a:solidFill>
              </a:rPr>
              <a:t>trùng điệp</a:t>
            </a:r>
          </a:p>
        </p:txBody>
      </p:sp>
      <p:sp>
        <p:nvSpPr>
          <p:cNvPr id="7" name="TextBox 6">
            <a:extLst>
              <a:ext uri="{FF2B5EF4-FFF2-40B4-BE49-F238E27FC236}">
                <a16:creationId xmlns:a16="http://schemas.microsoft.com/office/drawing/2014/main" id="{32679FA2-914F-C4F6-7A0D-8A8940E32FF0}"/>
              </a:ext>
            </a:extLst>
          </p:cNvPr>
          <p:cNvSpPr txBox="1"/>
          <p:nvPr/>
        </p:nvSpPr>
        <p:spPr>
          <a:xfrm>
            <a:off x="2113435" y="3482262"/>
            <a:ext cx="3370463" cy="923330"/>
          </a:xfrm>
          <a:prstGeom prst="rect">
            <a:avLst/>
          </a:prstGeom>
          <a:noFill/>
        </p:spPr>
        <p:txBody>
          <a:bodyPr wrap="square" rtlCol="0">
            <a:spAutoFit/>
          </a:bodyPr>
          <a:lstStyle/>
          <a:p>
            <a:pPr algn="just"/>
            <a:r>
              <a:rPr lang="en-US" sz="5400">
                <a:solidFill>
                  <a:srgbClr val="0070C0"/>
                </a:solidFill>
              </a:rPr>
              <a:t>rừng</a:t>
            </a:r>
          </a:p>
        </p:txBody>
      </p:sp>
      <p:sp>
        <p:nvSpPr>
          <p:cNvPr id="8" name="TextBox 7">
            <a:extLst>
              <a:ext uri="{FF2B5EF4-FFF2-40B4-BE49-F238E27FC236}">
                <a16:creationId xmlns:a16="http://schemas.microsoft.com/office/drawing/2014/main" id="{928DA8D7-FB54-E149-1E39-168EE46FFFDB}"/>
              </a:ext>
            </a:extLst>
          </p:cNvPr>
          <p:cNvSpPr txBox="1"/>
          <p:nvPr/>
        </p:nvSpPr>
        <p:spPr>
          <a:xfrm>
            <a:off x="2113435" y="4653179"/>
            <a:ext cx="3370463" cy="923330"/>
          </a:xfrm>
          <a:prstGeom prst="rect">
            <a:avLst/>
          </a:prstGeom>
          <a:noFill/>
        </p:spPr>
        <p:txBody>
          <a:bodyPr wrap="square" rtlCol="0">
            <a:spAutoFit/>
          </a:bodyPr>
          <a:lstStyle/>
          <a:p>
            <a:pPr algn="just"/>
            <a:r>
              <a:rPr lang="en-US" sz="5400">
                <a:solidFill>
                  <a:srgbClr val="0070C0"/>
                </a:solidFill>
              </a:rPr>
              <a:t>chồi</a:t>
            </a:r>
          </a:p>
        </p:txBody>
      </p:sp>
      <p:sp>
        <p:nvSpPr>
          <p:cNvPr id="9" name="TextBox 8">
            <a:extLst>
              <a:ext uri="{FF2B5EF4-FFF2-40B4-BE49-F238E27FC236}">
                <a16:creationId xmlns:a16="http://schemas.microsoft.com/office/drawing/2014/main" id="{03823CA1-6FF5-FEB2-1972-B0CE10A1147A}"/>
              </a:ext>
            </a:extLst>
          </p:cNvPr>
          <p:cNvSpPr txBox="1"/>
          <p:nvPr/>
        </p:nvSpPr>
        <p:spPr>
          <a:xfrm>
            <a:off x="2113435" y="5729107"/>
            <a:ext cx="4392293" cy="923330"/>
          </a:xfrm>
          <a:prstGeom prst="rect">
            <a:avLst/>
          </a:prstGeom>
          <a:noFill/>
        </p:spPr>
        <p:txBody>
          <a:bodyPr wrap="square" rtlCol="0">
            <a:spAutoFit/>
          </a:bodyPr>
          <a:lstStyle/>
          <a:p>
            <a:pPr algn="just"/>
            <a:r>
              <a:rPr lang="en-US" sz="5400">
                <a:solidFill>
                  <a:srgbClr val="0070C0"/>
                </a:solidFill>
              </a:rPr>
              <a:t>mặt trời</a:t>
            </a:r>
          </a:p>
        </p:txBody>
      </p:sp>
      <p:sp>
        <p:nvSpPr>
          <p:cNvPr id="10" name="TextBox 9">
            <a:extLst>
              <a:ext uri="{FF2B5EF4-FFF2-40B4-BE49-F238E27FC236}">
                <a16:creationId xmlns:a16="http://schemas.microsoft.com/office/drawing/2014/main" id="{6B2809AE-B090-5972-373E-58CB7377075C}"/>
              </a:ext>
            </a:extLst>
          </p:cNvPr>
          <p:cNvSpPr txBox="1"/>
          <p:nvPr/>
        </p:nvSpPr>
        <p:spPr>
          <a:xfrm>
            <a:off x="7079137" y="993861"/>
            <a:ext cx="3370463" cy="923330"/>
          </a:xfrm>
          <a:prstGeom prst="rect">
            <a:avLst/>
          </a:prstGeom>
          <a:noFill/>
        </p:spPr>
        <p:txBody>
          <a:bodyPr wrap="square" rtlCol="0">
            <a:spAutoFit/>
          </a:bodyPr>
          <a:lstStyle/>
          <a:p>
            <a:pPr algn="just"/>
            <a:r>
              <a:rPr lang="en-US" sz="5400">
                <a:solidFill>
                  <a:srgbClr val="0070C0"/>
                </a:solidFill>
              </a:rPr>
              <a:t>vươn</a:t>
            </a:r>
          </a:p>
        </p:txBody>
      </p:sp>
      <p:sp>
        <p:nvSpPr>
          <p:cNvPr id="11" name="TextBox 10">
            <a:extLst>
              <a:ext uri="{FF2B5EF4-FFF2-40B4-BE49-F238E27FC236}">
                <a16:creationId xmlns:a16="http://schemas.microsoft.com/office/drawing/2014/main" id="{5AA7ABA5-8784-9C4A-E81B-D8D41AC8AFF5}"/>
              </a:ext>
            </a:extLst>
          </p:cNvPr>
          <p:cNvSpPr txBox="1"/>
          <p:nvPr/>
        </p:nvSpPr>
        <p:spPr>
          <a:xfrm>
            <a:off x="7079136" y="2342976"/>
            <a:ext cx="3370463" cy="923330"/>
          </a:xfrm>
          <a:prstGeom prst="rect">
            <a:avLst/>
          </a:prstGeom>
          <a:noFill/>
        </p:spPr>
        <p:txBody>
          <a:bodyPr wrap="square" rtlCol="0">
            <a:spAutoFit/>
          </a:bodyPr>
          <a:lstStyle/>
          <a:p>
            <a:pPr algn="just"/>
            <a:r>
              <a:rPr lang="en-US" sz="5400">
                <a:solidFill>
                  <a:srgbClr val="0070C0"/>
                </a:solidFill>
              </a:rPr>
              <a:t>nắng</a:t>
            </a:r>
          </a:p>
        </p:txBody>
      </p:sp>
      <p:sp>
        <p:nvSpPr>
          <p:cNvPr id="12" name="TextBox 11">
            <a:extLst>
              <a:ext uri="{FF2B5EF4-FFF2-40B4-BE49-F238E27FC236}">
                <a16:creationId xmlns:a16="http://schemas.microsoft.com/office/drawing/2014/main" id="{2221A243-062F-8C0C-9065-3D1478FE7CD7}"/>
              </a:ext>
            </a:extLst>
          </p:cNvPr>
          <p:cNvSpPr txBox="1"/>
          <p:nvPr/>
        </p:nvSpPr>
        <p:spPr>
          <a:xfrm>
            <a:off x="7079136" y="3513893"/>
            <a:ext cx="4167441" cy="923330"/>
          </a:xfrm>
          <a:prstGeom prst="rect">
            <a:avLst/>
          </a:prstGeom>
          <a:noFill/>
        </p:spPr>
        <p:txBody>
          <a:bodyPr wrap="square" rtlCol="0">
            <a:spAutoFit/>
          </a:bodyPr>
          <a:lstStyle/>
          <a:p>
            <a:pPr algn="just"/>
            <a:r>
              <a:rPr lang="en-US" sz="5400">
                <a:solidFill>
                  <a:srgbClr val="0070C0"/>
                </a:solidFill>
              </a:rPr>
              <a:t>thoăn thoắt</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4070118" y="1886567"/>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2140777" y="2926412"/>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070301" y="4268998"/>
            <a:ext cx="4155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222176" y="5469263"/>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3092076" y="6526112"/>
            <a:ext cx="3266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3576724" y="6532513"/>
            <a:ext cx="359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8391422" y="1804897"/>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0C649-B7B7-006A-E362-CDE6CD334573}"/>
              </a:ext>
            </a:extLst>
          </p:cNvPr>
          <p:cNvCxnSpPr/>
          <p:nvPr/>
        </p:nvCxnSpPr>
        <p:spPr>
          <a:xfrm>
            <a:off x="8244349" y="326630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C623B8E-E50F-29D8-C4BA-9FA27E5659E5}"/>
              </a:ext>
            </a:extLst>
          </p:cNvPr>
          <p:cNvCxnSpPr/>
          <p:nvPr/>
        </p:nvCxnSpPr>
        <p:spPr>
          <a:xfrm>
            <a:off x="4687739" y="1765640"/>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271378" y="3008351"/>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DAB322-3A39-7986-0657-6C2B4CD87BBF}"/>
              </a:ext>
            </a:extLst>
          </p:cNvPr>
          <p:cNvSpPr txBox="1"/>
          <p:nvPr/>
        </p:nvSpPr>
        <p:spPr>
          <a:xfrm>
            <a:off x="7079136" y="4684809"/>
            <a:ext cx="4167441" cy="923330"/>
          </a:xfrm>
          <a:prstGeom prst="rect">
            <a:avLst/>
          </a:prstGeom>
          <a:noFill/>
        </p:spPr>
        <p:txBody>
          <a:bodyPr wrap="square" rtlCol="0">
            <a:spAutoFit/>
          </a:bodyPr>
          <a:lstStyle/>
          <a:p>
            <a:pPr algn="just"/>
            <a:r>
              <a:rPr lang="en-US" sz="5400">
                <a:solidFill>
                  <a:srgbClr val="0070C0"/>
                </a:solidFill>
              </a:rPr>
              <a:t>tiếc nuối</a:t>
            </a:r>
          </a:p>
        </p:txBody>
      </p:sp>
      <p:cxnSp>
        <p:nvCxnSpPr>
          <p:cNvPr id="16" name="Straight Connector 15">
            <a:extLst>
              <a:ext uri="{FF2B5EF4-FFF2-40B4-BE49-F238E27FC236}">
                <a16:creationId xmlns:a16="http://schemas.microsoft.com/office/drawing/2014/main" id="{7707FCB4-DFEE-0E16-ADF4-FED791B71636}"/>
              </a:ext>
            </a:extLst>
          </p:cNvPr>
          <p:cNvCxnSpPr/>
          <p:nvPr/>
        </p:nvCxnSpPr>
        <p:spPr>
          <a:xfrm>
            <a:off x="8870678" y="5495064"/>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3C1AE6-B9BD-E2A8-FD12-48C6149396CF}"/>
              </a:ext>
            </a:extLst>
          </p:cNvPr>
          <p:cNvSpPr txBox="1"/>
          <p:nvPr/>
        </p:nvSpPr>
        <p:spPr>
          <a:xfrm>
            <a:off x="7079136" y="5729107"/>
            <a:ext cx="4167441" cy="923330"/>
          </a:xfrm>
          <a:prstGeom prst="rect">
            <a:avLst/>
          </a:prstGeom>
          <a:noFill/>
        </p:spPr>
        <p:txBody>
          <a:bodyPr wrap="square" rtlCol="0">
            <a:spAutoFit/>
          </a:bodyPr>
          <a:lstStyle/>
          <a:p>
            <a:pPr algn="just"/>
            <a:r>
              <a:rPr lang="en-US" sz="5400">
                <a:solidFill>
                  <a:srgbClr val="0070C0"/>
                </a:solidFill>
              </a:rPr>
              <a:t>thuở xưa</a:t>
            </a:r>
          </a:p>
        </p:txBody>
      </p:sp>
      <p:cxnSp>
        <p:nvCxnSpPr>
          <p:cNvPr id="26" name="Straight Connector 25">
            <a:extLst>
              <a:ext uri="{FF2B5EF4-FFF2-40B4-BE49-F238E27FC236}">
                <a16:creationId xmlns:a16="http://schemas.microsoft.com/office/drawing/2014/main" id="{EFE648B5-CBEA-C550-2289-3025EFF449E6}"/>
              </a:ext>
            </a:extLst>
          </p:cNvPr>
          <p:cNvCxnSpPr/>
          <p:nvPr/>
        </p:nvCxnSpPr>
        <p:spPr>
          <a:xfrm>
            <a:off x="7754954" y="6539362"/>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0191A2-E2B2-C220-5D1A-980B489F8FD5}"/>
              </a:ext>
            </a:extLst>
          </p:cNvPr>
          <p:cNvCxnSpPr/>
          <p:nvPr/>
        </p:nvCxnSpPr>
        <p:spPr>
          <a:xfrm>
            <a:off x="8705425" y="6539362"/>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a:solidFill>
                  <a:srgbClr val="0070C0"/>
                </a:solidFill>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3170099"/>
          </a:xfrm>
          <a:prstGeom prst="rect">
            <a:avLst/>
          </a:prstGeom>
          <a:noFill/>
        </p:spPr>
        <p:txBody>
          <a:bodyPr wrap="square" rtlCol="0">
            <a:spAutoFit/>
          </a:bodyPr>
          <a:lstStyle/>
          <a:p>
            <a:pPr algn="just"/>
            <a:r>
              <a:rPr lang="vi-VN" sz="4000" b="0" i="0">
                <a:solidFill>
                  <a:srgbClr val="0070C0"/>
                </a:solidFill>
                <a:effectLst/>
                <a:latin typeface="+mn-lt"/>
              </a:rPr>
              <a:t>Biết bao cảnh sắc như hiện ra trước mắt chúng tôi: bầy vượn tinh nghịch đánh đu trên cành cao, đàn hươu nai xinh đẹp và hiền lành rủ nhau ra suối, những vạt cỏ đẫm sương long lanh trong nắng.</a:t>
            </a:r>
            <a:endParaRPr lang="en-US" sz="4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3322810" y="2584975"/>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3284144" y="3240289"/>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11489650" y="323276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5043085" y="3823912"/>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11523533" y="3877504"/>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5947159" y="4471406"/>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Cùng chia đoạn/phần 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317" y="1465501"/>
            <a:ext cx="4469203" cy="446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9B233D-E93B-44D3-F093-C8A5BA444A8B}"/>
              </a:ext>
            </a:extLst>
          </p:cNvPr>
          <p:cNvGrpSpPr/>
          <p:nvPr/>
        </p:nvGrpSpPr>
        <p:grpSpPr>
          <a:xfrm>
            <a:off x="239150" y="178090"/>
            <a:ext cx="11683537" cy="6617196"/>
            <a:chOff x="239150" y="210174"/>
            <a:chExt cx="11683537" cy="6617196"/>
          </a:xfrm>
          <a:solidFill>
            <a:srgbClr val="FFFFFF"/>
          </a:solidFill>
        </p:grpSpPr>
        <p:sp>
          <p:nvSpPr>
            <p:cNvPr id="3" name="TextBox 2">
              <a:extLst>
                <a:ext uri="{FF2B5EF4-FFF2-40B4-BE49-F238E27FC236}">
                  <a16:creationId xmlns:a16="http://schemas.microsoft.com/office/drawing/2014/main" id="{626A8F22-1C89-3280-77B6-248C406A379F}"/>
                </a:ext>
              </a:extLst>
            </p:cNvPr>
            <p:cNvSpPr txBox="1"/>
            <p:nvPr/>
          </p:nvSpPr>
          <p:spPr>
            <a:xfrm>
              <a:off x="239150" y="733394"/>
              <a:ext cx="11683537" cy="6093976"/>
            </a:xfrm>
            <a:prstGeom prst="rect">
              <a:avLst/>
            </a:prstGeom>
            <a:grpFill/>
          </p:spPr>
          <p:txBody>
            <a:bodyPr wrap="square" rtlCol="0">
              <a:spAutoFit/>
            </a:bodyPr>
            <a:lstStyle/>
            <a:p>
              <a:pPr algn="just"/>
              <a:r>
                <a:rPr lang="en-US" sz="2600">
                  <a:solidFill>
                    <a:srgbClr val="0070C0"/>
                  </a:solidFill>
                  <a:latin typeface="+mn-lt"/>
                </a:rPr>
                <a:t>      </a:t>
              </a:r>
              <a:r>
                <a:rPr lang="vi-VN" sz="2600" b="0" i="0">
                  <a:solidFill>
                    <a:srgbClr val="C0000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a:solidFill>
                    <a:srgbClr val="C00000"/>
                  </a:solidFill>
                  <a:effectLst/>
                  <a:latin typeface="+mn-lt"/>
                </a:rPr>
                <a:t>      </a:t>
              </a:r>
              <a:r>
                <a:rPr lang="vi-VN" sz="2600" b="0" i="0">
                  <a:solidFill>
                    <a:srgbClr val="C0000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a:solidFill>
                    <a:srgbClr val="0070C0"/>
                  </a:solidFill>
                  <a:effectLst/>
                  <a:latin typeface="+mn-lt"/>
                </a:rPr>
                <a:t>      </a:t>
              </a:r>
              <a:r>
                <a:rPr lang="vi-VN" sz="2600" b="0" i="0">
                  <a:solidFill>
                    <a:srgbClr val="7030A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a:solidFill>
                    <a:srgbClr val="0070C0"/>
                  </a:solidFill>
                  <a:effectLst/>
                  <a:latin typeface="+mn-lt"/>
                </a:rPr>
                <a:t> </a:t>
              </a:r>
              <a:r>
                <a:rPr lang="en-US" sz="2600" b="0" i="0">
                  <a:solidFill>
                    <a:srgbClr val="0070C0"/>
                  </a:solidFill>
                  <a:effectLst/>
                  <a:latin typeface="+mn-lt"/>
                </a:rPr>
                <a:t>    </a:t>
              </a:r>
              <a:r>
                <a:rPr lang="vi-VN" sz="2600" b="0" i="0">
                  <a:solidFill>
                    <a:srgbClr val="00B05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a:solidFill>
                  <a:srgbClr val="00B050"/>
                </a:solidFill>
                <a:latin typeface="+mn-lt"/>
              </a:endParaRPr>
            </a:p>
            <a:p>
              <a:pPr algn="r"/>
              <a:r>
                <a:rPr lang="en-US" sz="2600" b="0" i="0">
                  <a:solidFill>
                    <a:srgbClr val="0070C0"/>
                  </a:solidFill>
                  <a:effectLst/>
                  <a:latin typeface="+mn-lt"/>
                </a:rPr>
                <a:t>(Vũ</a:t>
              </a:r>
              <a:r>
                <a:rPr lang="en-US" sz="2600">
                  <a:solidFill>
                    <a:srgbClr val="0070C0"/>
                  </a:solidFill>
                  <a:latin typeface="+mn-lt"/>
                </a:rPr>
                <a:t> Hùng)</a:t>
              </a:r>
              <a:endParaRPr lang="vi-VN" sz="2600" b="0" i="0">
                <a:solidFill>
                  <a:srgbClr val="0070C0"/>
                </a:solidFill>
                <a:effectLst/>
                <a:latin typeface="+mn-lt"/>
              </a:endParaRPr>
            </a:p>
          </p:txBody>
        </p:sp>
        <p:sp>
          <p:nvSpPr>
            <p:cNvPr id="8" name="TextBox 7">
              <a:extLst>
                <a:ext uri="{FF2B5EF4-FFF2-40B4-BE49-F238E27FC236}">
                  <a16:creationId xmlns:a16="http://schemas.microsoft.com/office/drawing/2014/main" id="{D12738BB-E464-3F2E-A1B6-75104DA75A94}"/>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
        <p:nvSpPr>
          <p:cNvPr id="7" name="TextBox 6">
            <a:extLst>
              <a:ext uri="{FF2B5EF4-FFF2-40B4-BE49-F238E27FC236}">
                <a16:creationId xmlns:a16="http://schemas.microsoft.com/office/drawing/2014/main" id="{F051A0CD-973E-CEF6-9E72-7A750CDE7823}"/>
              </a:ext>
            </a:extLst>
          </p:cNvPr>
          <p:cNvSpPr txBox="1"/>
          <p:nvPr/>
        </p:nvSpPr>
        <p:spPr>
          <a:xfrm>
            <a:off x="1495436" y="6457890"/>
            <a:ext cx="9170964" cy="400110"/>
          </a:xfrm>
          <a:prstGeom prst="rect">
            <a:avLst/>
          </a:prstGeom>
          <a:noFill/>
        </p:spPr>
        <p:txBody>
          <a:bodyPr wrap="square" rtlCol="0">
            <a:spAutoFit/>
          </a:bodyPr>
          <a:lstStyle/>
          <a:p>
            <a:pPr algn="ctr"/>
            <a:r>
              <a:rPr lang="en-US" sz="2000"/>
              <a:t>Học sinh tự ngắt các phần vào sách.</a:t>
            </a:r>
          </a:p>
        </p:txBody>
      </p:sp>
    </p:spTree>
    <p:extLst>
      <p:ext uri="{BB962C8B-B14F-4D97-AF65-F5344CB8AC3E}">
        <p14:creationId xmlns:p14="http://schemas.microsoft.com/office/powerpoint/2010/main" val="128213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703" y="1742464"/>
            <a:ext cx="5930431" cy="403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27" y="1443416"/>
            <a:ext cx="3892784" cy="451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3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51"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976"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338"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705725"/>
            <a:ext cx="10916419" cy="1446550"/>
          </a:xfrm>
          <a:prstGeom prst="rect">
            <a:avLst/>
          </a:prstGeom>
          <a:noFill/>
        </p:spPr>
        <p:txBody>
          <a:bodyPr wrap="square" rtlCol="0">
            <a:spAutoFit/>
          </a:bodyPr>
          <a:lstStyle/>
          <a:p>
            <a:pPr algn="ctr"/>
            <a:r>
              <a:rPr lang="en-US" sz="8800"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8DA50768-A1F9-4230-B327-2F214D552A97}"/>
              </a:ext>
            </a:extLst>
          </p:cNvPr>
          <p:cNvGrpSpPr/>
          <p:nvPr/>
        </p:nvGrpSpPr>
        <p:grpSpPr>
          <a:xfrm>
            <a:off x="239150" y="178090"/>
            <a:ext cx="11683537" cy="6617196"/>
            <a:chOff x="239150" y="210174"/>
            <a:chExt cx="11683537" cy="6617196"/>
          </a:xfrm>
          <a:solidFill>
            <a:srgbClr val="FFFFFF"/>
          </a:solidFill>
        </p:grpSpPr>
        <p:sp>
          <p:nvSpPr>
            <p:cNvPr id="3" name="TextBox 2">
              <a:extLst>
                <a:ext uri="{FF2B5EF4-FFF2-40B4-BE49-F238E27FC236}">
                  <a16:creationId xmlns:a16="http://schemas.microsoft.com/office/drawing/2014/main" id="{D1DE6821-2D5F-8AF4-84B1-66BF1EDAFE06}"/>
                </a:ext>
              </a:extLst>
            </p:cNvPr>
            <p:cNvSpPr txBox="1"/>
            <p:nvPr/>
          </p:nvSpPr>
          <p:spPr>
            <a:xfrm>
              <a:off x="239150" y="733394"/>
              <a:ext cx="11683537" cy="6093976"/>
            </a:xfrm>
            <a:prstGeom prst="rect">
              <a:avLst/>
            </a:prstGeom>
            <a:grpFill/>
          </p:spPr>
          <p:txBody>
            <a:bodyPr wrap="square" rtlCol="0">
              <a:spAutoFit/>
            </a:bodyPr>
            <a:lstStyle/>
            <a:p>
              <a:pPr algn="just"/>
              <a:r>
                <a:rPr lang="en-US" sz="2600">
                  <a:solidFill>
                    <a:srgbClr val="0070C0"/>
                  </a:solidFill>
                  <a:latin typeface="+mn-lt"/>
                </a:rPr>
                <a:t>      </a:t>
              </a:r>
              <a:r>
                <a:rPr lang="vi-VN" sz="2600" b="0" i="0">
                  <a:solidFill>
                    <a:srgbClr val="0070C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a:solidFill>
                    <a:srgbClr val="0070C0"/>
                  </a:solidFill>
                  <a:effectLst/>
                  <a:latin typeface="+mn-lt"/>
                </a:rPr>
                <a:t>      </a:t>
              </a:r>
              <a:r>
                <a:rPr lang="vi-VN" sz="2600" b="0" i="0">
                  <a:solidFill>
                    <a:srgbClr val="0070C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a:solidFill>
                    <a:srgbClr val="0070C0"/>
                  </a:solidFill>
                  <a:effectLst/>
                  <a:latin typeface="+mn-lt"/>
                </a:rPr>
                <a:t>      </a:t>
              </a:r>
              <a:r>
                <a:rPr lang="vi-VN" sz="2600" b="0" i="0">
                  <a:solidFill>
                    <a:srgbClr val="0070C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a:solidFill>
                    <a:srgbClr val="0070C0"/>
                  </a:solidFill>
                  <a:effectLst/>
                  <a:latin typeface="+mn-lt"/>
                </a:rPr>
                <a:t> </a:t>
              </a:r>
              <a:r>
                <a:rPr lang="en-US" sz="2600" b="0" i="0">
                  <a:solidFill>
                    <a:srgbClr val="0070C0"/>
                  </a:solidFill>
                  <a:effectLst/>
                  <a:latin typeface="+mn-lt"/>
                </a:rPr>
                <a:t>    </a:t>
              </a:r>
              <a:r>
                <a:rPr lang="vi-VN" sz="26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a:solidFill>
                  <a:srgbClr val="0070C0"/>
                </a:solidFill>
                <a:latin typeface="+mn-lt"/>
              </a:endParaRPr>
            </a:p>
            <a:p>
              <a:pPr algn="r"/>
              <a:r>
                <a:rPr lang="en-US" sz="2600" b="0" i="0">
                  <a:solidFill>
                    <a:srgbClr val="0070C0"/>
                  </a:solidFill>
                  <a:effectLst/>
                  <a:latin typeface="+mn-lt"/>
                </a:rPr>
                <a:t>(Vũ</a:t>
              </a:r>
              <a:r>
                <a:rPr lang="en-US" sz="2600">
                  <a:solidFill>
                    <a:srgbClr val="0070C0"/>
                  </a:solidFill>
                  <a:latin typeface="+mn-lt"/>
                </a:rPr>
                <a:t> Hùng)</a:t>
              </a:r>
              <a:endParaRPr lang="vi-VN" sz="2600" b="0" i="0">
                <a:solidFill>
                  <a:srgbClr val="0070C0"/>
                </a:solidFill>
                <a:effectLst/>
                <a:latin typeface="+mn-lt"/>
              </a:endParaRPr>
            </a:p>
          </p:txBody>
        </p:sp>
        <p:sp>
          <p:nvSpPr>
            <p:cNvPr id="4" name="TextBox 3">
              <a:extLst>
                <a:ext uri="{FF2B5EF4-FFF2-40B4-BE49-F238E27FC236}">
                  <a16:creationId xmlns:a16="http://schemas.microsoft.com/office/drawing/2014/main" id="{C124D746-62D2-05AC-B76F-4CBFD4C13BE6}"/>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extLst>
      <p:ext uri="{BB962C8B-B14F-4D97-AF65-F5344CB8AC3E}">
        <p14:creationId xmlns:p14="http://schemas.microsoft.com/office/powerpoint/2010/main" val="405812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noFill/>
          <a:ln>
            <a:solidFill>
              <a:srgbClr val="0070C0"/>
            </a:solidFill>
          </a:ln>
        </p:spPr>
        <p:txBody>
          <a:bodyPr wrap="square" rtlCol="0">
            <a:spAutoFit/>
          </a:bodyPr>
          <a:lstStyle/>
          <a:p>
            <a:pPr algn="just"/>
            <a:r>
              <a:rPr lang="en-US" sz="3600">
                <a:solidFill>
                  <a:srgbClr val="FF0000"/>
                </a:solidFill>
              </a:rPr>
              <a:t>1</a:t>
            </a:r>
            <a:r>
              <a:rPr lang="en-US" sz="3600">
                <a:solidFill>
                  <a:srgbClr val="0070C0"/>
                </a:solidFill>
              </a:rPr>
              <a:t>. Khi đi trong rừng, các bạn nhỏ nghe thấy những âm thanh gì?</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2585323"/>
          </a:xfrm>
          <a:prstGeom prst="rect">
            <a:avLst/>
          </a:prstGeom>
          <a:noFill/>
          <a:ln>
            <a:solidFill>
              <a:srgbClr val="0070C0"/>
            </a:solidFill>
          </a:ln>
        </p:spPr>
        <p:txBody>
          <a:bodyPr wrap="square" rtlCol="0">
            <a:spAutoFit/>
          </a:bodyPr>
          <a:lstStyle/>
          <a:p>
            <a:pPr algn="just"/>
            <a:r>
              <a:rPr lang="en-US" sz="5400">
                <a:solidFill>
                  <a:srgbClr val="002060"/>
                </a:solidFill>
              </a:rPr>
              <a:t>	Đi trong rừng, các bạn nhỏ nghe rất rõ tiếng suối róc rách và tiếng chim hót.</a:t>
            </a:r>
            <a:endParaRPr lang="en-US" sz="5400">
              <a:solidFill>
                <a:srgbClr val="002060"/>
              </a:solidFill>
              <a:latin typeface="+mj-lt"/>
            </a:endParaRPr>
          </a:p>
        </p:txBody>
      </p:sp>
      <p:sp>
        <p:nvSpPr>
          <p:cNvPr id="3" name="TextBox 2">
            <a:extLst>
              <a:ext uri="{FF2B5EF4-FFF2-40B4-BE49-F238E27FC236}">
                <a16:creationId xmlns:a16="http://schemas.microsoft.com/office/drawing/2014/main" id="{53715B51-2634-18DC-EECA-E0DFD8BB8B95}"/>
              </a:ext>
            </a:extLst>
          </p:cNvPr>
          <p:cNvSpPr txBox="1"/>
          <p:nvPr/>
        </p:nvSpPr>
        <p:spPr>
          <a:xfrm>
            <a:off x="1495437" y="6401520"/>
            <a:ext cx="9170964" cy="400110"/>
          </a:xfrm>
          <a:prstGeom prst="rect">
            <a:avLst/>
          </a:prstGeom>
          <a:noFill/>
        </p:spPr>
        <p:txBody>
          <a:bodyPr wrap="square" rtlCol="0">
            <a:spAutoFit/>
          </a:bodyPr>
          <a:lstStyle/>
          <a:p>
            <a:pPr algn="ctr"/>
            <a:r>
              <a:rPr lang="en-US" sz="2000"/>
              <a:t>HS đọc thầm đoạn 1,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3" y="1581786"/>
            <a:ext cx="11473353" cy="646331"/>
          </a:xfrm>
          <a:prstGeom prst="rect">
            <a:avLst/>
          </a:prstGeom>
          <a:noFill/>
          <a:ln>
            <a:solidFill>
              <a:srgbClr val="0070C0"/>
            </a:solidFill>
          </a:ln>
        </p:spPr>
        <p:txBody>
          <a:bodyPr wrap="square" rtlCol="0">
            <a:spAutoFit/>
          </a:bodyPr>
          <a:lstStyle/>
          <a:p>
            <a:pPr algn="just"/>
            <a:r>
              <a:rPr lang="en-US" sz="3600">
                <a:solidFill>
                  <a:srgbClr val="FF0000"/>
                </a:solidFill>
              </a:rPr>
              <a:t>2</a:t>
            </a:r>
            <a:r>
              <a:rPr lang="en-US" sz="3600">
                <a:solidFill>
                  <a:srgbClr val="0070C0"/>
                </a:solidFill>
              </a:rPr>
              <a:t>. Cây cối và con vật trong rừng được tả như thế nào?</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2862322"/>
          </a:xfrm>
          <a:prstGeom prst="rect">
            <a:avLst/>
          </a:prstGeom>
          <a:noFill/>
          <a:ln>
            <a:solidFill>
              <a:srgbClr val="0070C0"/>
            </a:solidFill>
          </a:ln>
        </p:spPr>
        <p:txBody>
          <a:bodyPr wrap="square" rtlCol="0">
            <a:spAutoFit/>
          </a:bodyPr>
          <a:lstStyle/>
          <a:p>
            <a:pPr algn="just"/>
            <a:r>
              <a:rPr lang="en-US" sz="3600">
                <a:solidFill>
                  <a:srgbClr val="002060"/>
                </a:solidFill>
              </a:rPr>
              <a:t>	 </a:t>
            </a:r>
            <a:r>
              <a:rPr lang="vi-VN" sz="3600">
                <a:solidFill>
                  <a:srgbClr val="0070C0"/>
                </a:solidFill>
              </a:rPr>
              <a:t>Cây cối vươn ngọn lên cao tít đón nắng. Nhiều cây thân thẳng tắp, tán là tròn xoe. Những con sóc nâu cong đuôi nhảy thoăn thoắt qua các cành cây. Thấy có người đi tới, chúng dừng cả lại, nhìn ngơ ngác.</a:t>
            </a:r>
            <a:endParaRPr lang="en-US" sz="3600">
              <a:solidFill>
                <a:srgbClr val="002060"/>
              </a:solidFill>
              <a:latin typeface="+mj-lt"/>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401520"/>
            <a:ext cx="9170964" cy="400110"/>
          </a:xfrm>
          <a:prstGeom prst="rect">
            <a:avLst/>
          </a:prstGeom>
          <a:noFill/>
        </p:spPr>
        <p:txBody>
          <a:bodyPr wrap="square" rtlCol="0">
            <a:spAutoFit/>
          </a:bodyPr>
          <a:lstStyle/>
          <a:p>
            <a:pPr algn="ctr"/>
            <a:r>
              <a:rPr lang="en-US" sz="2000"/>
              <a:t>HS đọc thầm đoạn 3</a:t>
            </a: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71190" y="1038746"/>
            <a:ext cx="11473353" cy="1200329"/>
          </a:xfrm>
          <a:prstGeom prst="rect">
            <a:avLst/>
          </a:prstGeom>
          <a:noFill/>
          <a:ln>
            <a:solidFill>
              <a:srgbClr val="0070C0"/>
            </a:solidFill>
          </a:ln>
        </p:spPr>
        <p:txBody>
          <a:bodyPr wrap="square" rtlCol="0">
            <a:spAutoFit/>
          </a:bodyPr>
          <a:lstStyle/>
          <a:p>
            <a:pPr algn="just"/>
            <a:r>
              <a:rPr lang="en-US" sz="3600">
                <a:solidFill>
                  <a:srgbClr val="FF0000"/>
                </a:solidFill>
              </a:rPr>
              <a:t>3</a:t>
            </a:r>
            <a:r>
              <a:rPr lang="en-US" sz="3600">
                <a:solidFill>
                  <a:srgbClr val="0070C0"/>
                </a:solidFill>
              </a:rPr>
              <a:t>. Trên đường về, ông đã kể những gì cho các bạn nhỏ?</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3416320"/>
          </a:xfrm>
          <a:prstGeom prst="rect">
            <a:avLst/>
          </a:prstGeom>
          <a:noFill/>
          <a:ln>
            <a:solidFill>
              <a:srgbClr val="0070C0"/>
            </a:solidFill>
          </a:ln>
        </p:spPr>
        <p:txBody>
          <a:bodyPr wrap="square" rtlCol="0">
            <a:spAutoFit/>
          </a:bodyPr>
          <a:lstStyle/>
          <a:p>
            <a:pPr algn="just"/>
            <a:r>
              <a:rPr lang="en-US" sz="3600">
                <a:solidFill>
                  <a:srgbClr val="002060"/>
                </a:solidFill>
              </a:rPr>
              <a:t>	 </a:t>
            </a:r>
            <a:r>
              <a:rPr lang="vi-VN" sz="3600">
                <a:solidFill>
                  <a:srgbClr val="0070C0"/>
                </a:solidFill>
              </a:rPr>
              <a:t>Trên đường, ông kể </a:t>
            </a:r>
            <a:r>
              <a:rPr lang="en-US" sz="3600">
                <a:solidFill>
                  <a:srgbClr val="0070C0"/>
                </a:solidFill>
              </a:rPr>
              <a:t>cho các bạn nhỏ nghe </a:t>
            </a:r>
            <a:r>
              <a:rPr lang="vi-VN" sz="3600">
                <a:solidFill>
                  <a:srgbClr val="0070C0"/>
                </a:solidFill>
              </a:rPr>
              <a:t>về những cánh rừng thuở xưa. </a:t>
            </a:r>
            <a:r>
              <a:rPr lang="en-US" sz="3600">
                <a:solidFill>
                  <a:srgbClr val="0070C0"/>
                </a:solidFill>
              </a:rPr>
              <a:t>Trong rừng ấy có rất nhiều muông thú:</a:t>
            </a:r>
            <a:r>
              <a:rPr lang="vi-VN" sz="3600">
                <a:solidFill>
                  <a:srgbClr val="0070C0"/>
                </a:solidFill>
              </a:rPr>
              <a:t> bầy vượn tinh nghịch đánh đu trên cành cao, đàn hươu nai xinh đẹp và hiền lành rủ nhau ra suối, những vạt cỏ đẫm sương long lanh trong nắng.</a:t>
            </a:r>
            <a:endParaRPr lang="en-US" sz="3600">
              <a:solidFill>
                <a:srgbClr val="0070C0"/>
              </a:solidFill>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401520"/>
            <a:ext cx="9170964" cy="400110"/>
          </a:xfrm>
          <a:prstGeom prst="rect">
            <a:avLst/>
          </a:prstGeom>
          <a:noFill/>
        </p:spPr>
        <p:txBody>
          <a:bodyPr wrap="square" rtlCol="0">
            <a:spAutoFit/>
          </a:bodyPr>
          <a:lstStyle/>
          <a:p>
            <a:pPr algn="ctr"/>
            <a:r>
              <a:rPr lang="en-US" sz="2000"/>
              <a:t>HS đọc thầm đoạn 4</a:t>
            </a:r>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71190" y="1038746"/>
            <a:ext cx="11473353" cy="1200329"/>
          </a:xfrm>
          <a:prstGeom prst="rect">
            <a:avLst/>
          </a:prstGeom>
          <a:noFill/>
          <a:ln>
            <a:solidFill>
              <a:srgbClr val="0070C0"/>
            </a:solidFill>
          </a:ln>
        </p:spPr>
        <p:txBody>
          <a:bodyPr wrap="square" rtlCol="0">
            <a:spAutoFit/>
          </a:bodyPr>
          <a:lstStyle/>
          <a:p>
            <a:pPr algn="just"/>
            <a:r>
              <a:rPr lang="en-US" sz="3600">
                <a:solidFill>
                  <a:srgbClr val="FF0000"/>
                </a:solidFill>
              </a:rPr>
              <a:t>4</a:t>
            </a:r>
            <a:r>
              <a:rPr lang="en-US" sz="3600">
                <a:solidFill>
                  <a:srgbClr val="0070C0"/>
                </a:solidFill>
              </a:rPr>
              <a:t>. Theo em, các bạn nhỏ có thấy thú vị với chuyến đi thăm rừng cùng ông không? Vì sao?</a:t>
            </a:r>
          </a:p>
        </p:txBody>
      </p:sp>
      <p:pic>
        <p:nvPicPr>
          <p:cNvPr id="4" name="Picture 3">
            <a:extLst>
              <a:ext uri="{FF2B5EF4-FFF2-40B4-BE49-F238E27FC236}">
                <a16:creationId xmlns:a16="http://schemas.microsoft.com/office/drawing/2014/main" id="{8B2BB125-2A3F-CEED-5A15-8C7459951D48}"/>
              </a:ext>
            </a:extLst>
          </p:cNvPr>
          <p:cNvPicPr>
            <a:picLocks noChangeAspect="1"/>
          </p:cNvPicPr>
          <p:nvPr/>
        </p:nvPicPr>
        <p:blipFill>
          <a:blip r:embed="rId4"/>
          <a:stretch>
            <a:fillRect/>
          </a:stretch>
        </p:blipFill>
        <p:spPr>
          <a:xfrm>
            <a:off x="4588768" y="2771272"/>
            <a:ext cx="2984302" cy="3429001"/>
          </a:xfrm>
          <a:prstGeom prst="rect">
            <a:avLst/>
          </a:prstGeom>
        </p:spPr>
      </p:pic>
    </p:spTree>
    <p:extLst>
      <p:ext uri="{BB962C8B-B14F-4D97-AF65-F5344CB8AC3E}">
        <p14:creationId xmlns:p14="http://schemas.microsoft.com/office/powerpoint/2010/main" val="2010908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2416235" y="755461"/>
            <a:ext cx="7612321" cy="747200"/>
          </a:xfrm>
        </p:spPr>
        <p:txBody>
          <a:bodyPr/>
          <a:lstStyle/>
          <a:p>
            <a:pPr algn="just"/>
            <a:r>
              <a:rPr lang="en-US" b="1">
                <a:latin typeface="+mj-lt"/>
              </a:rPr>
              <a:t>Bài đọc giúp em  hiểu thêm những gì?</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1264092" y="1502661"/>
            <a:ext cx="9916606" cy="4849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774192" indent="-571500" algn="just">
              <a:buFont typeface="Wingdings" panose="05000000000000000000" pitchFamily="2" charset="2"/>
              <a:buChar char="§"/>
            </a:pPr>
            <a:r>
              <a:rPr lang="en-US" sz="4000">
                <a:solidFill>
                  <a:srgbClr val="C00000"/>
                </a:solidFill>
                <a:latin typeface="+mj-lt"/>
              </a:rPr>
              <a:t>Rừng là tài nguyên quý giá của con người.</a:t>
            </a:r>
          </a:p>
          <a:p>
            <a:pPr marL="774192" indent="-571500" algn="just">
              <a:buFont typeface="Wingdings" panose="05000000000000000000" pitchFamily="2" charset="2"/>
              <a:buChar char="§"/>
            </a:pPr>
            <a:r>
              <a:rPr lang="en-US" sz="4000">
                <a:solidFill>
                  <a:srgbClr val="7030A0"/>
                </a:solidFill>
                <a:latin typeface="+mj-lt"/>
              </a:rPr>
              <a:t>Sự thay đổi theo chiều hướng xấu đi của rừng do nhiều nguyên nhân, trong đó có con người tác động.</a:t>
            </a:r>
          </a:p>
          <a:p>
            <a:pPr marL="774192" indent="-571500" algn="just">
              <a:buFont typeface="Wingdings" panose="05000000000000000000" pitchFamily="2" charset="2"/>
              <a:buChar char="§"/>
            </a:pPr>
            <a:r>
              <a:rPr lang="en-US" sz="4000">
                <a:solidFill>
                  <a:srgbClr val="00B050"/>
                </a:solidFill>
                <a:latin typeface="+mj-lt"/>
              </a:rPr>
              <a:t>Con người cần chung tay bảo vệ rừng, bảo vệ các thực vật, động vật sinh sống trong rừng bằng nhiều cách.</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763938"/>
            <a:ext cx="10666401" cy="1015663"/>
          </a:xfrm>
          <a:prstGeom prst="rect">
            <a:avLst/>
          </a:prstGeom>
          <a:noFill/>
        </p:spPr>
        <p:txBody>
          <a:bodyPr wrap="square" rtlCol="0">
            <a:spAutoFit/>
          </a:bodyPr>
          <a:lstStyle/>
          <a:p>
            <a:pPr algn="ctr"/>
            <a:r>
              <a:rPr lang="en-US" sz="60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488135"/>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7" y="3536258"/>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3110985" y="911570"/>
            <a:ext cx="5939868" cy="1754326"/>
          </a:xfrm>
          <a:prstGeom prst="rect">
            <a:avLst/>
          </a:prstGeom>
          <a:noFill/>
        </p:spPr>
        <p:txBody>
          <a:bodyPr wrap="square" rtlCol="0">
            <a:spAutoFit/>
          </a:bodyPr>
          <a:lstStyle/>
          <a:p>
            <a:pPr algn="ctr"/>
            <a:r>
              <a:rPr lang="en-US" sz="5400" b="1">
                <a:solidFill>
                  <a:srgbClr val="002060"/>
                </a:solidFill>
              </a:rPr>
              <a:t>NÓI VÀ NGHE</a:t>
            </a:r>
          </a:p>
          <a:p>
            <a:pPr algn="ctr"/>
            <a:r>
              <a:rPr lang="en-US" sz="5400" b="1">
                <a:solidFill>
                  <a:srgbClr val="0070C0"/>
                </a:solidFill>
              </a:rPr>
              <a:t>MÙA HÈ CỦA EM</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57438" y="2665896"/>
            <a:ext cx="3246962" cy="3967378"/>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70C0"/>
                </a:solidFill>
                <a:latin typeface="+mj-lt"/>
              </a:rPr>
              <a:t>TIẾNG VIỆT 3</a:t>
            </a:r>
            <a:endParaRPr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402367" y="2525905"/>
            <a:ext cx="10328221" cy="646331"/>
          </a:xfrm>
          <a:prstGeom prst="rect">
            <a:avLst/>
          </a:prstGeom>
          <a:noFill/>
        </p:spPr>
        <p:txBody>
          <a:bodyPr wrap="square" rtlCol="0">
            <a:spAutoFit/>
          </a:bodyPr>
          <a:lstStyle/>
          <a:p>
            <a:pPr algn="just"/>
            <a:r>
              <a:rPr lang="en-US" sz="3600" b="1"/>
              <a:t>1</a:t>
            </a:r>
            <a:r>
              <a:rPr lang="en-US" sz="3600"/>
              <a:t>. Đoán nội dung từng tranh.</a:t>
            </a:r>
          </a:p>
        </p:txBody>
      </p:sp>
      <p:sp>
        <p:nvSpPr>
          <p:cNvPr id="5" name="TextBox 4">
            <a:extLst>
              <a:ext uri="{FF2B5EF4-FFF2-40B4-BE49-F238E27FC236}">
                <a16:creationId xmlns:a16="http://schemas.microsoft.com/office/drawing/2014/main" id="{4EB78983-5C9A-1888-AA14-F1B7D56F1C1D}"/>
              </a:ext>
            </a:extLst>
          </p:cNvPr>
          <p:cNvSpPr txBox="1"/>
          <p:nvPr/>
        </p:nvSpPr>
        <p:spPr>
          <a:xfrm>
            <a:off x="1805787" y="841047"/>
            <a:ext cx="8204485"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Sự tích loài hoa của mùa hạ</a:t>
            </a:r>
          </a:p>
        </p:txBody>
      </p:sp>
    </p:spTree>
    <p:extLst>
      <p:ext uri="{BB962C8B-B14F-4D97-AF65-F5344CB8AC3E}">
        <p14:creationId xmlns:p14="http://schemas.microsoft.com/office/powerpoint/2010/main" val="2918283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262171" y="167278"/>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382757" y="1513215"/>
            <a:ext cx="5349538" cy="5284956"/>
          </a:xfrm>
          <a:prstGeom prst="rect">
            <a:avLst/>
          </a:prstGeom>
        </p:spPr>
      </p:pic>
    </p:spTree>
    <p:extLst>
      <p:ext uri="{BB962C8B-B14F-4D97-AF65-F5344CB8AC3E}">
        <p14:creationId xmlns:p14="http://schemas.microsoft.com/office/powerpoint/2010/main" val="2924544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22840" y="310125"/>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680" b="56389"/>
          <a:stretch/>
        </p:blipFill>
        <p:spPr>
          <a:xfrm>
            <a:off x="401094" y="1859618"/>
            <a:ext cx="4750301" cy="4149648"/>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456195" y="1733840"/>
            <a:ext cx="6537759" cy="4401205"/>
          </a:xfrm>
          <a:prstGeom prst="rect">
            <a:avLst/>
          </a:prstGeom>
          <a:noFill/>
        </p:spPr>
        <p:txBody>
          <a:bodyPr wrap="square" rtlCol="0">
            <a:spAutoFit/>
          </a:bodyPr>
          <a:lstStyle/>
          <a:p>
            <a:pPr algn="just"/>
            <a:r>
              <a:rPr lang="en-US" sz="4000">
                <a:solidFill>
                  <a:srgbClr val="0070C0"/>
                </a:solidFill>
              </a:rPr>
              <a:t>	Cảnh vườn cây có nhiều cây đã nở hoa rực rỡ: hướng dương, thạch thảo,… Ở góc vườn có một câu xương rồng đầy gai và không có hoa. Chắc nó rất buồn.</a:t>
            </a:r>
          </a:p>
        </p:txBody>
      </p:sp>
    </p:spTree>
    <p:extLst>
      <p:ext uri="{BB962C8B-B14F-4D97-AF65-F5344CB8AC3E}">
        <p14:creationId xmlns:p14="http://schemas.microsoft.com/office/powerpoint/2010/main" val="3449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22840" y="310125"/>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633" t="728" r="47" b="55661"/>
          <a:stretch/>
        </p:blipFill>
        <p:spPr>
          <a:xfrm>
            <a:off x="401094" y="1905187"/>
            <a:ext cx="4750301" cy="4149648"/>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456195" y="1653630"/>
            <a:ext cx="6537759" cy="4401205"/>
          </a:xfrm>
          <a:prstGeom prst="rect">
            <a:avLst/>
          </a:prstGeom>
          <a:noFill/>
        </p:spPr>
        <p:txBody>
          <a:bodyPr wrap="square" rtlCol="0">
            <a:spAutoFit/>
          </a:bodyPr>
          <a:lstStyle/>
          <a:p>
            <a:pPr algn="just"/>
            <a:r>
              <a:rPr lang="en-US" sz="4000">
                <a:solidFill>
                  <a:srgbClr val="0070C0"/>
                </a:solidFill>
              </a:rPr>
              <a:t>	Cảnh mùa hè nóng như đổ lửa, các cây hoa trong vườn héo rũ, riêng cây xương rồng thân mập mạp, vẫn xanh tốt. Cây xương rồng đang như ái ngại, lo lắng cho các loài hoa.</a:t>
            </a:r>
          </a:p>
        </p:txBody>
      </p:sp>
    </p:spTree>
    <p:extLst>
      <p:ext uri="{BB962C8B-B14F-4D97-AF65-F5344CB8AC3E}">
        <p14:creationId xmlns:p14="http://schemas.microsoft.com/office/powerpoint/2010/main" val="38018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22840" y="310125"/>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80" t="50717" r="50000" b="11"/>
          <a:stretch/>
        </p:blipFill>
        <p:spPr>
          <a:xfrm>
            <a:off x="401094" y="1859617"/>
            <a:ext cx="4750301" cy="4688257"/>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303795" y="1859617"/>
            <a:ext cx="6537759" cy="4401205"/>
          </a:xfrm>
          <a:prstGeom prst="rect">
            <a:avLst/>
          </a:prstGeom>
          <a:noFill/>
        </p:spPr>
        <p:txBody>
          <a:bodyPr wrap="square" rtlCol="0">
            <a:spAutoFit/>
          </a:bodyPr>
          <a:lstStyle/>
          <a:p>
            <a:pPr algn="just"/>
            <a:r>
              <a:rPr lang="en-US" sz="4000">
                <a:solidFill>
                  <a:srgbClr val="0070C0"/>
                </a:solidFill>
              </a:rPr>
              <a:t>	Cây xương rồng giơ cánh tay nắm lấy tay của các loài hoa đang héo rũ nâng lên. Có lẽ nó đang truyền nước cho các cây hoa khô héo. Các cây hoa như tươi dần lại.</a:t>
            </a:r>
          </a:p>
        </p:txBody>
      </p:sp>
    </p:spTree>
    <p:extLst>
      <p:ext uri="{BB962C8B-B14F-4D97-AF65-F5344CB8AC3E}">
        <p14:creationId xmlns:p14="http://schemas.microsoft.com/office/powerpoint/2010/main" val="13079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22840" y="310125"/>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39" t="50000" r="-159" b="728"/>
          <a:stretch/>
        </p:blipFill>
        <p:spPr>
          <a:xfrm>
            <a:off x="401094" y="1859617"/>
            <a:ext cx="4750301" cy="4688257"/>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384005" y="2565470"/>
            <a:ext cx="6537759" cy="2554545"/>
          </a:xfrm>
          <a:prstGeom prst="rect">
            <a:avLst/>
          </a:prstGeom>
          <a:noFill/>
        </p:spPr>
        <p:txBody>
          <a:bodyPr wrap="square" rtlCol="0">
            <a:spAutoFit/>
          </a:bodyPr>
          <a:lstStyle/>
          <a:p>
            <a:pPr algn="just"/>
            <a:r>
              <a:rPr lang="en-US" sz="4000">
                <a:solidFill>
                  <a:srgbClr val="0070C0"/>
                </a:solidFill>
              </a:rPr>
              <a:t>	Cây xương rồng nở hoa đẹp rực rỡ. Nó đang cười vui vì sự thay đổi kì diệu.</a:t>
            </a:r>
          </a:p>
        </p:txBody>
      </p:sp>
    </p:spTree>
    <p:extLst>
      <p:ext uri="{BB962C8B-B14F-4D97-AF65-F5344CB8AC3E}">
        <p14:creationId xmlns:p14="http://schemas.microsoft.com/office/powerpoint/2010/main" val="15607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916807" y="3105834"/>
            <a:ext cx="10328221" cy="646331"/>
          </a:xfrm>
          <a:prstGeom prst="rect">
            <a:avLst/>
          </a:prstGeom>
          <a:noFill/>
        </p:spPr>
        <p:txBody>
          <a:bodyPr wrap="square" rtlCol="0">
            <a:spAutoFit/>
          </a:bodyPr>
          <a:lstStyle/>
          <a:p>
            <a:pPr algn="just"/>
            <a:r>
              <a:rPr lang="en-US" sz="3600" b="1"/>
              <a:t>2</a:t>
            </a:r>
            <a:r>
              <a:rPr lang="en-US" sz="3600"/>
              <a:t>. Nghe kể chuyện.</a:t>
            </a:r>
          </a:p>
        </p:txBody>
      </p:sp>
      <p:sp>
        <p:nvSpPr>
          <p:cNvPr id="5" name="TextBox 4">
            <a:extLst>
              <a:ext uri="{FF2B5EF4-FFF2-40B4-BE49-F238E27FC236}">
                <a16:creationId xmlns:a16="http://schemas.microsoft.com/office/drawing/2014/main" id="{4EB78983-5C9A-1888-AA14-F1B7D56F1C1D}"/>
              </a:ext>
            </a:extLst>
          </p:cNvPr>
          <p:cNvSpPr txBox="1"/>
          <p:nvPr/>
        </p:nvSpPr>
        <p:spPr>
          <a:xfrm>
            <a:off x="1978676" y="1327510"/>
            <a:ext cx="8204485"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Sự tích loài hoa của mùa hạ</a:t>
            </a:r>
          </a:p>
        </p:txBody>
      </p:sp>
    </p:spTree>
    <p:extLst>
      <p:ext uri="{BB962C8B-B14F-4D97-AF65-F5344CB8AC3E}">
        <p14:creationId xmlns:p14="http://schemas.microsoft.com/office/powerpoint/2010/main" val="3423846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Sự tích loài hoa của mùa hạ - Tiếng Việt lớp 3 Bộ sách Kết nối tri thức - Cô Thu- #1">
            <a:hlinkClick r:id="" action="ppaction://media"/>
            <a:extLst>
              <a:ext uri="{FF2B5EF4-FFF2-40B4-BE49-F238E27FC236}">
                <a16:creationId xmlns:a16="http://schemas.microsoft.com/office/drawing/2014/main" id="{C8944608-8E88-6647-5DFD-E0E9C388C7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4245" y="0"/>
            <a:ext cx="9013347" cy="6858000"/>
          </a:xfrm>
          <a:prstGeom prst="rect">
            <a:avLst/>
          </a:prstGeom>
        </p:spPr>
      </p:pic>
    </p:spTree>
    <p:extLst>
      <p:ext uri="{BB962C8B-B14F-4D97-AF65-F5344CB8AC3E}">
        <p14:creationId xmlns:p14="http://schemas.microsoft.com/office/powerpoint/2010/main" val="8343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916807" y="3105834"/>
            <a:ext cx="10328221" cy="646331"/>
          </a:xfrm>
          <a:prstGeom prst="rect">
            <a:avLst/>
          </a:prstGeom>
          <a:noFill/>
        </p:spPr>
        <p:txBody>
          <a:bodyPr wrap="square" rtlCol="0">
            <a:spAutoFit/>
          </a:bodyPr>
          <a:lstStyle/>
          <a:p>
            <a:pPr algn="just"/>
            <a:r>
              <a:rPr lang="en-US" sz="3600" b="1"/>
              <a:t>3</a:t>
            </a:r>
            <a:r>
              <a:rPr lang="en-US" sz="3600"/>
              <a:t>. Kể lại từng đoạn của câu chuyện.</a:t>
            </a:r>
          </a:p>
        </p:txBody>
      </p:sp>
      <p:sp>
        <p:nvSpPr>
          <p:cNvPr id="5" name="TextBox 4">
            <a:extLst>
              <a:ext uri="{FF2B5EF4-FFF2-40B4-BE49-F238E27FC236}">
                <a16:creationId xmlns:a16="http://schemas.microsoft.com/office/drawing/2014/main" id="{4EB78983-5C9A-1888-AA14-F1B7D56F1C1D}"/>
              </a:ext>
            </a:extLst>
          </p:cNvPr>
          <p:cNvSpPr txBox="1"/>
          <p:nvPr/>
        </p:nvSpPr>
        <p:spPr>
          <a:xfrm>
            <a:off x="1978676" y="1327510"/>
            <a:ext cx="8204485"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Sự tích loài hoa của mùa hạ</a:t>
            </a:r>
          </a:p>
        </p:txBody>
      </p:sp>
    </p:spTree>
    <p:extLst>
      <p:ext uri="{BB962C8B-B14F-4D97-AF65-F5344CB8AC3E}">
        <p14:creationId xmlns:p14="http://schemas.microsoft.com/office/powerpoint/2010/main" val="86955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978675" y="1014663"/>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680" b="56389"/>
          <a:stretch/>
        </p:blipFill>
        <p:spPr>
          <a:xfrm>
            <a:off x="3705768" y="2398227"/>
            <a:ext cx="4750301" cy="4149648"/>
          </a:xfrm>
          <a:prstGeom prst="rect">
            <a:avLst/>
          </a:prstGeom>
        </p:spPr>
      </p:pic>
    </p:spTree>
    <p:extLst>
      <p:ext uri="{BB962C8B-B14F-4D97-AF65-F5344CB8AC3E}">
        <p14:creationId xmlns:p14="http://schemas.microsoft.com/office/powerpoint/2010/main" val="352453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495437" y="1129619"/>
            <a:ext cx="9170964" cy="2800767"/>
          </a:xfrm>
          <a:prstGeom prst="rect">
            <a:avLst/>
          </a:prstGeom>
          <a:noFill/>
        </p:spPr>
        <p:txBody>
          <a:bodyPr wrap="square" rtlCol="0">
            <a:spAutoFit/>
          </a:bodyPr>
          <a:lstStyle/>
          <a:p>
            <a:pPr algn="ctr"/>
            <a:r>
              <a:rPr lang="en-US" sz="4400" b="1">
                <a:solidFill>
                  <a:srgbClr val="0070C0"/>
                </a:solidFill>
              </a:rPr>
              <a:t>Thử tài các bạn: </a:t>
            </a:r>
          </a:p>
          <a:p>
            <a:pPr algn="ctr"/>
            <a:r>
              <a:rPr lang="en-US" sz="4400" b="1">
                <a:solidFill>
                  <a:srgbClr val="0070C0"/>
                </a:solidFill>
              </a:rPr>
              <a:t>Cùng đọc thuộc </a:t>
            </a:r>
          </a:p>
          <a:p>
            <a:pPr algn="ctr"/>
            <a:r>
              <a:rPr lang="en-US" sz="4400" b="1">
                <a:solidFill>
                  <a:srgbClr val="0070C0"/>
                </a:solidFill>
              </a:rPr>
              <a:t>3 khổ thơ bất kì của bài thơ </a:t>
            </a:r>
          </a:p>
          <a:p>
            <a:pPr algn="ctr"/>
            <a:r>
              <a:rPr lang="en-US" sz="4400" b="1">
                <a:solidFill>
                  <a:srgbClr val="FF0000"/>
                </a:solidFill>
              </a:rPr>
              <a:t>VỀ THĂM QUÊ</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4438826" y="3771508"/>
            <a:ext cx="3284186" cy="3284186"/>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633" t="728" r="47" b="55661"/>
          <a:stretch/>
        </p:blipFill>
        <p:spPr>
          <a:xfrm>
            <a:off x="3705766" y="2498490"/>
            <a:ext cx="4750301" cy="4149648"/>
          </a:xfrm>
          <a:prstGeom prst="rect">
            <a:avLst/>
          </a:prstGeom>
        </p:spPr>
      </p:pic>
      <p:sp>
        <p:nvSpPr>
          <p:cNvPr id="4" name="TextBox 3">
            <a:extLst>
              <a:ext uri="{FF2B5EF4-FFF2-40B4-BE49-F238E27FC236}">
                <a16:creationId xmlns:a16="http://schemas.microsoft.com/office/drawing/2014/main" id="{B8363243-0222-57A8-FA91-5729AF603BB4}"/>
              </a:ext>
            </a:extLst>
          </p:cNvPr>
          <p:cNvSpPr txBox="1"/>
          <p:nvPr/>
        </p:nvSpPr>
        <p:spPr>
          <a:xfrm>
            <a:off x="1978675" y="1014663"/>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spTree>
    <p:extLst>
      <p:ext uri="{BB962C8B-B14F-4D97-AF65-F5344CB8AC3E}">
        <p14:creationId xmlns:p14="http://schemas.microsoft.com/office/powerpoint/2010/main" val="3160399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80" t="50717" r="50000" b="11"/>
          <a:stretch/>
        </p:blipFill>
        <p:spPr>
          <a:xfrm>
            <a:off x="3705768" y="2169743"/>
            <a:ext cx="4750301" cy="4688257"/>
          </a:xfrm>
          <a:prstGeom prst="rect">
            <a:avLst/>
          </a:prstGeom>
        </p:spPr>
      </p:pic>
      <p:sp>
        <p:nvSpPr>
          <p:cNvPr id="4" name="TextBox 3">
            <a:extLst>
              <a:ext uri="{FF2B5EF4-FFF2-40B4-BE49-F238E27FC236}">
                <a16:creationId xmlns:a16="http://schemas.microsoft.com/office/drawing/2014/main" id="{4922671E-81AC-4CC0-36AF-EF8269518282}"/>
              </a:ext>
            </a:extLst>
          </p:cNvPr>
          <p:cNvSpPr txBox="1"/>
          <p:nvPr/>
        </p:nvSpPr>
        <p:spPr>
          <a:xfrm>
            <a:off x="1978675" y="1014663"/>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spTree>
    <p:extLst>
      <p:ext uri="{BB962C8B-B14F-4D97-AF65-F5344CB8AC3E}">
        <p14:creationId xmlns:p14="http://schemas.microsoft.com/office/powerpoint/2010/main" val="1818190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39" t="50000" r="-159" b="728"/>
          <a:stretch/>
        </p:blipFill>
        <p:spPr>
          <a:xfrm>
            <a:off x="3705768" y="2169743"/>
            <a:ext cx="4750301" cy="4688257"/>
          </a:xfrm>
          <a:prstGeom prst="rect">
            <a:avLst/>
          </a:prstGeom>
        </p:spPr>
      </p:pic>
      <p:sp>
        <p:nvSpPr>
          <p:cNvPr id="4" name="TextBox 3">
            <a:extLst>
              <a:ext uri="{FF2B5EF4-FFF2-40B4-BE49-F238E27FC236}">
                <a16:creationId xmlns:a16="http://schemas.microsoft.com/office/drawing/2014/main" id="{BC3307E8-FA06-691A-8388-F54BAB21CFF9}"/>
              </a:ext>
            </a:extLst>
          </p:cNvPr>
          <p:cNvSpPr txBox="1"/>
          <p:nvPr/>
        </p:nvSpPr>
        <p:spPr>
          <a:xfrm>
            <a:off x="1978675" y="1014663"/>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spTree>
    <p:extLst>
      <p:ext uri="{BB962C8B-B14F-4D97-AF65-F5344CB8AC3E}">
        <p14:creationId xmlns:p14="http://schemas.microsoft.com/office/powerpoint/2010/main" val="2063684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F4EA-EA06-D450-C386-CA59B131251A}"/>
              </a:ext>
            </a:extLst>
          </p:cNvPr>
          <p:cNvSpPr>
            <a:spLocks noGrp="1"/>
          </p:cNvSpPr>
          <p:nvPr>
            <p:ph type="title"/>
          </p:nvPr>
        </p:nvSpPr>
        <p:spPr/>
        <p:txBody>
          <a:bodyPr/>
          <a:lstStyle/>
          <a:p>
            <a:r>
              <a:rPr lang="en-US" b="1">
                <a:latin typeface="+mj-lt"/>
              </a:rPr>
              <a:t>Câu chuyện giúp em rút ra bài học gì?</a:t>
            </a:r>
          </a:p>
        </p:txBody>
      </p:sp>
      <p:sp>
        <p:nvSpPr>
          <p:cNvPr id="3" name="Text Placeholder 2">
            <a:extLst>
              <a:ext uri="{FF2B5EF4-FFF2-40B4-BE49-F238E27FC236}">
                <a16:creationId xmlns:a16="http://schemas.microsoft.com/office/drawing/2014/main" id="{4FA87F52-4A4F-D833-DA14-C8F3C3471306}"/>
              </a:ext>
            </a:extLst>
          </p:cNvPr>
          <p:cNvSpPr>
            <a:spLocks noGrp="1"/>
          </p:cNvSpPr>
          <p:nvPr>
            <p:ph type="body" idx="1"/>
          </p:nvPr>
        </p:nvSpPr>
        <p:spPr/>
        <p:txBody>
          <a:bodyPr/>
          <a:lstStyle/>
          <a:p>
            <a:pPr marL="774192" indent="-571500" algn="just">
              <a:buFont typeface="Wingdings" panose="05000000000000000000" pitchFamily="2" charset="2"/>
              <a:buChar char="§"/>
            </a:pPr>
            <a:r>
              <a:rPr lang="en-US" sz="4000">
                <a:solidFill>
                  <a:srgbClr val="7030A0"/>
                </a:solidFill>
                <a:latin typeface="+mj-lt"/>
              </a:rPr>
              <a:t>Không nên chê cười, xem thường người khác, quá tự kiêu về bản thận mình.</a:t>
            </a:r>
          </a:p>
          <a:p>
            <a:pPr marL="774192" indent="-571500" algn="just">
              <a:buFont typeface="Wingdings" panose="05000000000000000000" pitchFamily="2" charset="2"/>
              <a:buChar char="§"/>
            </a:pPr>
            <a:r>
              <a:rPr lang="en-US" sz="4000">
                <a:solidFill>
                  <a:srgbClr val="00B050"/>
                </a:solidFill>
                <a:latin typeface="+mj-lt"/>
              </a:rPr>
              <a:t>Nên biết quan tâm, giúp đỡ những người xung quanh.</a:t>
            </a:r>
          </a:p>
          <a:p>
            <a:pPr marL="774192" indent="-571500" algn="just">
              <a:buFont typeface="Wingdings" panose="05000000000000000000" pitchFamily="2" charset="2"/>
              <a:buChar char="§"/>
            </a:pPr>
            <a:r>
              <a:rPr lang="en-US" sz="4000">
                <a:solidFill>
                  <a:srgbClr val="C00000"/>
                </a:solidFill>
                <a:latin typeface="+mj-lt"/>
              </a:rPr>
              <a:t>Cần khám phá bản thân, nhận ra điểm mạnh của bản thân và tự tin vào thế mạnh đó của mình.</a:t>
            </a:r>
          </a:p>
        </p:txBody>
      </p:sp>
    </p:spTree>
    <p:extLst>
      <p:ext uri="{BB962C8B-B14F-4D97-AF65-F5344CB8AC3E}">
        <p14:creationId xmlns:p14="http://schemas.microsoft.com/office/powerpoint/2010/main" val="25992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99637" y="2567921"/>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accent2"/>
                </a:solidFill>
                <a:latin typeface="+mj-lt"/>
                <a:ea typeface="Arial-Rounded" pitchFamily="34" charset="0"/>
                <a:cs typeface="Arial-Rounded" pitchFamily="34" charset="0"/>
              </a:rPr>
              <a:t>A. đi thăm rừng</a:t>
            </a:r>
            <a:endParaRPr lang="vi-VN" sz="4400" dirty="0">
              <a:solidFill>
                <a:schemeClr val="accent2"/>
              </a:solidFill>
              <a:latin typeface="+mj-lt"/>
              <a:ea typeface="Arial-Rounded" pitchFamily="34" charset="0"/>
              <a:cs typeface="Arial-Rounded" pitchFamily="34" charset="0"/>
            </a:endParaRPr>
          </a:p>
        </p:txBody>
      </p:sp>
      <p:sp>
        <p:nvSpPr>
          <p:cNvPr id="3" name="Rectangle 2"/>
          <p:cNvSpPr/>
          <p:nvPr/>
        </p:nvSpPr>
        <p:spPr>
          <a:xfrm>
            <a:off x="2099637" y="4032465"/>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B. đi dạo biển</a:t>
            </a:r>
            <a:endParaRPr lang="en-US" sz="44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8429" y="2789842"/>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7550" y="4289162"/>
            <a:ext cx="807556" cy="778352"/>
          </a:xfrm>
          <a:prstGeom prst="rect">
            <a:avLst/>
          </a:prstGeom>
          <a:noFill/>
        </p:spPr>
      </p:pic>
      <p:sp>
        <p:nvSpPr>
          <p:cNvPr id="6" name="Rectangle 5"/>
          <p:cNvSpPr/>
          <p:nvPr/>
        </p:nvSpPr>
        <p:spPr>
          <a:xfrm>
            <a:off x="2099637" y="5528381"/>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C. đi chợ mua sắm</a:t>
            </a:r>
            <a:endParaRPr lang="en-US" sz="44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5060" y="5757368"/>
            <a:ext cx="807556" cy="778352"/>
          </a:xfrm>
          <a:prstGeom prst="rect">
            <a:avLst/>
          </a:prstGeom>
          <a:noFill/>
        </p:spPr>
      </p:pic>
      <p:sp>
        <p:nvSpPr>
          <p:cNvPr id="8" name="Rectangle 7"/>
          <p:cNvSpPr/>
          <p:nvPr/>
        </p:nvSpPr>
        <p:spPr>
          <a:xfrm>
            <a:off x="1102011" y="215939"/>
            <a:ext cx="9957816" cy="1784906"/>
          </a:xfrm>
          <a:prstGeom prst="rect">
            <a:avLst/>
          </a:prstGeom>
          <a:solidFill>
            <a:schemeClr val="accent5">
              <a:lumMod val="60000"/>
              <a:lumOff val="40000"/>
            </a:schemeClr>
          </a:solidFill>
        </p:spPr>
        <p:txBody>
          <a:bodyPr wrap="square" lIns="121725" tIns="60862" rIns="121725" bIns="60862">
            <a:spAutoFit/>
          </a:bodyPr>
          <a:lstStyle/>
          <a:p>
            <a:pPr algn="ctr"/>
            <a:r>
              <a:rPr lang="en-US" sz="5400" b="1">
                <a:solidFill>
                  <a:schemeClr val="accent2"/>
                </a:solidFill>
                <a:latin typeface="+mn-lt"/>
                <a:ea typeface="Arial-Rounded" pitchFamily="34" charset="0"/>
                <a:cs typeface="Arial-Rounded" pitchFamily="34" charset="0"/>
              </a:rPr>
              <a:t>Nhân vật tôi và các bạn được người ông dẫn đi đâu?</a:t>
            </a:r>
            <a:endParaRPr lang="en-US" sz="5400" b="1" dirty="0">
              <a:solidFill>
                <a:schemeClr val="accent2"/>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3783154"/>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3600">
                <a:solidFill>
                  <a:schemeClr val="accent2"/>
                </a:solidFill>
                <a:latin typeface="+mj-lt"/>
                <a:ea typeface="Arial-Rounded" pitchFamily="34" charset="0"/>
                <a:cs typeface="Arial-Rounded" pitchFamily="34" charset="0"/>
              </a:rPr>
              <a:t>B</a:t>
            </a:r>
            <a:r>
              <a:rPr lang="vi-VN" sz="3600">
                <a:solidFill>
                  <a:schemeClr val="accent2"/>
                </a:solidFill>
                <a:latin typeface="+mj-lt"/>
                <a:ea typeface="Arial-Rounded" pitchFamily="34" charset="0"/>
                <a:cs typeface="Arial-Rounded" pitchFamily="34" charset="0"/>
              </a:rPr>
              <a:t>. </a:t>
            </a:r>
            <a:r>
              <a:rPr lang="en-US" sz="3600">
                <a:solidFill>
                  <a:schemeClr val="accent2"/>
                </a:solidFill>
                <a:latin typeface="+mj-lt"/>
                <a:ea typeface="Arial-Rounded" pitchFamily="34" charset="0"/>
                <a:cs typeface="Arial-Rounded" pitchFamily="34" charset="0"/>
              </a:rPr>
              <a:t>Rừng đã có nhiều thay đổi tiêu cực.</a:t>
            </a:r>
            <a:endParaRPr lang="vi-VN" sz="36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3600">
                <a:solidFill>
                  <a:schemeClr val="accent2"/>
                </a:solidFill>
                <a:latin typeface="+mj-lt"/>
                <a:ea typeface="Arial-Rounded" pitchFamily="34" charset="0"/>
                <a:cs typeface="Arial-Rounded" pitchFamily="34" charset="0"/>
              </a:rPr>
              <a:t>A. Rừng nay con rất nhiều động vật quý hiếm.</a:t>
            </a:r>
            <a:endParaRPr lang="en-US" sz="36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3593" y="4005075"/>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3593" y="2324628"/>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3600">
                <a:solidFill>
                  <a:schemeClr val="accent2"/>
                </a:solidFill>
                <a:latin typeface="+mj-lt"/>
                <a:ea typeface="Arial-Rounded" pitchFamily="34" charset="0"/>
                <a:cs typeface="Arial-Rounded" pitchFamily="34" charset="0"/>
              </a:rPr>
              <a:t>C. Rừng xưa và nay vẫn không thay đổi.</a:t>
            </a:r>
            <a:endParaRPr lang="en-US" sz="36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5969" y="5651926"/>
            <a:ext cx="807556" cy="778352"/>
          </a:xfrm>
          <a:prstGeom prst="rect">
            <a:avLst/>
          </a:prstGeom>
          <a:noFill/>
        </p:spPr>
      </p:pic>
      <p:sp>
        <p:nvSpPr>
          <p:cNvPr id="8" name="Rectangle 7"/>
          <p:cNvSpPr/>
          <p:nvPr/>
        </p:nvSpPr>
        <p:spPr>
          <a:xfrm>
            <a:off x="594519" y="205556"/>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Đoạn cuối của bài đọc giúp em hiểu điều gì?</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074948" y="-267706"/>
            <a:ext cx="7180610" cy="7197154"/>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2405160"/>
            <a:ext cx="5939868" cy="1200329"/>
          </a:xfrm>
          <a:prstGeom prst="rect">
            <a:avLst/>
          </a:prstGeom>
          <a:noFill/>
        </p:spPr>
        <p:txBody>
          <a:bodyPr wrap="square" rtlCol="0">
            <a:spAutoFit/>
          </a:bodyPr>
          <a:lstStyle/>
          <a:p>
            <a:pPr algn="ctr"/>
            <a:r>
              <a:rPr lang="en-US" sz="36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7322184" y="4159072"/>
            <a:ext cx="3156270" cy="268282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pic>
        <p:nvPicPr>
          <p:cNvPr id="1026" name="Picture 2" descr="cartoon sun clipart transparent - Clipart World">
            <a:extLst>
              <a:ext uri="{FF2B5EF4-FFF2-40B4-BE49-F238E27FC236}">
                <a16:creationId xmlns:a16="http://schemas.microsoft.com/office/drawing/2014/main" id="{AA441302-FEB7-8603-D91A-0B8347CA5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863" y="-18770"/>
            <a:ext cx="1907254" cy="1724793"/>
          </a:xfrm>
          <a:prstGeom prst="rect">
            <a:avLst/>
          </a:prstGeom>
          <a:noFill/>
          <a:extLst>
            <a:ext uri="{909E8E84-426E-40DD-AFC4-6F175D3DCCD1}">
              <a14:hiddenFill xmlns:a14="http://schemas.microsoft.com/office/drawing/2010/main">
                <a:solidFill>
                  <a:srgbClr val="FFFFFF"/>
                </a:solidFill>
              </a14:hiddenFill>
            </a:ext>
          </a:extLst>
        </p:spPr>
      </p:pic>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25"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849158" y="2227440"/>
            <a:ext cx="5539140"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000" b="1">
                <a:latin typeface="+mj-lt"/>
              </a:rPr>
              <a:t>Đọc:</a:t>
            </a:r>
            <a:br>
              <a:rPr lang="en-US" sz="7200" b="1">
                <a:latin typeface="+mj-lt"/>
              </a:rPr>
            </a:br>
            <a:r>
              <a:rPr lang="en-US" sz="7200" b="1">
                <a:solidFill>
                  <a:srgbClr val="0070C0"/>
                </a:solidFill>
                <a:latin typeface="+mj-lt"/>
              </a:rPr>
              <a:t>Cánh rừng </a:t>
            </a:r>
          </a:p>
          <a:p>
            <a:pPr algn="ctr"/>
            <a:r>
              <a:rPr lang="en-US" sz="7200" b="1">
                <a:solidFill>
                  <a:srgbClr val="0070C0"/>
                </a:solidFill>
                <a:latin typeface="+mj-lt"/>
              </a:rPr>
              <a:t>trong nắng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192978" y="209769"/>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2584506" y="596779"/>
            <a:ext cx="9170964" cy="461665"/>
          </a:xfrm>
          <a:prstGeom prst="rect">
            <a:avLst/>
          </a:prstGeom>
          <a:noFill/>
        </p:spPr>
        <p:txBody>
          <a:bodyPr wrap="square" rtlCol="0">
            <a:spAutoFit/>
          </a:bodyPr>
          <a:lstStyle/>
          <a:p>
            <a:r>
              <a:rPr lang="en-US" sz="2400"/>
              <a:t>Quan sát tranh, cho biết em thích hình ảnh nào nhất.</a:t>
            </a:r>
          </a:p>
        </p:txBody>
      </p:sp>
      <p:pic>
        <p:nvPicPr>
          <p:cNvPr id="3" name="Picture 2">
            <a:extLst>
              <a:ext uri="{FF2B5EF4-FFF2-40B4-BE49-F238E27FC236}">
                <a16:creationId xmlns:a16="http://schemas.microsoft.com/office/drawing/2014/main" id="{F04CDBC6-1F82-A558-B669-8868F3937C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192978" y="1329326"/>
            <a:ext cx="9923541" cy="5273935"/>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178090"/>
            <a:ext cx="11683537" cy="6617196"/>
            <a:chOff x="239150" y="210174"/>
            <a:chExt cx="11683537" cy="661719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93976"/>
            </a:xfrm>
            <a:prstGeom prst="rect">
              <a:avLst/>
            </a:prstGeom>
            <a:grpFill/>
          </p:spPr>
          <p:txBody>
            <a:bodyPr wrap="square" rtlCol="0">
              <a:spAutoFit/>
            </a:bodyPr>
            <a:lstStyle/>
            <a:p>
              <a:pPr algn="just"/>
              <a:r>
                <a:rPr lang="en-US" sz="2600">
                  <a:solidFill>
                    <a:srgbClr val="0070C0"/>
                  </a:solidFill>
                  <a:latin typeface="+mn-lt"/>
                </a:rPr>
                <a:t>      </a:t>
              </a:r>
              <a:r>
                <a:rPr lang="vi-VN" sz="2600" b="0" i="0">
                  <a:solidFill>
                    <a:srgbClr val="0070C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a:solidFill>
                    <a:srgbClr val="0070C0"/>
                  </a:solidFill>
                  <a:effectLst/>
                  <a:latin typeface="+mn-lt"/>
                </a:rPr>
                <a:t>      </a:t>
              </a:r>
              <a:r>
                <a:rPr lang="vi-VN" sz="2600" b="0" i="0">
                  <a:solidFill>
                    <a:srgbClr val="0070C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a:solidFill>
                    <a:srgbClr val="0070C0"/>
                  </a:solidFill>
                  <a:effectLst/>
                  <a:latin typeface="+mn-lt"/>
                </a:rPr>
                <a:t>      </a:t>
              </a:r>
              <a:r>
                <a:rPr lang="vi-VN" sz="2600" b="0" i="0">
                  <a:solidFill>
                    <a:srgbClr val="0070C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a:solidFill>
                    <a:srgbClr val="0070C0"/>
                  </a:solidFill>
                  <a:effectLst/>
                  <a:latin typeface="+mn-lt"/>
                </a:rPr>
                <a:t> </a:t>
              </a:r>
              <a:r>
                <a:rPr lang="en-US" sz="2600" b="0" i="0">
                  <a:solidFill>
                    <a:srgbClr val="0070C0"/>
                  </a:solidFill>
                  <a:effectLst/>
                  <a:latin typeface="+mn-lt"/>
                </a:rPr>
                <a:t>    </a:t>
              </a:r>
              <a:r>
                <a:rPr lang="vi-VN" sz="26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a:solidFill>
                  <a:srgbClr val="0070C0"/>
                </a:solidFill>
                <a:latin typeface="+mn-lt"/>
              </a:endParaRPr>
            </a:p>
            <a:p>
              <a:pPr algn="r"/>
              <a:r>
                <a:rPr lang="en-US" sz="2600" b="0" i="0">
                  <a:solidFill>
                    <a:srgbClr val="0070C0"/>
                  </a:solidFill>
                  <a:effectLst/>
                  <a:latin typeface="+mn-lt"/>
                </a:rPr>
                <a:t>(Vũ</a:t>
              </a:r>
              <a:r>
                <a:rPr lang="en-US" sz="2600">
                  <a:solidFill>
                    <a:srgbClr val="0070C0"/>
                  </a:solidFill>
                  <a:latin typeface="+mn-lt"/>
                </a:rPr>
                <a:t> Hùng)</a:t>
              </a:r>
              <a:endParaRPr lang="vi-VN" sz="2600" b="0" i="0">
                <a:solidFill>
                  <a:srgbClr val="0070C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cSld>
  <p:clrMapOvr>
    <a:masterClrMapping/>
  </p:clrMapOvr>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799</TotalTime>
  <Words>1837</Words>
  <Application>Microsoft Office PowerPoint</Application>
  <PresentationFormat>Custom</PresentationFormat>
  <Paragraphs>131</Paragraphs>
  <Slides>48</Slides>
  <Notes>47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Nunito</vt:lpstr>
      <vt:lpstr>Times New Roman</vt:lpstr>
      <vt:lpstr>Wingdings</vt:lpstr>
      <vt:lpstr>Montserrat</vt:lpstr>
      <vt:lpstr>Arial</vt:lpstr>
      <vt:lpstr>Maven Pro</vt:lpstr>
      <vt:lpstr>Inconsolata</vt:lpstr>
      <vt:lpstr>Chewy</vt:lpstr>
      <vt:lpstr>Reforestation Project Proposal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 giúp em rút ra bài học gì?</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Admin</cp:lastModifiedBy>
  <cp:revision>71</cp:revision>
  <dcterms:modified xsi:type="dcterms:W3CDTF">2023-09-18T04:43:06Z</dcterms:modified>
</cp:coreProperties>
</file>