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47" r:id="rId3"/>
    <p:sldId id="436" r:id="rId4"/>
    <p:sldId id="437" r:id="rId5"/>
    <p:sldId id="438" r:id="rId6"/>
    <p:sldId id="439" r:id="rId7"/>
    <p:sldId id="440" r:id="rId8"/>
    <p:sldId id="441" r:id="rId9"/>
    <p:sldId id="442" r:id="rId10"/>
    <p:sldId id="432" r:id="rId11"/>
    <p:sldId id="444" r:id="rId12"/>
    <p:sldId id="44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0"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THƯ VIỆN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599169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00719" y="5960975"/>
            <a:ext cx="3609413" cy="257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 Box 14">
            <a:extLst>
              <a:ext uri="{FF2B5EF4-FFF2-40B4-BE49-F238E27FC236}">
                <a16:creationId xmlns:a16="http://schemas.microsoft.com/office/drawing/2014/main" xmlns="" id="{321D5F29-B5E1-720F-DA53-54BBE5CAC9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xmlns="" id="{C1AA91D3-C569-AEFC-D937-F80CD2C0AA8B}"/>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xmlns="" id="{6D351738-1A8E-63D3-AAE9-1DE0DC12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a:extLst>
              <a:ext uri="{FF2B5EF4-FFF2-40B4-BE49-F238E27FC236}">
                <a16:creationId xmlns:a16="http://schemas.microsoft.com/office/drawing/2014/main" xmlns="" id="{EAA5175F-75D2-6C36-6F82-F78CB4774BD2}"/>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6" name="Picture 5">
            <a:extLst>
              <a:ext uri="{FF2B5EF4-FFF2-40B4-BE49-F238E27FC236}">
                <a16:creationId xmlns:a16="http://schemas.microsoft.com/office/drawing/2014/main" xmlns="" id="{81B8E144-36A1-27E2-CC62-9513F267A28C}"/>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 Box 14">
            <a:extLst>
              <a:ext uri="{FF2B5EF4-FFF2-40B4-BE49-F238E27FC236}">
                <a16:creationId xmlns:a16="http://schemas.microsoft.com/office/drawing/2014/main" xmlns="" id="{C55280F0-E35A-B1AC-BC1C-333C698C2967}"/>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a16="http://schemas.microsoft.com/office/drawing/2014/main" xmlns="" id="{5E648FA8-D50F-195A-62F4-C97CE597AA5E}"/>
              </a:ext>
            </a:extLst>
          </p:cNvPr>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Mặt trời mới mọc ở đằng tây...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Ngơ ngác nhìn nhau và tự hỏi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65300"/>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Text Box 14">
            <a:extLst>
              <a:ext uri="{FF2B5EF4-FFF2-40B4-BE49-F238E27FC236}">
                <a16:creationId xmlns:a16="http://schemas.microsoft.com/office/drawing/2014/main" xmlns="" id="{A6D03E87-F065-4833-A501-CC1A6FD8CF3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5" name="Picture 24">
            <a:extLst>
              <a:ext uri="{FF2B5EF4-FFF2-40B4-BE49-F238E27FC236}">
                <a16:creationId xmlns:a16="http://schemas.microsoft.com/office/drawing/2014/main" xmlns="" id="{11D8F59D-6E13-56B5-441C-AAD880001C18}"/>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xmlns="" id="{247A7F61-F188-1EE3-84AF-F807401D7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a:extLst>
              <a:ext uri="{FF2B5EF4-FFF2-40B4-BE49-F238E27FC236}">
                <a16:creationId xmlns:a16="http://schemas.microsoft.com/office/drawing/2014/main" xmlns="" id="{EC52CD8C-F89E-975F-3DE7-15E21F6FDB29}"/>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a:extLst>
              <a:ext uri="{FF2B5EF4-FFF2-40B4-BE49-F238E27FC236}">
                <a16:creationId xmlns:a16="http://schemas.microsoft.com/office/drawing/2014/main" xmlns="" id="{50C7270A-EB62-E35F-FA87-2235B2E0A481}"/>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4250611621"/>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181619D-A9F3-8804-FE91-39627B36F147}"/>
              </a:ext>
            </a:extLst>
          </p:cNvPr>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Giới thiệu với bạn về nơi đọc sách mà em yêu thích.</a:t>
            </a:r>
            <a:endParaRPr lang="vi-VN"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F5E06E1F-9EBF-513A-01F0-E82B55F337B3}"/>
              </a:ext>
            </a:extLst>
          </p:cNvPr>
          <p:cNvSpPr txBox="1"/>
          <p:nvPr/>
        </p:nvSpPr>
        <p:spPr>
          <a:xfrm>
            <a:off x="6765268" y="682143"/>
            <a:ext cx="2608984"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sp>
        <p:nvSpPr>
          <p:cNvPr id="6" name="TextBox 5">
            <a:extLst>
              <a:ext uri="{FF2B5EF4-FFF2-40B4-BE49-F238E27FC236}">
                <a16:creationId xmlns:a16="http://schemas.microsoft.com/office/drawing/2014/main" xmlns="" id="{C768EC21-B45A-2015-6424-64CC95612447}"/>
              </a:ext>
            </a:extLst>
          </p:cNvPr>
          <p:cNvSpPr txBox="1"/>
          <p:nvPr/>
        </p:nvSpPr>
        <p:spPr>
          <a:xfrm>
            <a:off x="4617134" y="149573"/>
            <a:ext cx="7013458"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7" name="Rectangle 95">
            <a:extLst>
              <a:ext uri="{FF2B5EF4-FFF2-40B4-BE49-F238E27FC236}">
                <a16:creationId xmlns:a16="http://schemas.microsoft.com/office/drawing/2014/main" xmlns="" id="{3F892887-EEC5-3EFD-E8DE-0945AAD3A112}"/>
              </a:ext>
            </a:extLst>
          </p:cNvPr>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KHỞI ĐỘNG</a:t>
            </a:r>
          </a:p>
        </p:txBody>
      </p:sp>
      <p:sp>
        <p:nvSpPr>
          <p:cNvPr id="10" name="Rectangle 9">
            <a:extLst>
              <a:ext uri="{FF2B5EF4-FFF2-40B4-BE49-F238E27FC236}">
                <a16:creationId xmlns:a16="http://schemas.microsoft.com/office/drawing/2014/main" xmlns="" id="{D49AA1C2-81FC-90AD-D35E-B44267B2689D}"/>
              </a:ext>
            </a:extLst>
          </p:cNvPr>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itchFamily="18" charset="0"/>
                <a:cs typeface="Times New Roman" pitchFamily="18" charset="0"/>
              </a:rPr>
              <a:t>Cùng làm việc nhóm đôi</a:t>
            </a:r>
            <a:endParaRPr lang="vi-VN" sz="36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xmlns="" id="{D435627F-AA53-D60C-4A30-B679884C2944}"/>
              </a:ext>
            </a:extLst>
          </p:cNvPr>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a:extLst>
              <a:ext uri="{FF2B5EF4-FFF2-40B4-BE49-F238E27FC236}">
                <a16:creationId xmlns:a16="http://schemas.microsoft.com/office/drawing/2014/main" xmlns="" id="{824B7F3D-90C0-5708-B0CA-EC6BF4E3BC83}"/>
              </a:ext>
            </a:extLst>
          </p:cNvPr>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a:extLst>
              <a:ext uri="{FF2B5EF4-FFF2-40B4-BE49-F238E27FC236}">
                <a16:creationId xmlns:a16="http://schemas.microsoft.com/office/drawing/2014/main" xmlns="" id="{7B2F4AF0-9BE8-5CA1-5252-84E394B64E50}"/>
              </a:ext>
            </a:extLst>
          </p:cNvPr>
          <p:cNvPicPr>
            <a:picLocks noChangeAspect="1"/>
          </p:cNvPicPr>
          <p:nvPr/>
        </p:nvPicPr>
        <p:blipFill>
          <a:blip r:embed="rId4"/>
          <a:stretch>
            <a:fillRect/>
          </a:stretch>
        </p:blipFill>
        <p:spPr>
          <a:xfrm>
            <a:off x="10765178" y="3644153"/>
            <a:ext cx="5105400" cy="4585447"/>
          </a:xfrm>
          <a:prstGeom prst="rect">
            <a:avLst/>
          </a:prstGeom>
        </p:spPr>
      </p:pic>
    </p:spTree>
    <p:extLst>
      <p:ext uri="{BB962C8B-B14F-4D97-AF65-F5344CB8AC3E}">
        <p14:creationId xmlns:p14="http://schemas.microsoft.com/office/powerpoint/2010/main" val="4109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3AD09E-7921-7B64-01C4-F46D982D96C9}"/>
              </a:ext>
            </a:extLst>
          </p:cNvPr>
          <p:cNvPicPr>
            <a:picLocks noChangeAspect="1"/>
          </p:cNvPicPr>
          <p:nvPr/>
        </p:nvPicPr>
        <p:blipFill>
          <a:blip r:embed="rId2"/>
          <a:stretch>
            <a:fillRect/>
          </a:stretch>
        </p:blipFill>
        <p:spPr>
          <a:xfrm>
            <a:off x="213519" y="152400"/>
            <a:ext cx="15849600" cy="8839199"/>
          </a:xfrm>
          <a:prstGeom prst="rect">
            <a:avLst/>
          </a:prstGeom>
        </p:spPr>
      </p:pic>
    </p:spTree>
    <p:extLst>
      <p:ext uri="{BB962C8B-B14F-4D97-AF65-F5344CB8AC3E}">
        <p14:creationId xmlns:p14="http://schemas.microsoft.com/office/powerpoint/2010/main" val="1780970014"/>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itchFamily="18" charset="0"/>
                <a:cs typeface="Times New Roman" pitchFamily="18" charset="0"/>
              </a:rPr>
              <a:t>      Đ</a:t>
            </a:r>
            <a:r>
              <a:rPr lang="vi-VN" sz="4000" b="1">
                <a:solidFill>
                  <a:srgbClr val="0000CC"/>
                </a:solidFill>
                <a:latin typeface="Times New Roman" pitchFamily="18" charset="0"/>
                <a:cs typeface="Times New Roman" pitchFamily="18" charset="0"/>
              </a:rPr>
              <a:t>ọc đúng các tiếng dễ phát âm sai</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Cách ngắt giọng ở những câu dài</a:t>
            </a:r>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Đọc diễn cảm lời của thầy hiệu trưởng.</a:t>
            </a:r>
            <a:endParaRPr lang="vi-VN" sz="4000" b="1" dirty="0" err="1">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itchFamily="18" charset="0"/>
                <a:cs typeface="Times New Roman" pitchFamily="18" charset="0"/>
              </a:rPr>
              <a:t>+ Đoạn 1: Từ đầu đến </a:t>
            </a:r>
            <a:r>
              <a:rPr lang="en-US" sz="4000" b="1" i="1">
                <a:solidFill>
                  <a:srgbClr val="0000CC"/>
                </a:solidFill>
                <a:latin typeface="Times New Roman" pitchFamily="18" charset="0"/>
                <a:cs typeface="Times New Roman" pitchFamily="18" charset="0"/>
              </a:rPr>
              <a:t>ngay tại đó nữa</a:t>
            </a:r>
            <a:r>
              <a:rPr lang="en-US" sz="4000" b="1">
                <a:solidFill>
                  <a:srgbClr val="0000CC"/>
                </a:solidFill>
                <a:latin typeface="Times New Roman" pitchFamily="18" charset="0"/>
                <a:cs typeface="Times New Roman" pitchFamily="18" charset="0"/>
              </a:rPr>
              <a:t>.</a:t>
            </a:r>
          </a:p>
          <a:p>
            <a:pPr>
              <a:spcBef>
                <a:spcPts val="600"/>
              </a:spcBef>
              <a:spcAft>
                <a:spcPts val="300"/>
              </a:spcAft>
            </a:pPr>
            <a:r>
              <a:rPr lang="en-US" sz="4000" b="1">
                <a:solidFill>
                  <a:srgbClr val="0000CC"/>
                </a:solidFill>
                <a:latin typeface="Times New Roman" pitchFamily="18" charset="0"/>
                <a:cs typeface="Times New Roman" pitchFamily="18" charset="0"/>
              </a:rPr>
              <a:t>+ Đoạn 2: Tiếp theo cho đến </a:t>
            </a:r>
            <a:r>
              <a:rPr lang="en-US" sz="4000" b="1" i="1">
                <a:solidFill>
                  <a:srgbClr val="0000CC"/>
                </a:solidFill>
                <a:latin typeface="Times New Roman" pitchFamily="18" charset="0"/>
                <a:cs typeface="Times New Roman" pitchFamily="18" charset="0"/>
              </a:rPr>
              <a:t>thật nhiều sách vào.</a:t>
            </a:r>
          </a:p>
          <a:p>
            <a:pPr>
              <a:spcBef>
                <a:spcPts val="600"/>
              </a:spcBef>
              <a:spcAft>
                <a:spcPts val="300"/>
              </a:spcAft>
            </a:pPr>
            <a:r>
              <a:rPr lang="en-US" sz="4000" b="1">
                <a:solidFill>
                  <a:srgbClr val="0000CC"/>
                </a:solidFill>
                <a:latin typeface="Times New Roman" pitchFamily="18" charset="0"/>
                <a:cs typeface="Times New Roman" pitchFamily="18" charset="0"/>
              </a:rPr>
              <a:t>+ Đoạn 3:  Còn lại.</a:t>
            </a:r>
            <a:endParaRPr lang="en-US"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28792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Th</a:t>
            </a:r>
            <a:r>
              <a:rPr lang="en-US" sz="4000" b="1">
                <a:solidFill>
                  <a:srgbClr val="FF0000"/>
                </a:solidFill>
                <a:latin typeface="Times New Roman" pitchFamily="18" charset="0"/>
                <a:cs typeface="Times New Roman" pitchFamily="18" charset="0"/>
              </a:rPr>
              <a:t>oải</a:t>
            </a:r>
            <a:r>
              <a:rPr lang="en-US" sz="4000" b="1">
                <a:solidFill>
                  <a:srgbClr val="0000FF"/>
                </a:solidFill>
                <a:latin typeface="Times New Roman" pitchFamily="18" charset="0"/>
                <a:cs typeface="Times New Roman" pitchFamily="18" charset="0"/>
              </a:rPr>
              <a:t> mái </a:t>
            </a:r>
            <a:endParaRPr lang="en-US" sz="4000" b="1" dirty="0">
              <a:solidFill>
                <a:srgbClr val="0000FF"/>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ớp học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a:t>
            </a:r>
            <a:r>
              <a:rPr lang="en-US" sz="4000" b="1">
                <a:solidFill>
                  <a:srgbClr val="0000CC"/>
                </a:solidFill>
                <a:latin typeface="Times New Roman" pitchFamily="18" charset="0"/>
                <a:cs typeface="Times New Roman" pitchFamily="18" charset="0"/>
              </a:rPr>
              <a:t>ôi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ổi</a:t>
            </a:r>
            <a:endParaRPr lang="en-US" sz="4000" b="1" dirty="0">
              <a:solidFill>
                <a:srgbClr val="FF0000"/>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566319" y="1266918"/>
            <a:ext cx="9220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LỜI GIẢI TOÁN ĐẶC BIỆT</a:t>
            </a:r>
          </a:p>
        </p:txBody>
      </p:sp>
      <p:sp>
        <p:nvSpPr>
          <p:cNvPr id="19" name="Rectangle 18">
            <a:extLst>
              <a:ext uri="{FF2B5EF4-FFF2-40B4-BE49-F238E27FC236}">
                <a16:creationId xmlns:a16="http://schemas.microsoft.com/office/drawing/2014/main" xmlns="" id="{4E9B42E3-102F-AA80-68C5-969E5564EEF2}"/>
              </a:ext>
            </a:extLst>
          </p:cNvPr>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a:t>
            </a:r>
            <a:r>
              <a:rPr lang="en-US" sz="4000" b="1">
                <a:solidFill>
                  <a:srgbClr val="FF0000"/>
                </a:solidFill>
                <a:latin typeface="Times New Roman" pitchFamily="18" charset="0"/>
                <a:cs typeface="Times New Roman" pitchFamily="18" charset="0"/>
              </a:rPr>
              <a:t>ột</a:t>
            </a:r>
            <a:r>
              <a:rPr lang="en-US" sz="4000" b="1">
                <a:solidFill>
                  <a:srgbClr val="0000CC"/>
                </a:solidFill>
                <a:latin typeface="Times New Roman" pitchFamily="18" charset="0"/>
                <a:cs typeface="Times New Roman" pitchFamily="18" charset="0"/>
              </a:rPr>
              <a:t> nửa</a:t>
            </a:r>
            <a:endParaRPr lang="en-US" sz="4000" b="1" dirty="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B488C48F-C046-CA91-896D-C41021DC05D9}"/>
              </a:ext>
            </a:extLst>
          </p:cNvPr>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a:t>
            </a:r>
            <a:r>
              <a:rPr lang="en-US" sz="4000" b="1">
                <a:solidFill>
                  <a:srgbClr val="FF0000"/>
                </a:solidFill>
                <a:latin typeface="Times New Roman" pitchFamily="18" charset="0"/>
                <a:cs typeface="Times New Roman" pitchFamily="18" charset="0"/>
              </a:rPr>
              <a:t>uang</a:t>
            </a:r>
            <a:r>
              <a:rPr lang="en-US" sz="4000" b="1">
                <a:solidFill>
                  <a:srgbClr val="0000CC"/>
                </a:solidFill>
                <a:latin typeface="Times New Roman" pitchFamily="18" charset="0"/>
                <a:cs typeface="Times New Roman" pitchFamily="18" charset="0"/>
              </a:rPr>
              <a:t> cảnh</a:t>
            </a:r>
            <a:endParaRPr lang="en-US" sz="4000" b="1"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1450F87F-0A49-BFE4-FBE0-E3D36FB2F0A4}"/>
              </a:ext>
            </a:extLst>
          </p:cNvPr>
          <p:cNvSpPr/>
          <p:nvPr/>
        </p:nvSpPr>
        <p:spPr>
          <a:xfrm>
            <a:off x="1164566" y="4457181"/>
            <a:ext cx="14048298" cy="1938992"/>
          </a:xfrm>
          <a:prstGeom prst="rect">
            <a:avLst/>
          </a:prstGeom>
        </p:spPr>
        <p:txBody>
          <a:bodyPr wrap="square">
            <a:spAutoFit/>
          </a:bodyPr>
          <a:lstStyle/>
          <a:p>
            <a:pPr indent="914400" algn="just"/>
            <a:r>
              <a:rPr lang="vi-VN" sz="4000" b="1">
                <a:solidFill>
                  <a:srgbClr val="0000CC"/>
                </a:solidFill>
                <a:latin typeface="Times New Roman" pitchFamily="18" charset="0"/>
                <a:cs typeface="Times New Roman" pitchFamily="18" charset="0"/>
              </a:rPr>
              <a:t>Quang cảnh thư viện lúc này hệt như một toa tàu điện đông đúc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với những hành khách đứng ngồi để đọc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quang cảnh trông thật </a:t>
            </a:r>
            <a:r>
              <a:rPr lang="vi-VN" sz="4000" b="1" smtClean="0">
                <a:solidFill>
                  <a:srgbClr val="0000CC"/>
                </a:solidFill>
                <a:latin typeface="Times New Roman" pitchFamily="18" charset="0"/>
                <a:cs typeface="Times New Roman" pitchFamily="18" charset="0"/>
              </a:rPr>
              <a:t>ngộ</a:t>
            </a:r>
            <a:r>
              <a:rPr lang="en-US" sz="4000" b="1" smtClean="0">
                <a:solidFill>
                  <a:srgbClr val="0000CC"/>
                </a:solidFill>
                <a:latin typeface="Times New Roman" pitchFamily="18" charset="0"/>
                <a:cs typeface="Times New Roman" pitchFamily="18" charset="0"/>
              </a:rPr>
              <a:t>.</a:t>
            </a:r>
            <a:r>
              <a:rPr lang="vi-VN"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908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Đến trường sau kì nghỉ, các bạn học sinh đã phát hiện ra điều gì tuyệt vời?</a:t>
            </a:r>
            <a:endParaRPr lang="vi-VN"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đã phát hiện ra một căn phòng mới đã biến thành thư viện.</a:t>
            </a:r>
            <a:endParaRPr lang="en-US" sz="3600" b="1" dirty="0">
              <a:solidFill>
                <a:srgbClr val="0000FF"/>
              </a:solidFill>
              <a:latin typeface="Times New Roman" pitchFamily="18" charset="0"/>
              <a:cs typeface="Times New Roman"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a:t>
            </a:r>
            <a:r>
              <a:rPr lang="vi-VN" sz="3600" b="1">
                <a:solidFill>
                  <a:srgbClr val="FF0000"/>
                </a:solidFill>
                <a:latin typeface="Times New Roman" pitchFamily="18" charset="0"/>
                <a:cs typeface="Times New Roman" pitchFamily="18" charset="0"/>
              </a:rPr>
              <a:t>Thầy hiệu trưởng đã dặn các bạn học sinh đã làm được những điều gì?</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itchFamily="18" charset="0"/>
              <a:cs typeface="Times New Roman" pitchFamily="18" charset="0"/>
            </a:endParaRPr>
          </a:p>
        </p:txBody>
      </p:sp>
      <p:sp>
        <p:nvSpPr>
          <p:cNvPr id="35" name="Text Box 14">
            <a:extLst>
              <a:ext uri="{FF2B5EF4-FFF2-40B4-BE49-F238E27FC236}">
                <a16:creationId xmlns:a16="http://schemas.microsoft.com/office/drawing/2014/main" xmlns="" id="{F0626E4D-8A93-FF7D-6197-B19BA729E8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6" name="Rectangle 35">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2785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3: Vì sao bạn nhỏ thấy quang cảnh thư viện trông giống như một toa tàu đông đúc?</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Vì có người đứng, người ngồi để đọc sách, giống như những hành khách đứng ngồi trên tàu điện.</a:t>
            </a:r>
            <a:endParaRPr lang="en-US" sz="3600" b="1" dirty="0">
              <a:solidFill>
                <a:srgbClr val="0000FF"/>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xmlns="" id="{B846CECA-D0B9-C682-07A6-7EF06C0C137F}"/>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a16="http://schemas.microsoft.com/office/drawing/2014/main" xmlns="" id="{6D7A8B3B-9D48-EE64-621A-80C8CBC32559}"/>
              </a:ext>
            </a:extLst>
          </p:cNvPr>
          <p:cNvSpPr/>
          <p:nvPr/>
        </p:nvSpPr>
        <p:spPr>
          <a:xfrm>
            <a:off x="5664213" y="53340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4: Các bạn Hs cảm thấy như thế nào khi có thư viện mới?</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3D697C41-3E2A-E30C-10E0-BB948B74C74F}"/>
              </a:ext>
            </a:extLst>
          </p:cNvPr>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itchFamily="18" charset="0"/>
              <a:cs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25847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5: Nói về thư viện mà em ước mơ?</a:t>
            </a:r>
            <a:endParaRPr lang="en-US" sz="3600" b="1" dirty="0">
              <a:solidFill>
                <a:srgbClr val="FF0000"/>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xmlns="" id="{B6CB3E77-5A2B-2C1F-D687-755A6E6A6E82}"/>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a:extLst>
              <a:ext uri="{FF2B5EF4-FFF2-40B4-BE49-F238E27FC236}">
                <a16:creationId xmlns:a16="http://schemas.microsoft.com/office/drawing/2014/main" xmlns="" id="{0F131BEC-5D65-3D5F-3620-C9203131B36B}"/>
              </a:ext>
            </a:extLst>
          </p:cNvPr>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Gợi ý: </a:t>
            </a:r>
          </a:p>
          <a:p>
            <a:pPr algn="just"/>
            <a:r>
              <a:rPr lang="en-US" sz="3600" b="1">
                <a:solidFill>
                  <a:srgbClr val="0000CC"/>
                </a:solidFill>
                <a:latin typeface="Times New Roman" pitchFamily="18" charset="0"/>
                <a:cs typeface="Times New Roman" pitchFamily="18" charset="0"/>
              </a:rPr>
              <a:t>  - Thư viện nằm ở đâu?</a:t>
            </a:r>
          </a:p>
          <a:p>
            <a:pPr algn="just"/>
            <a:r>
              <a:rPr lang="en-US" sz="3600" b="1">
                <a:solidFill>
                  <a:srgbClr val="0000CC"/>
                </a:solidFill>
                <a:latin typeface="Times New Roman" pitchFamily="18" charset="0"/>
                <a:cs typeface="Times New Roman" pitchFamily="18" charset="0"/>
              </a:rPr>
              <a:t>  - Thư viện trông như thế nào?</a:t>
            </a:r>
          </a:p>
          <a:p>
            <a:pPr algn="just"/>
            <a:r>
              <a:rPr lang="en-US" sz="3600" b="1">
                <a:solidFill>
                  <a:srgbClr val="0000CC"/>
                </a:solidFill>
                <a:latin typeface="Times New Roman" pitchFamily="18" charset="0"/>
                <a:cs typeface="Times New Roman" pitchFamily="18" charset="0"/>
              </a:rPr>
              <a:t>  - Thư viện có  những loại sách gì?</a:t>
            </a:r>
          </a:p>
          <a:p>
            <a:pPr algn="just"/>
            <a:r>
              <a:rPr lang="en-US" sz="3600" b="1">
                <a:solidFill>
                  <a:srgbClr val="0000CC"/>
                </a:solidFill>
                <a:latin typeface="Times New Roman" pitchFamily="18" charset="0"/>
                <a:cs typeface="Times New Roman"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4922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Bài văn cho biết </a:t>
              </a:r>
              <a:r>
                <a:rPr lang="vi-VN" sz="3600" b="1">
                  <a:solidFill>
                    <a:srgbClr val="FF0000"/>
                  </a:solidFill>
                  <a:latin typeface="Times New Roman" pitchFamily="18" charset="0"/>
                  <a:cs typeface="Times New Roman"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itchFamily="18" charset="0"/>
                <a:cs typeface="Times New Roman" pitchFamily="18" charset="0"/>
              </a:endParaRPr>
            </a:p>
          </p:txBody>
        </p:sp>
      </p:grpSp>
      <p:sp>
        <p:nvSpPr>
          <p:cNvPr id="35" name="Text Box 14">
            <a:extLst>
              <a:ext uri="{FF2B5EF4-FFF2-40B4-BE49-F238E27FC236}">
                <a16:creationId xmlns:a16="http://schemas.microsoft.com/office/drawing/2014/main" xmlns="" id="{DE0E0705-5F66-4C9B-C699-298F744C5963}"/>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1979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9647</TotalTime>
  <Words>915</Words>
  <Application>Microsoft Office PowerPoint</Application>
  <PresentationFormat>Custom</PresentationFormat>
  <Paragraphs>118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1049</cp:revision>
  <dcterms:created xsi:type="dcterms:W3CDTF">2008-09-09T22:52:10Z</dcterms:created>
  <dcterms:modified xsi:type="dcterms:W3CDTF">2022-07-17T08:18:04Z</dcterms:modified>
</cp:coreProperties>
</file>