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27" r:id="rId2"/>
    <p:sldId id="407" r:id="rId3"/>
    <p:sldId id="408" r:id="rId4"/>
    <p:sldId id="427" r:id="rId5"/>
    <p:sldId id="428" r:id="rId6"/>
    <p:sldId id="426" r:id="rId7"/>
    <p:sldId id="429" r:id="rId8"/>
    <p:sldId id="430" r:id="rId9"/>
    <p:sldId id="431" r:id="rId10"/>
    <p:sldId id="432" r:id="rId11"/>
    <p:sldId id="433" r:id="rId12"/>
    <p:sldId id="434" r:id="rId13"/>
    <p:sldId id="435" r:id="rId14"/>
  </p:sldIdLst>
  <p:sldSz cx="16276638" cy="9144000"/>
  <p:notesSz cx="6858000" cy="9144000"/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CC"/>
    <a:srgbClr val="FF0066"/>
    <a:srgbClr val="FF7C80"/>
    <a:srgbClr val="FF660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>
        <p:scale>
          <a:sx n="66" d="100"/>
          <a:sy n="66" d="100"/>
        </p:scale>
        <p:origin x="-317" y="3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wmf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7" Type="http://schemas.openxmlformats.org/officeDocument/2006/relationships/image" Target="../media/image20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9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2.mp4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Khoi%20dong/cau%203.pptx" TargetMode="External"/><Relationship Id="rId13" Type="http://schemas.openxmlformats.org/officeDocument/2006/relationships/hyperlink" Target="Khoi%20dong/cau%202.pptx" TargetMode="External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6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hyperlink" Target="Khoi%20dong/cau%201.pptx" TargetMode="External"/><Relationship Id="rId5" Type="http://schemas.openxmlformats.org/officeDocument/2006/relationships/image" Target="../media/image12.jpeg"/><Relationship Id="rId10" Type="http://schemas.openxmlformats.org/officeDocument/2006/relationships/hyperlink" Target="Khoi%20dong/cau%204.pptx" TargetMode="External"/><Relationship Id="rId4" Type="http://schemas.openxmlformats.org/officeDocument/2006/relationships/image" Target="../media/image11.jpeg"/><Relationship Id="rId9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737519" y="4343401"/>
            <a:ext cx="13078195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Tiếng Việt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14: CUỘC HỌP CỦA CHỮ VIẾT(T1,2)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viên:</a:t>
            </a: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1406914" y="1953419"/>
            <a:ext cx="6781801" cy="646331"/>
            <a:chOff x="1508918" y="1888664"/>
            <a:chExt cx="6172201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Luyện đọc lại.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 flipV="1">
              <a:off x="1646078" y="2829037"/>
              <a:ext cx="2784501" cy="4577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Rectangle 24"/>
          <p:cNvSpPr/>
          <p:nvPr/>
        </p:nvSpPr>
        <p:spPr>
          <a:xfrm>
            <a:off x="1127919" y="6707427"/>
            <a:ext cx="5358354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185288" y="3657600"/>
            <a:ext cx="5358354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Box 14">
            <a:extLst>
              <a:ext uri="{FF2B5EF4-FFF2-40B4-BE49-F238E27FC236}">
                <a16:creationId xmlns="" xmlns:a16="http://schemas.microsoft.com/office/drawing/2014/main" id="{A4D05690-73F4-9130-1D08-72C30259B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920" y="1266918"/>
            <a:ext cx="97536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14: CUỘC HỌP CỦA CHỮ VIẾT(T1,2)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3794919" y="2628900"/>
            <a:ext cx="9296399" cy="45339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 nhau thực hiện theo nhóm 4</a:t>
            </a: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17813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1406914" y="1953419"/>
            <a:ext cx="6781801" cy="646331"/>
            <a:chOff x="1508918" y="1888664"/>
            <a:chExt cx="6172201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Viết:  Ôn chữ viết hoa.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332882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5436185" y="2706057"/>
            <a:ext cx="47595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 chữ hoa E, Ê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14">
            <a:extLst>
              <a:ext uri="{FF2B5EF4-FFF2-40B4-BE49-F238E27FC236}">
                <a16:creationId xmlns="" xmlns:a16="http://schemas.microsoft.com/office/drawing/2014/main" id="{21666329-407E-D2B3-DC79-ED93E0049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920" y="1266918"/>
            <a:ext cx="97536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14: CUỘC HỌP CỦA CHỮ VIẾT(T1,2)</a:t>
            </a:r>
          </a:p>
        </p:txBody>
      </p:sp>
      <p:pic>
        <p:nvPicPr>
          <p:cNvPr id="2" name="Hướng dẫn viết chữ E hoa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99319" y="3733800"/>
            <a:ext cx="6248400" cy="4419600"/>
          </a:xfrm>
          <a:prstGeom prst="rect">
            <a:avLst/>
          </a:prstGeom>
        </p:spPr>
      </p:pic>
      <p:pic>
        <p:nvPicPr>
          <p:cNvPr id="8" name="Hướng dẫn viết chữ Ê hoa.mp4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47919" y="3697705"/>
            <a:ext cx="6046268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80586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ẫu giấy luyện viết chữ đẹp - Mẫu giấy 4 ô ly, 5 ô ly, kẻ ngang, ô ly to, ô  ly nhỏ, ô ly nghiêng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77"/>
          <a:stretch/>
        </p:blipFill>
        <p:spPr bwMode="auto">
          <a:xfrm>
            <a:off x="1661320" y="3513959"/>
            <a:ext cx="13182600" cy="525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1406914" y="1953419"/>
            <a:ext cx="6781801" cy="646331"/>
            <a:chOff x="1508918" y="1888664"/>
            <a:chExt cx="6172201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5. Viết câu ứng dụng.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357848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1406914" y="2895600"/>
            <a:ext cx="3390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 Viết tên riêng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623944" y="4856550"/>
            <a:ext cx="33909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Ê</a:t>
            </a:r>
            <a:r>
              <a:rPr lang="en-US" sz="4400" b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- </a:t>
            </a:r>
            <a:r>
              <a:rPr lang="en-US" sz="440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đê</a:t>
            </a:r>
          </a:p>
        </p:txBody>
      </p:sp>
      <p:sp>
        <p:nvSpPr>
          <p:cNvPr id="22" name="Text Box 14">
            <a:extLst>
              <a:ext uri="{FF2B5EF4-FFF2-40B4-BE49-F238E27FC236}">
                <a16:creationId xmlns="" xmlns:a16="http://schemas.microsoft.com/office/drawing/2014/main" id="{A6BF8845-C809-24D4-E43F-A2C0010A0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920" y="1266918"/>
            <a:ext cx="97536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14: CUỘC HỌP CỦA CHỮ VIẾT(T1,2)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806606" y="4424425"/>
            <a:ext cx="5793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^</a:t>
            </a:r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93638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ẫu giấy luyện viết chữ đẹp - Mẫu giấy 4 ô ly, 5 ô ly, kẻ ngang, ô ly to, ô  ly nhỏ, ô ly nghiêng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20" b="15077"/>
          <a:stretch/>
        </p:blipFill>
        <p:spPr bwMode="auto">
          <a:xfrm>
            <a:off x="2042319" y="3513959"/>
            <a:ext cx="12217691" cy="525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1406914" y="1953419"/>
            <a:ext cx="6781801" cy="646331"/>
            <a:chOff x="1508918" y="1888664"/>
            <a:chExt cx="6172201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5. Viết câu ứng dụng.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357848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1406913" y="2895600"/>
            <a:ext cx="6121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b. Viết câu ứng dụng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17869" y="4690999"/>
            <a:ext cx="11915176" cy="1791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Bef>
                <a:spcPts val="200"/>
              </a:spcBef>
            </a:pPr>
            <a:r>
              <a:rPr lang="en-US" sz="435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Ước gì em hoá thành mây</a:t>
            </a:r>
          </a:p>
          <a:p>
            <a:pPr algn="ctr">
              <a:lnSpc>
                <a:spcPct val="125000"/>
              </a:lnSpc>
              <a:spcBef>
                <a:spcPts val="200"/>
              </a:spcBef>
            </a:pPr>
            <a:r>
              <a:rPr lang="en-US" sz="435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Em che cho mẹ suốt ngày bóng râm.</a:t>
            </a:r>
          </a:p>
        </p:txBody>
      </p:sp>
      <p:sp>
        <p:nvSpPr>
          <p:cNvPr id="22" name="Text Box 14">
            <a:extLst>
              <a:ext uri="{FF2B5EF4-FFF2-40B4-BE49-F238E27FC236}">
                <a16:creationId xmlns="" xmlns:a16="http://schemas.microsoft.com/office/drawing/2014/main" id="{49280520-3855-06FC-2585-0BB51233B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920" y="1266918"/>
            <a:ext cx="97536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14: CUỘC HỌP CỦA CHỮ VIẾT(T1,2)</a:t>
            </a:r>
          </a:p>
        </p:txBody>
      </p:sp>
    </p:spTree>
    <p:extLst>
      <p:ext uri="{BB962C8B-B14F-4D97-AF65-F5344CB8AC3E}">
        <p14:creationId xmlns:p14="http://schemas.microsoft.com/office/powerpoint/2010/main" val="165028912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33" name="Group 32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34" name="Straight Connector 33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10271919" y="2286000"/>
            <a:ext cx="4724400" cy="4690456"/>
            <a:chOff x="10271919" y="2672740"/>
            <a:chExt cx="4724400" cy="4690456"/>
          </a:xfrm>
        </p:grpSpPr>
        <p:grpSp>
          <p:nvGrpSpPr>
            <p:cNvPr id="39" name="Group 38"/>
            <p:cNvGrpSpPr>
              <a:grpSpLocks/>
            </p:cNvGrpSpPr>
            <p:nvPr/>
          </p:nvGrpSpPr>
          <p:grpSpPr bwMode="auto">
            <a:xfrm>
              <a:off x="10271919" y="2672740"/>
              <a:ext cx="4724400" cy="4690456"/>
              <a:chOff x="2000250" y="2819400"/>
              <a:chExt cx="4019550" cy="4019550"/>
            </a:xfrm>
            <a:blipFill>
              <a:blip r:embed="rId2"/>
              <a:stretch>
                <a:fillRect/>
              </a:stretch>
            </a:blipFill>
          </p:grpSpPr>
          <p:sp>
            <p:nvSpPr>
              <p:cNvPr id="44" name="Line 37"/>
              <p:cNvSpPr>
                <a:spLocks noChangeShapeType="1"/>
              </p:cNvSpPr>
              <p:nvPr/>
            </p:nvSpPr>
            <p:spPr bwMode="auto">
              <a:xfrm flipV="1">
                <a:off x="4264025" y="3452813"/>
                <a:ext cx="0" cy="1320800"/>
              </a:xfrm>
              <a:prstGeom prst="line">
                <a:avLst/>
              </a:prstGeom>
              <a:grpFill/>
              <a:ln w="76200">
                <a:solidFill>
                  <a:srgbClr val="FFC000"/>
                </a:solidFill>
                <a:round/>
                <a:headEnd type="oval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43689" tIns="71844" rIns="143689" bIns="71844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2000250" y="2819400"/>
                <a:ext cx="4019550" cy="401955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cxnSp>
            <p:nvCxnSpPr>
              <p:cNvPr id="46" name="Straight Connector 45"/>
              <p:cNvCxnSpPr>
                <a:stCxn id="45" idx="2"/>
                <a:endCxn id="45" idx="6"/>
              </p:cNvCxnSpPr>
              <p:nvPr/>
            </p:nvCxnSpPr>
            <p:spPr>
              <a:xfrm>
                <a:off x="2000250" y="4829175"/>
                <a:ext cx="4019550" cy="0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>
                <a:stCxn id="45" idx="0"/>
                <a:endCxn id="45" idx="4"/>
              </p:cNvCxnSpPr>
              <p:nvPr/>
            </p:nvCxnSpPr>
            <p:spPr>
              <a:xfrm>
                <a:off x="4010025" y="2819400"/>
                <a:ext cx="0" cy="4019550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40" name="Picture 2" descr="Ngày đầu vận động, học sinh huyện Phú Riềng quyên góp, ủng hộ đồng bào miền  Trung hơn 60 triệu đồng.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555342">
              <a:off x="13009325" y="3386528"/>
              <a:ext cx="1541082" cy="1055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4" descr="Giỏi Văn - Bài văn: Hãy viết một đoạn văn ngắn kể về một việc tốt mà em  được chứng kiến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974"/>
            <a:stretch/>
          </p:blipFill>
          <p:spPr bwMode="auto">
            <a:xfrm rot="18474647">
              <a:off x="10768440" y="3375310"/>
              <a:ext cx="1531829" cy="1041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6" descr="Cậu bé tiểu học 5 năm cõng bạn tới trường - Báo Phụ Nữ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968370">
              <a:off x="10714884" y="5524049"/>
              <a:ext cx="1585622" cy="1076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8" descr="Quyên góp, ủng hộ và trao quà tết cho học sinh có hoàn ...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88"/>
            <a:stretch/>
          </p:blipFill>
          <p:spPr bwMode="auto">
            <a:xfrm rot="8096279">
              <a:off x="12843038" y="5525778"/>
              <a:ext cx="1695984" cy="1170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8" name="Rectangle 95"/>
          <p:cNvSpPr>
            <a:spLocks noChangeArrowheads="1"/>
          </p:cNvSpPr>
          <p:nvPr/>
        </p:nvSpPr>
        <p:spPr bwMode="auto">
          <a:xfrm>
            <a:off x="4425700" y="1219200"/>
            <a:ext cx="74382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</a:t>
            </a:r>
            <a:r>
              <a:rPr lang="en-GB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CHƠI: LÁ LÀNH ĐÙM LÁ RÁCH</a:t>
            </a:r>
            <a:endParaRPr lang="en-GB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 Box 38" descr="Water droplets"/>
          <p:cNvSpPr txBox="1">
            <a:spLocks noChangeArrowheads="1"/>
          </p:cNvSpPr>
          <p:nvPr/>
        </p:nvSpPr>
        <p:spPr bwMode="auto">
          <a:xfrm>
            <a:off x="11172161" y="7390763"/>
            <a:ext cx="3011186" cy="891449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 wrap="non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000" b="1">
              <a:solidFill>
                <a:srgbClr val="000099"/>
              </a:solidFill>
              <a:cs typeface="Arial" charset="0"/>
            </a:endParaRPr>
          </a:p>
          <a:p>
            <a:pPr eaLnBrk="1" hangingPunct="1"/>
            <a:r>
              <a:rPr lang="en-US" altLang="en-US" sz="2800" b="1">
                <a:solidFill>
                  <a:srgbClr val="000099"/>
                </a:solidFill>
                <a:cs typeface="Arial" charset="0"/>
              </a:rPr>
              <a:t>BẮT ĐẦU QUAY</a:t>
            </a:r>
          </a:p>
          <a:p>
            <a:pPr eaLnBrk="1" hangingPunct="1"/>
            <a:endParaRPr lang="en-US" altLang="en-US" sz="1000" b="1">
              <a:solidFill>
                <a:srgbClr val="000099"/>
              </a:solidFill>
              <a:cs typeface="Arial" charset="0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flipV="1">
            <a:off x="12634119" y="3025136"/>
            <a:ext cx="0" cy="1545267"/>
          </a:xfrm>
          <a:prstGeom prst="straightConnector1">
            <a:avLst/>
          </a:prstGeom>
          <a:ln w="127000">
            <a:solidFill>
              <a:srgbClr val="FF0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1" name="Isosceles Triangle 50"/>
          <p:cNvSpPr/>
          <p:nvPr/>
        </p:nvSpPr>
        <p:spPr>
          <a:xfrm>
            <a:off x="10588690" y="4566392"/>
            <a:ext cx="4114800" cy="2672608"/>
          </a:xfrm>
          <a:prstGeom prst="triangle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10881519" y="7239000"/>
            <a:ext cx="3581400" cy="1219200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6" descr="Cậu bé tiểu học 5 năm cõng bạn tới trường - Báo Phụ Nữ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54" y="5591803"/>
            <a:ext cx="3689346" cy="250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8" descr="Quyên góp, ủng hộ và trao quà tết cho học sinh có hoàn ...">
            <a:hlinkClick r:id="rId10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8"/>
          <a:stretch/>
        </p:blipFill>
        <p:spPr bwMode="auto">
          <a:xfrm>
            <a:off x="4937918" y="5543568"/>
            <a:ext cx="3684713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Ngày đầu vận động, học sinh huyện Phú Riềng quyên góp, ủng hộ đồng bào miền  Trung hơn 60 triệu đồng.">
            <a:hlinkClick r:id="rId11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92" y="2256733"/>
            <a:ext cx="3657600" cy="250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 descr="Giỏi Văn - Bài văn: Hãy viết một đoạn văn ngắn kể về một việc tốt mà em  được chứng kiến">
            <a:hlinkClick r:id="rId13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74"/>
          <a:stretch/>
        </p:blipFill>
        <p:spPr bwMode="auto">
          <a:xfrm>
            <a:off x="4937919" y="2256733"/>
            <a:ext cx="3684713" cy="250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00000">
                                      <p:cBhvr>
                                        <p:cTn id="1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0">
                                      <p:cBhvr>
                                        <p:cTn id="1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1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8" name="Picture 7" descr="Diagram&#10;&#10;Description automatically generated">
            <a:extLst>
              <a:ext uri="{FF2B5EF4-FFF2-40B4-BE49-F238E27FC236}">
                <a16:creationId xmlns="" xmlns:a16="http://schemas.microsoft.com/office/drawing/2014/main" id="{682BF669-71AE-233D-9302-D948F93C6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19" y="1328474"/>
            <a:ext cx="15544800" cy="7665953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794920" y="1266918"/>
            <a:ext cx="97536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14: CUỘC HỌP CỦA CHỮ </a:t>
            </a:r>
            <a:r>
              <a:rPr lang="en-US" sz="32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 (</a:t>
            </a: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T1,2)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63435" y="2828092"/>
            <a:ext cx="139662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Đọc trôi chảy toàn bài.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Đọc diễn cảm giọng kể chuyện, thay đổi ngữ điệu chỗ lời nói trực tiếp của các nhân vật.</a:t>
            </a:r>
            <a:endParaRPr lang="en-US" sz="3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93838" y="5399452"/>
            <a:ext cx="13578681" cy="2838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Đoạn 1: Từ đầu đến </a:t>
            </a:r>
            <a:r>
              <a:rPr lang="en-US" sz="38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 đôi giày da tên trán lấm tấm mồ hôi.</a:t>
            </a:r>
          </a:p>
          <a:p>
            <a:pPr>
              <a:lnSpc>
                <a:spcPct val="120000"/>
              </a:lnSpc>
            </a:pP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Đoạn 2: Tiếp theo cho đến </a:t>
            </a:r>
            <a:r>
              <a:rPr lang="en-US" sz="38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lấm tấm mồ hôi.</a:t>
            </a:r>
          </a:p>
          <a:p>
            <a:pPr>
              <a:lnSpc>
                <a:spcPct val="120000"/>
              </a:lnSpc>
            </a:pP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Đoạn 3: Tiếp theo cho đến </a:t>
            </a:r>
            <a:r>
              <a:rPr lang="en-US" sz="38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Ẩu thế nhỉ!</a:t>
            </a:r>
          </a:p>
          <a:p>
            <a:pPr>
              <a:lnSpc>
                <a:spcPct val="120000"/>
              </a:lnSpc>
            </a:pP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Đoạn 4: Còn lại.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Hướng dẫn đọc.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508919" y="4343400"/>
            <a:ext cx="4191000" cy="677108"/>
            <a:chOff x="1508919" y="1888664"/>
            <a:chExt cx="3733800" cy="677108"/>
          </a:xfrm>
        </p:grpSpPr>
        <p:sp>
          <p:nvSpPr>
            <p:cNvPr id="23" name="Rectangle 22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Chia đoạn.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618922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1585120" y="3056395"/>
            <a:ext cx="32126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dõng dạc,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06914" y="1953419"/>
            <a:ext cx="6781801" cy="707886"/>
            <a:chOff x="1508918" y="1888664"/>
            <a:chExt cx="6172201" cy="1186207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Luyện đọc và tìm hiểu bài.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3017498"/>
              <a:ext cx="557784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594519" y="4438380"/>
            <a:ext cx="143256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Từ nay, 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mỗi khi em Hoàng định chấm câu,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anh dấu chấm/ cần yêu cầu Hoàng/ đọc lại nội dung câu văn/ một lần nữa đã./</a:t>
            </a:r>
            <a:endParaRPr lang="en-US" sz="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792814" y="3077886"/>
            <a:ext cx="21357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mở đầu, </a:t>
            </a:r>
            <a:endParaRPr lang="en-US" sz="40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99919" y="3089414"/>
            <a:ext cx="4038600" cy="712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mũ sắt,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452519" y="3089414"/>
            <a:ext cx="22629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lấm tấm,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586119" y="3102114"/>
            <a:ext cx="19153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lắc đầu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14">
            <a:extLst>
              <a:ext uri="{FF2B5EF4-FFF2-40B4-BE49-F238E27FC236}">
                <a16:creationId xmlns="" xmlns:a16="http://schemas.microsoft.com/office/drawing/2014/main" id="{440FAD70-7031-336B-90E5-5BDD23A318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920" y="1266918"/>
            <a:ext cx="97536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14: CUỘC HỌP CỦA CHỮ VIẾT(T1,2)</a:t>
            </a:r>
          </a:p>
        </p:txBody>
      </p:sp>
    </p:spTree>
    <p:extLst>
      <p:ext uri="{BB962C8B-B14F-4D97-AF65-F5344CB8AC3E}">
        <p14:creationId xmlns:p14="http://schemas.microsoft.com/office/powerpoint/2010/main" val="7010571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>
            <a:off x="5448300" y="26670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Câu 1: Câu chuyện kể về cuộc họp của những ai?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22652" y="3581400"/>
            <a:ext cx="90091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Kể về cuộc họp của các chữ cái và dấu câu.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76900" y="4419600"/>
            <a:ext cx="102338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Câu 2: Cuộc họp đó bàn về chuyện gì?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610342" y="5387876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Cuộc họp bàn về việc tìm cách giúp đỡ Hoàng vì bạn ấy không biết cách chấm câu.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14">
            <a:extLst>
              <a:ext uri="{FF2B5EF4-FFF2-40B4-BE49-F238E27FC236}">
                <a16:creationId xmlns="" xmlns:a16="http://schemas.microsoft.com/office/drawing/2014/main" id="{3826711E-916B-6CF6-A7D4-9E3D80223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920" y="1266918"/>
            <a:ext cx="97536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14: CUỘC HỌP CỦA CHỮ VIẾT(T1,2)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866FE262-7A0C-2B18-89D5-2B15BC0094FE}"/>
              </a:ext>
            </a:extLst>
          </p:cNvPr>
          <p:cNvSpPr/>
          <p:nvPr/>
        </p:nvSpPr>
        <p:spPr>
          <a:xfrm>
            <a:off x="518319" y="2694668"/>
            <a:ext cx="2209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dõng dạc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50D53543-2C08-3901-28A9-3495B515331B}"/>
              </a:ext>
            </a:extLst>
          </p:cNvPr>
          <p:cNvSpPr/>
          <p:nvPr/>
        </p:nvSpPr>
        <p:spPr>
          <a:xfrm>
            <a:off x="365919" y="4831943"/>
            <a:ext cx="4785517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Từ nay, 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mỗi khi em Hoàng định chấm câu,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anh dấu chấm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cần yêu cầu Hoàng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đọc lại nội dung câu văn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một lần nữa đã.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772E21A7-DCE9-0912-8256-BFAB892AAC2A}"/>
              </a:ext>
            </a:extLst>
          </p:cNvPr>
          <p:cNvSpPr/>
          <p:nvPr/>
        </p:nvSpPr>
        <p:spPr>
          <a:xfrm>
            <a:off x="518319" y="3421334"/>
            <a:ext cx="21357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mở đầu </a:t>
            </a:r>
            <a:endParaRPr lang="en-US" sz="40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1554288F-8014-0238-6652-4C857AC70181}"/>
              </a:ext>
            </a:extLst>
          </p:cNvPr>
          <p:cNvSpPr/>
          <p:nvPr/>
        </p:nvSpPr>
        <p:spPr>
          <a:xfrm>
            <a:off x="2945006" y="2730390"/>
            <a:ext cx="1840511" cy="712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mũ sắt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B07F5F4B-D48B-31A5-4DFA-464F90CD036A}"/>
              </a:ext>
            </a:extLst>
          </p:cNvPr>
          <p:cNvSpPr/>
          <p:nvPr/>
        </p:nvSpPr>
        <p:spPr>
          <a:xfrm>
            <a:off x="2901875" y="3445991"/>
            <a:ext cx="22629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lấm tấm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AF8CD98B-308C-9E65-06D4-78627C7F16E5}"/>
              </a:ext>
            </a:extLst>
          </p:cNvPr>
          <p:cNvSpPr/>
          <p:nvPr/>
        </p:nvSpPr>
        <p:spPr>
          <a:xfrm>
            <a:off x="476109" y="4043634"/>
            <a:ext cx="19153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lắc đầu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10616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>
            <a:off x="5448300" y="26670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Câu 3: Vì sao không ai hiểu những điều Hoàng đã viết?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76119" y="4133165"/>
            <a:ext cx="10058399" cy="3358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Không ai hiểu những điều Hoàng viết vì bạn ấy chấm câu không đúng chỗ.</a:t>
            </a:r>
          </a:p>
          <a:p>
            <a:pPr algn="just">
              <a:lnSpc>
                <a:spcPct val="120000"/>
              </a:lnSpc>
            </a:pPr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Vì Hoàng không để ý đến dấu câ, viết mỏi tay chỗ nào bạn ấy chấm chỗ đó.</a:t>
            </a:r>
          </a:p>
          <a:p>
            <a:pPr algn="just">
              <a:lnSpc>
                <a:spcPct val="120000"/>
              </a:lnSpc>
            </a:pPr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Bạn Hoàng ẩu, thiếu cẩn thận.</a:t>
            </a:r>
          </a:p>
        </p:txBody>
      </p:sp>
      <p:sp>
        <p:nvSpPr>
          <p:cNvPr id="23" name="Text Box 14">
            <a:extLst>
              <a:ext uri="{FF2B5EF4-FFF2-40B4-BE49-F238E27FC236}">
                <a16:creationId xmlns="" xmlns:a16="http://schemas.microsoft.com/office/drawing/2014/main" id="{CE892091-9988-DCC9-1D91-10B27C788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920" y="1266918"/>
            <a:ext cx="97536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14: CUỘC HỌP CỦA CHỮ VIẾT(T1,2)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7BAB1AF1-7989-2687-0607-3D9E9D1BBE72}"/>
              </a:ext>
            </a:extLst>
          </p:cNvPr>
          <p:cNvSpPr/>
          <p:nvPr/>
        </p:nvSpPr>
        <p:spPr>
          <a:xfrm>
            <a:off x="518319" y="2694668"/>
            <a:ext cx="2209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dõng dạc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3092B6E8-8098-07EF-A4D2-100FC42F0713}"/>
              </a:ext>
            </a:extLst>
          </p:cNvPr>
          <p:cNvSpPr/>
          <p:nvPr/>
        </p:nvSpPr>
        <p:spPr>
          <a:xfrm>
            <a:off x="365919" y="4831943"/>
            <a:ext cx="4785517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Từ nay, 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mỗi khi em Hoàng định chấm câu,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anh dấu chấm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cần yêu cầu Hoàng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đọc lại nội dung câu văn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một lần nữa đã.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5D57B83D-E3ED-822D-16FB-4F638C0DE8FE}"/>
              </a:ext>
            </a:extLst>
          </p:cNvPr>
          <p:cNvSpPr/>
          <p:nvPr/>
        </p:nvSpPr>
        <p:spPr>
          <a:xfrm>
            <a:off x="518319" y="3421334"/>
            <a:ext cx="21357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mở đầu </a:t>
            </a:r>
            <a:endParaRPr lang="en-US" sz="40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D01E252A-4332-BEBF-790D-CFFD7E86E293}"/>
              </a:ext>
            </a:extLst>
          </p:cNvPr>
          <p:cNvSpPr/>
          <p:nvPr/>
        </p:nvSpPr>
        <p:spPr>
          <a:xfrm>
            <a:off x="2945006" y="2730390"/>
            <a:ext cx="1840511" cy="712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mũ sắt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E6BD14EE-70BD-93FB-ABA9-F9CA51B2C1CC}"/>
              </a:ext>
            </a:extLst>
          </p:cNvPr>
          <p:cNvSpPr/>
          <p:nvPr/>
        </p:nvSpPr>
        <p:spPr>
          <a:xfrm>
            <a:off x="2901875" y="3445991"/>
            <a:ext cx="22629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lấm tấm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92EC36A7-1B1C-0381-E9FD-DA0732F58FBA}"/>
              </a:ext>
            </a:extLst>
          </p:cNvPr>
          <p:cNvSpPr/>
          <p:nvPr/>
        </p:nvSpPr>
        <p:spPr>
          <a:xfrm>
            <a:off x="476109" y="4043634"/>
            <a:ext cx="19153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lắc đầu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46901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>
            <a:off x="5448300" y="26670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17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54607"/>
            <a:chOff x="1024127" y="1442589"/>
            <a:chExt cx="2877445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0644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4: Dựa vào lời kể của bác chữ A, sắp xếp các bước mà Hoàng cần thực hiện?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76119" y="3886200"/>
            <a:ext cx="10058399" cy="2028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Dấu chấm được giao nhiệm vụ giúp đỡ Hoàng sửa lỗi. Các bước giúp Hoàng sửa lỗi  trước khi chấm câu là: viết câu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đọc lại câu- chấm câu.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14">
            <a:extLst>
              <a:ext uri="{FF2B5EF4-FFF2-40B4-BE49-F238E27FC236}">
                <a16:creationId xmlns="" xmlns:a16="http://schemas.microsoft.com/office/drawing/2014/main" id="{9B92FF87-A029-D645-9043-992E82455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920" y="1266918"/>
            <a:ext cx="97536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14: CUỘC HỌP CỦA CHỮ VIẾT(T1,2)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385C3C5F-DE0E-072A-56A7-D65A463AC06F}"/>
              </a:ext>
            </a:extLst>
          </p:cNvPr>
          <p:cNvSpPr/>
          <p:nvPr/>
        </p:nvSpPr>
        <p:spPr>
          <a:xfrm>
            <a:off x="518319" y="2694668"/>
            <a:ext cx="2209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dõng dạc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5BADF658-7DCA-B272-95B0-27B2628616F2}"/>
              </a:ext>
            </a:extLst>
          </p:cNvPr>
          <p:cNvSpPr/>
          <p:nvPr/>
        </p:nvSpPr>
        <p:spPr>
          <a:xfrm>
            <a:off x="365919" y="4831943"/>
            <a:ext cx="4785517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Từ nay, 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mỗi khi em Hoàng định chấm câu,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anh dấu chấm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cần yêu cầu Hoàng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đọc lại nội dung câu văn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một lần nữa đã.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0A09E66B-4310-20CE-AB33-BBD9C8A24787}"/>
              </a:ext>
            </a:extLst>
          </p:cNvPr>
          <p:cNvSpPr/>
          <p:nvPr/>
        </p:nvSpPr>
        <p:spPr>
          <a:xfrm>
            <a:off x="518319" y="3421334"/>
            <a:ext cx="21357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mở đầu </a:t>
            </a:r>
            <a:endParaRPr lang="en-US" sz="40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159AA75A-9CDB-9CA7-4ED9-2BC1D54F4E26}"/>
              </a:ext>
            </a:extLst>
          </p:cNvPr>
          <p:cNvSpPr/>
          <p:nvPr/>
        </p:nvSpPr>
        <p:spPr>
          <a:xfrm>
            <a:off x="2945006" y="2730390"/>
            <a:ext cx="1840511" cy="712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mũ sắt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F8A91826-6C22-8C3B-8008-40FDFD2CEA70}"/>
              </a:ext>
            </a:extLst>
          </p:cNvPr>
          <p:cNvSpPr/>
          <p:nvPr/>
        </p:nvSpPr>
        <p:spPr>
          <a:xfrm>
            <a:off x="2901875" y="3445991"/>
            <a:ext cx="22629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lấm tấm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6B186F64-750C-7E1F-CDA5-85EF7BBC9A8C}"/>
              </a:ext>
            </a:extLst>
          </p:cNvPr>
          <p:cNvSpPr/>
          <p:nvPr/>
        </p:nvSpPr>
        <p:spPr>
          <a:xfrm>
            <a:off x="476109" y="4043634"/>
            <a:ext cx="19153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lắc đầu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106E076A-9166-E5BC-F8E8-927DF2791159}"/>
              </a:ext>
            </a:extLst>
          </p:cNvPr>
          <p:cNvSpPr/>
          <p:nvPr/>
        </p:nvSpPr>
        <p:spPr>
          <a:xfrm>
            <a:off x="5471319" y="5888403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5: Em hãy góp thêm ý kiến để giúp bạn Hoàng viết đúng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54276138-5501-FE1A-42D4-D7CEC6160160}"/>
              </a:ext>
            </a:extLst>
          </p:cNvPr>
          <p:cNvSpPr/>
          <p:nvPr/>
        </p:nvSpPr>
        <p:spPr>
          <a:xfrm>
            <a:off x="5646737" y="6886703"/>
            <a:ext cx="10058399" cy="2028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Suy nghĩ trước khi viết, không nên viết câu quá dài, 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 đã đủ ý mới dùng dấu câu, sau khi viết phải đọc lại cẩn thận...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6086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37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>
            <a:off x="5448300" y="26670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17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54607"/>
            <a:chOff x="1024127" y="1442589"/>
            <a:chExt cx="2877445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0644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8750766" y="2967726"/>
            <a:ext cx="41389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004720" y="3563423"/>
            <a:ext cx="9525001" cy="4503736"/>
            <a:chOff x="6004720" y="3563423"/>
            <a:chExt cx="9525001" cy="4503736"/>
          </a:xfrm>
        </p:grpSpPr>
        <p:pic>
          <p:nvPicPr>
            <p:cNvPr id="2054" name="Picture 6" descr="Khung viền đẹp - Mẫu khung viền bìa Giáo án, Báo cáo, Luận vă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515353" y="1052790"/>
              <a:ext cx="4503736" cy="9525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ectangle 33"/>
            <p:cNvSpPr/>
            <p:nvPr/>
          </p:nvSpPr>
          <p:spPr>
            <a:xfrm>
              <a:off x="6765268" y="4684455"/>
              <a:ext cx="8026489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4000" b="1" i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Bài văn khuyên chúng ta k</a:t>
              </a:r>
              <a:r>
                <a:rPr lang="vi-VN" sz="4000" b="1" i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hi </a:t>
              </a:r>
              <a:r>
                <a:rPr lang="vi-VN" sz="40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viết </a:t>
              </a:r>
              <a:r>
                <a:rPr lang="en-US" sz="4000" b="1" i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phải </a:t>
              </a:r>
              <a:r>
                <a:rPr lang="vi-VN" sz="4000" b="1" i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đúng </a:t>
              </a:r>
              <a:r>
                <a:rPr lang="vi-VN" sz="40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dấu câu </a:t>
              </a:r>
              <a:r>
                <a:rPr lang="vi-VN" sz="4000" b="1" i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 </a:t>
              </a:r>
              <a:r>
                <a:rPr lang="vi-VN" sz="40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đúng chính </a:t>
              </a:r>
              <a:r>
                <a:rPr lang="vi-VN" sz="4000" b="1" i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tả, vì </a:t>
              </a:r>
              <a:r>
                <a:rPr lang="vi-VN" sz="40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người viết đúng thì người đọc mới hiểu đúng.</a:t>
              </a:r>
              <a:endPara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5" name="Text Box 14">
            <a:extLst>
              <a:ext uri="{FF2B5EF4-FFF2-40B4-BE49-F238E27FC236}">
                <a16:creationId xmlns="" xmlns:a16="http://schemas.microsoft.com/office/drawing/2014/main" id="{8AAA5E7B-04E3-4463-B18C-EDA1B5C98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920" y="1266918"/>
            <a:ext cx="97536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14: CUỘC HỌP CỦA CHỮ VIẾT(T1,2)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E42B311F-3CF7-9EB9-0C0B-DB77798970F8}"/>
              </a:ext>
            </a:extLst>
          </p:cNvPr>
          <p:cNvSpPr/>
          <p:nvPr/>
        </p:nvSpPr>
        <p:spPr>
          <a:xfrm>
            <a:off x="518319" y="2694668"/>
            <a:ext cx="2209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dõng dạc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2C6E01AA-161D-A67E-7991-418584B22ED4}"/>
              </a:ext>
            </a:extLst>
          </p:cNvPr>
          <p:cNvSpPr/>
          <p:nvPr/>
        </p:nvSpPr>
        <p:spPr>
          <a:xfrm>
            <a:off x="365919" y="4831943"/>
            <a:ext cx="4785517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Từ nay, 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mỗi khi em Hoàng định chấm câu,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anh dấu chấm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cần yêu cầu Hoàng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đọc lại nội dung câu văn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một lần nữa đã.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BACD74C3-571F-0503-0938-D765FD364099}"/>
              </a:ext>
            </a:extLst>
          </p:cNvPr>
          <p:cNvSpPr/>
          <p:nvPr/>
        </p:nvSpPr>
        <p:spPr>
          <a:xfrm>
            <a:off x="518319" y="3421334"/>
            <a:ext cx="21357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mở đầu </a:t>
            </a:r>
            <a:endParaRPr lang="en-US" sz="40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FDA54CE8-531D-D4AF-DFC6-8F341698180E}"/>
              </a:ext>
            </a:extLst>
          </p:cNvPr>
          <p:cNvSpPr/>
          <p:nvPr/>
        </p:nvSpPr>
        <p:spPr>
          <a:xfrm>
            <a:off x="2945006" y="2730390"/>
            <a:ext cx="1840511" cy="712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mũ sắt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00CABBEB-791A-67C1-A7AF-D21817A98D84}"/>
              </a:ext>
            </a:extLst>
          </p:cNvPr>
          <p:cNvSpPr/>
          <p:nvPr/>
        </p:nvSpPr>
        <p:spPr>
          <a:xfrm>
            <a:off x="2901875" y="3445991"/>
            <a:ext cx="22629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lấm tấm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9FD3DD95-4CE5-3AE9-E0E3-EA688E62FC3B}"/>
              </a:ext>
            </a:extLst>
          </p:cNvPr>
          <p:cNvSpPr/>
          <p:nvPr/>
        </p:nvSpPr>
        <p:spPr>
          <a:xfrm>
            <a:off x="476109" y="4043634"/>
            <a:ext cx="19153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lắc đầu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12337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9419</TotalTime>
  <Words>757</Words>
  <Application>Microsoft Office PowerPoint</Application>
  <PresentationFormat>Custom</PresentationFormat>
  <Paragraphs>116</Paragraphs>
  <Slides>13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1009</cp:revision>
  <dcterms:created xsi:type="dcterms:W3CDTF">2008-09-09T22:52:10Z</dcterms:created>
  <dcterms:modified xsi:type="dcterms:W3CDTF">2022-06-30T00:49:15Z</dcterms:modified>
</cp:coreProperties>
</file>