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sldIdLst>
    <p:sldId id="286" r:id="rId2"/>
    <p:sldId id="304" r:id="rId3"/>
    <p:sldId id="270" r:id="rId4"/>
    <p:sldId id="288" r:id="rId5"/>
    <p:sldId id="512" r:id="rId6"/>
    <p:sldId id="260" r:id="rId7"/>
    <p:sldId id="292" r:id="rId8"/>
    <p:sldId id="297" r:id="rId9"/>
    <p:sldId id="301" r:id="rId10"/>
    <p:sldId id="303" r:id="rId11"/>
    <p:sldId id="307" r:id="rId12"/>
  </p:sldIdLst>
  <p:sldSz cx="12192000" cy="6858000"/>
  <p:notesSz cx="6858000" cy="9144000"/>
  <p:embeddedFontLst>
    <p:embeddedFont>
      <p:font typeface="等线" panose="02010600030101010101" pitchFamily="2" charset="-122"/>
      <p:regular r:id="rId14"/>
      <p:bold r:id="rId15"/>
    </p:embeddedFont>
    <p:embeddedFont>
      <p:font typeface="#9Slide05 Phobia" panose="02000506000000020003" pitchFamily="2" charset="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FF0066"/>
    <a:srgbClr val="434580"/>
    <a:srgbClr val="D46262"/>
    <a:srgbClr val="D76A5D"/>
    <a:srgbClr val="D66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802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1/9/2023</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1/9/2023</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audio" Target="../media/audio2.wav"/><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
        <p:nvSpPr>
          <p:cNvPr id="13" name="TextBox 12">
            <a:extLst>
              <a:ext uri="{FF2B5EF4-FFF2-40B4-BE49-F238E27FC236}">
                <a16:creationId xmlns:a16="http://schemas.microsoft.com/office/drawing/2014/main" id="{BA07A898-0BFE-B1A9-F0F9-3DAB2F4121B6}"/>
              </a:ext>
            </a:extLst>
          </p:cNvPr>
          <p:cNvSpPr txBox="1"/>
          <p:nvPr/>
        </p:nvSpPr>
        <p:spPr>
          <a:xfrm>
            <a:off x="3639239" y="1642511"/>
            <a:ext cx="428436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FF0C56"/>
                </a:solidFill>
                <a:ea typeface="印品黑体" panose="00000500000000000000" pitchFamily="2" charset="-122"/>
                <a:cs typeface="Calibri" panose="020F0502020204030204" pitchFamily="34" charset="0"/>
              </a:rPr>
              <a:t>KHỞI ĐỘNG</a:t>
            </a:r>
            <a:endParaRPr kumimoji="0" lang="en-US" sz="8000" b="0" i="0" u="none" strike="noStrike" kern="1200" cap="none" spc="0" normalizeH="0" baseline="0" noProof="0" dirty="0">
              <a:ln>
                <a:noFill/>
              </a:ln>
              <a:solidFill>
                <a:srgbClr val="FF0C56"/>
              </a:solidFill>
              <a:effectLst/>
              <a:uLnTx/>
              <a:uFillTx/>
            </a:endParaRPr>
          </a:p>
        </p:txBody>
      </p:sp>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3E3ABB-4049-F79E-A8BA-FD6384FB3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838" y="422903"/>
            <a:ext cx="8033658" cy="5355774"/>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467217" y="1548855"/>
            <a:ext cx="6758908" cy="3323987"/>
          </a:xfrm>
          <a:prstGeom prst="rect">
            <a:avLst/>
          </a:prstGeom>
          <a:noFill/>
        </p:spPr>
        <p:txBody>
          <a:bodyPr wrap="square">
            <a:spAutoFit/>
          </a:bodyPr>
          <a:lstStyle/>
          <a:p>
            <a:pPr lvl="0" algn="just">
              <a:defRPr/>
            </a:pPr>
            <a:r>
              <a:rPr lang="vi-VN" sz="3000" b="1" dirty="0">
                <a:solidFill>
                  <a:srgbClr val="002060"/>
                </a:solidFill>
                <a:latin typeface="Calibri" panose="020F0502020204030204" pitchFamily="34" charset="0"/>
                <a:ea typeface="Arial-Rounded" panose="020B0500000000000000" pitchFamily="34" charset="0"/>
                <a:cs typeface="Calibri" panose="020F0502020204030204" pitchFamily="34" charset="0"/>
              </a:rPr>
              <a:t>Chắc ông sẽ bất ngờ khi nhận được thư của cháu đúng không ạ. Hôm nay, học bài xong còn sớm nên cháu viết mấy dòng thư hỏi thăm sức khoẻ của ông. </a:t>
            </a:r>
            <a:endParaRPr lang="en-US" sz="30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a:p>
            <a:pPr lvl="0" algn="just">
              <a:defRPr/>
            </a:pPr>
            <a:r>
              <a:rPr lang="vi-VN" sz="30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Ông ơi! Lâu nay ông có khoẻ không ạ ? Ông có còn đau đầu gối như hồi trước nữa không ạ?</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EA137A-B36D-DE94-6871-D670DD138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838" y="422903"/>
            <a:ext cx="8033658" cy="5355774"/>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323439"/>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gửi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C56"/>
                </a:solidFill>
                <a:effectLst>
                  <a:glow rad="127000">
                    <a:srgbClr val="FF6699">
                      <a:alpha val="50000"/>
                    </a:srgbClr>
                  </a:glow>
                </a:effectLst>
                <a:latin typeface="+mj-lt"/>
              </a:rPr>
              <a:t>Định</a:t>
            </a:r>
            <a:r>
              <a:rPr lang="en-US" sz="6000" dirty="0">
                <a:solidFill>
                  <a:srgbClr val="FF0C56"/>
                </a:solidFill>
                <a:effectLst>
                  <a:glow rad="127000">
                    <a:srgbClr val="FF6699">
                      <a:alpha val="50000"/>
                    </a:srgbClr>
                  </a:glow>
                </a:effectLst>
                <a:latin typeface="+mj-lt"/>
              </a:rPr>
              <a:t> </a:t>
            </a:r>
            <a:r>
              <a:rPr lang="en-US" sz="6000" dirty="0" err="1">
                <a:solidFill>
                  <a:srgbClr val="FF0C56"/>
                </a:solidFill>
                <a:effectLst>
                  <a:glow rad="127000">
                    <a:srgbClr val="FF6699">
                      <a:alpha val="50000"/>
                    </a:srgbClr>
                  </a:glow>
                </a:effectLst>
                <a:latin typeface="+mj-lt"/>
              </a:rPr>
              <a:t>hướng</a:t>
            </a:r>
            <a:r>
              <a:rPr lang="en-US" sz="6000" dirty="0">
                <a:solidFill>
                  <a:srgbClr val="FF0C56"/>
                </a:solidFill>
                <a:effectLst>
                  <a:glow rad="127000">
                    <a:srgbClr val="FF6699">
                      <a:alpha val="50000"/>
                    </a:srgbClr>
                  </a:glow>
                </a:effectLst>
                <a:latin typeface="+mj-lt"/>
              </a:rPr>
              <a:t> </a:t>
            </a:r>
            <a:r>
              <a:rPr lang="en-US" sz="6000" dirty="0" err="1">
                <a:solidFill>
                  <a:srgbClr val="FF0C56"/>
                </a:solidFill>
                <a:effectLst>
                  <a:glow rad="127000">
                    <a:srgbClr val="FF6699">
                      <a:alpha val="50000"/>
                    </a:srgbClr>
                  </a:glow>
                </a:effectLst>
                <a:latin typeface="+mj-lt"/>
              </a:rPr>
              <a:t>học</a:t>
            </a:r>
            <a:r>
              <a:rPr lang="en-US" sz="6000" dirty="0">
                <a:solidFill>
                  <a:srgbClr val="FF0C56"/>
                </a:solidFill>
                <a:effectLst>
                  <a:glow rad="127000">
                    <a:srgbClr val="FF6699">
                      <a:alpha val="50000"/>
                    </a:srgbClr>
                  </a:glow>
                </a:effectLst>
                <a:latin typeface="+mj-lt"/>
              </a:rPr>
              <a:t> </a:t>
            </a:r>
            <a:r>
              <a:rPr lang="en-US" sz="6000" dirty="0" err="1">
                <a:solidFill>
                  <a:srgbClr val="FF0C56"/>
                </a:solidFill>
                <a:effectLst>
                  <a:glow rad="127000">
                    <a:srgbClr val="FF6699">
                      <a:alpha val="50000"/>
                    </a:srgbClr>
                  </a:glow>
                </a:effectLst>
                <a:latin typeface="+mj-lt"/>
              </a:rPr>
              <a:t>tập</a:t>
            </a:r>
            <a:endPar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mj-lt"/>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31.</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12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par>
                          <p:cTn id="37" fill="hold">
                            <p:stCondLst>
                              <p:cond delay="195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31267" y="2987524"/>
              <a:ext cx="3045931" cy="12512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thư</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304926"/>
            <a:ext cx="11303214" cy="584775"/>
          </a:xfrm>
          <a:prstGeom prst="rect">
            <a:avLst/>
          </a:prstGeom>
          <a:noFill/>
        </p:spPr>
        <p:txBody>
          <a:bodyPr wrap="square" rtlCol="0">
            <a:spAutoFit/>
          </a:bodyPr>
          <a:lstStyle/>
          <a:p>
            <a:pPr lvl="0">
              <a:defRPr/>
            </a:pPr>
            <a:r>
              <a:rPr lang="en-US" altLang="zh-CN" sz="3200" b="1" dirty="0">
                <a:solidFill>
                  <a:srgbClr val="0070C0"/>
                </a:solidFill>
                <a:ea typeface="Arial-Rounded" panose="020B0500000000000000" pitchFamily="34" charset="0"/>
                <a:cs typeface="Arial-Rounded" panose="020B0500000000000000" pitchFamily="34" charset="0"/>
              </a:rPr>
              <a:t>1. </a:t>
            </a:r>
            <a:r>
              <a:rPr lang="en-US" altLang="zh-CN" sz="3200" b="1" dirty="0" err="1">
                <a:solidFill>
                  <a:srgbClr val="0070C0"/>
                </a:solidFill>
                <a:ea typeface="Arial-Rounded" panose="020B0500000000000000" pitchFamily="34" charset="0"/>
                <a:cs typeface="Arial-Rounded" panose="020B0500000000000000" pitchFamily="34" charset="0"/>
              </a:rPr>
              <a:t>Đọc</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bức</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thư</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sau</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và</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trả</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lời</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câu</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hỏi</a:t>
            </a:r>
            <a:r>
              <a:rPr lang="en-US" altLang="zh-CN" sz="3200" b="1" dirty="0">
                <a:solidFill>
                  <a:srgbClr val="0070C0"/>
                </a:solidFill>
                <a:ea typeface="Arial-Rounded" panose="020B0500000000000000" pitchFamily="34" charset="0"/>
                <a:cs typeface="Arial-Rounded" panose="020B0500000000000000" pitchFamily="34" charset="0"/>
              </a:rPr>
              <a:t>:</a:t>
            </a:r>
            <a:endParaRPr lang="vi-VN" altLang="zh-CN" sz="3200" b="1" dirty="0">
              <a:solidFill>
                <a:srgbClr val="0070C0"/>
              </a:solidFill>
              <a:ea typeface="Arial-Rounded" panose="020B0500000000000000" pitchFamily="34" charset="0"/>
              <a:cs typeface="Arial-Rounded" panose="020B0500000000000000" pitchFamily="34" charset="0"/>
            </a:endParaRP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493492" y="1654552"/>
            <a:ext cx="3739780" cy="3139321"/>
          </a:xfrm>
          <a:prstGeom prst="rect">
            <a:avLst/>
          </a:prstGeom>
          <a:noFill/>
        </p:spPr>
        <p:txBody>
          <a:bodyPr wrap="square" rtlCol="0">
            <a:spAutoFit/>
          </a:bodyPr>
          <a:lstStyle/>
          <a:p>
            <a:pPr algn="just"/>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a. Bạn  Nga viết thư cho ai?</a:t>
            </a:r>
          </a:p>
          <a:p>
            <a:pPr algn="just"/>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b. Dòng đầu bức thư ghi những gì?</a:t>
            </a:r>
          </a:p>
          <a:p>
            <a:pPr algn="just"/>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c. Đoạn nào trong thư là lời hỏi thăm?</a:t>
            </a:r>
          </a:p>
          <a:p>
            <a:pPr algn="just"/>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d.</a:t>
            </a:r>
            <a:r>
              <a:rPr lang="en-US"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Đoạn nào trong thư là lời Nga kể về mình và gia đình?</a:t>
            </a:r>
          </a:p>
          <a:p>
            <a:pPr algn="just"/>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e.</a:t>
            </a:r>
            <a:r>
              <a:rPr lang="en-US"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Nga mong ước điều gì?</a:t>
            </a:r>
            <a:r>
              <a:rPr lang="en-US"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200" dirty="0">
                <a:solidFill>
                  <a:srgbClr val="000000"/>
                </a:solidFill>
                <a:latin typeface="Calibri" panose="020F0502020204030204" pitchFamily="34" charset="0"/>
                <a:ea typeface="Arial-Rounded" panose="020B0500000000000000" pitchFamily="34" charset="0"/>
                <a:cs typeface="Calibri" panose="020F0502020204030204" pitchFamily="34" charset="0"/>
              </a:rPr>
              <a:t>Nga chúc chú thế nào? </a:t>
            </a:r>
          </a:p>
        </p:txBody>
      </p:sp>
      <p:pic>
        <p:nvPicPr>
          <p:cNvPr id="3" name="Picture 2">
            <a:extLst>
              <a:ext uri="{FF2B5EF4-FFF2-40B4-BE49-F238E27FC236}">
                <a16:creationId xmlns:a16="http://schemas.microsoft.com/office/drawing/2014/main" id="{93E7C01F-1420-91DA-1511-F2D0942A383D}"/>
              </a:ext>
            </a:extLst>
          </p:cNvPr>
          <p:cNvPicPr>
            <a:picLocks noChangeAspect="1"/>
          </p:cNvPicPr>
          <p:nvPr/>
        </p:nvPicPr>
        <p:blipFill>
          <a:blip r:embed="rId9"/>
          <a:stretch>
            <a:fillRect/>
          </a:stretch>
        </p:blipFill>
        <p:spPr>
          <a:xfrm>
            <a:off x="4465674" y="1031461"/>
            <a:ext cx="7726326" cy="4795077"/>
          </a:xfrm>
          <a:prstGeom prst="rect">
            <a:avLst/>
          </a:prstGeom>
        </p:spPr>
      </p:pic>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1159"/>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86636"/>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342" y="6505629"/>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0809" y="6374732"/>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3" name="Picture 42">
            <a:extLst>
              <a:ext uri="{FF2B5EF4-FFF2-40B4-BE49-F238E27FC236}">
                <a16:creationId xmlns:a16="http://schemas.microsoft.com/office/drawing/2014/main" id="{7A9E7A03-5075-46A6-C3AA-22C21B9D0AD2}"/>
              </a:ext>
            </a:extLst>
          </p:cNvPr>
          <p:cNvPicPr>
            <a:picLocks noChangeAspect="1"/>
          </p:cNvPicPr>
          <p:nvPr/>
        </p:nvPicPr>
        <p:blipFill>
          <a:blip r:embed="rId9"/>
          <a:stretch>
            <a:fillRect/>
          </a:stretch>
        </p:blipFill>
        <p:spPr>
          <a:xfrm>
            <a:off x="2701118" y="1183901"/>
            <a:ext cx="7221560" cy="4481811"/>
          </a:xfrm>
          <a:prstGeom prst="rect">
            <a:avLst/>
          </a:prstGeom>
        </p:spPr>
      </p:pic>
      <p:sp>
        <p:nvSpPr>
          <p:cNvPr id="46" name="TextBox 45">
            <a:extLst>
              <a:ext uri="{FF2B5EF4-FFF2-40B4-BE49-F238E27FC236}">
                <a16:creationId xmlns:a16="http://schemas.microsoft.com/office/drawing/2014/main" id="{E5E5EE69-CC05-B6D2-071F-D369E01919C6}"/>
              </a:ext>
            </a:extLst>
          </p:cNvPr>
          <p:cNvSpPr txBox="1"/>
          <p:nvPr/>
        </p:nvSpPr>
        <p:spPr>
          <a:xfrm>
            <a:off x="2598817" y="140085"/>
            <a:ext cx="72215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101"/>
                </a:solidFill>
                <a:effectLst/>
                <a:uLnTx/>
                <a:uFillTx/>
                <a:ea typeface="White Xmas PERSONAL USE" pitchFamily="50" charset="0"/>
                <a:cs typeface="Baloo" panose="03080902040302020200" pitchFamily="66" charset="0"/>
              </a:rPr>
              <a:t>Bố</a:t>
            </a:r>
            <a:r>
              <a:rPr kumimoji="0" lang="en-US" sz="3600" b="1" i="0" u="none" strike="noStrike" kern="1200" cap="none" spc="0" normalizeH="0" noProof="0" dirty="0">
                <a:ln>
                  <a:noFill/>
                </a:ln>
                <a:solidFill>
                  <a:srgbClr val="FF0101"/>
                </a:solidFill>
                <a:effectLst/>
                <a:uLnTx/>
                <a:uFillTx/>
                <a:ea typeface="White Xmas PERSONAL USE" pitchFamily="50" charset="0"/>
                <a:cs typeface="Baloo" panose="03080902040302020200" pitchFamily="66" charset="0"/>
              </a:rPr>
              <a:t> </a:t>
            </a:r>
            <a:r>
              <a:rPr kumimoji="0" lang="en-US" sz="3600" b="1" i="0" u="none" strike="noStrike" kern="1200" cap="none" spc="0" normalizeH="0" noProof="0" dirty="0" err="1">
                <a:ln>
                  <a:noFill/>
                </a:ln>
                <a:solidFill>
                  <a:srgbClr val="FF0101"/>
                </a:solidFill>
                <a:effectLst/>
                <a:uLnTx/>
                <a:uFillTx/>
                <a:ea typeface="White Xmas PERSONAL USE" pitchFamily="50" charset="0"/>
                <a:cs typeface="Baloo" panose="03080902040302020200" pitchFamily="66" charset="0"/>
              </a:rPr>
              <a:t>cục</a:t>
            </a:r>
            <a:r>
              <a:rPr kumimoji="0" lang="en-US" sz="3600" b="1" i="0" u="none" strike="noStrike" kern="1200" cap="none" spc="0" normalizeH="0" noProof="0" dirty="0">
                <a:ln>
                  <a:noFill/>
                </a:ln>
                <a:solidFill>
                  <a:srgbClr val="FF0101"/>
                </a:solidFill>
                <a:effectLst/>
                <a:uLnTx/>
                <a:uFillTx/>
                <a:ea typeface="White Xmas PERSONAL USE" pitchFamily="50" charset="0"/>
                <a:cs typeface="Baloo" panose="03080902040302020200" pitchFamily="66" charset="0"/>
              </a:rPr>
              <a:t> </a:t>
            </a:r>
            <a:r>
              <a:rPr kumimoji="0" lang="en-US" sz="3600" b="1" i="0" u="none" strike="noStrike" kern="1200" cap="none" spc="0" normalizeH="0" noProof="0" dirty="0" err="1">
                <a:ln>
                  <a:noFill/>
                </a:ln>
                <a:solidFill>
                  <a:srgbClr val="FF0101"/>
                </a:solidFill>
                <a:effectLst/>
                <a:uLnTx/>
                <a:uFillTx/>
                <a:ea typeface="White Xmas PERSONAL USE" pitchFamily="50" charset="0"/>
                <a:cs typeface="Baloo" panose="03080902040302020200" pitchFamily="66" charset="0"/>
              </a:rPr>
              <a:t>một</a:t>
            </a:r>
            <a:r>
              <a:rPr kumimoji="0" lang="en-US" sz="3600" b="1" i="0" u="none" strike="noStrike" kern="1200" cap="none" spc="0" normalizeH="0" noProof="0" dirty="0">
                <a:ln>
                  <a:noFill/>
                </a:ln>
                <a:solidFill>
                  <a:srgbClr val="FF0101"/>
                </a:solidFill>
                <a:effectLst/>
                <a:uLnTx/>
                <a:uFillTx/>
                <a:ea typeface="White Xmas PERSONAL USE" pitchFamily="50" charset="0"/>
                <a:cs typeface="Baloo" panose="03080902040302020200" pitchFamily="66" charset="0"/>
              </a:rPr>
              <a:t> </a:t>
            </a:r>
            <a:r>
              <a:rPr kumimoji="0" lang="en-US" sz="3600" b="1" i="0" u="none" strike="noStrike" kern="1200" cap="none" spc="0" normalizeH="0" noProof="0" dirty="0" err="1">
                <a:ln>
                  <a:noFill/>
                </a:ln>
                <a:solidFill>
                  <a:srgbClr val="FF0101"/>
                </a:solidFill>
                <a:effectLst/>
                <a:uLnTx/>
                <a:uFillTx/>
                <a:ea typeface="White Xmas PERSONAL USE" pitchFamily="50" charset="0"/>
                <a:cs typeface="Baloo" panose="03080902040302020200" pitchFamily="66" charset="0"/>
              </a:rPr>
              <a:t>bức</a:t>
            </a:r>
            <a:r>
              <a:rPr kumimoji="0" lang="en-US" sz="3600" b="1" i="0" u="none" strike="noStrike" kern="1200" cap="none" spc="0" normalizeH="0" noProof="0" dirty="0">
                <a:ln>
                  <a:noFill/>
                </a:ln>
                <a:solidFill>
                  <a:srgbClr val="FF0101"/>
                </a:solidFill>
                <a:effectLst/>
                <a:uLnTx/>
                <a:uFillTx/>
                <a:ea typeface="White Xmas PERSONAL USE" pitchFamily="50" charset="0"/>
                <a:cs typeface="Baloo" panose="03080902040302020200" pitchFamily="66" charset="0"/>
              </a:rPr>
              <a:t> </a:t>
            </a:r>
            <a:r>
              <a:rPr kumimoji="0" lang="en-US" sz="3600" b="1" i="0" u="none" strike="noStrike" kern="1200" cap="none" spc="0" normalizeH="0" noProof="0" dirty="0" err="1">
                <a:ln>
                  <a:noFill/>
                </a:ln>
                <a:solidFill>
                  <a:srgbClr val="FF0101"/>
                </a:solidFill>
                <a:effectLst/>
                <a:uLnTx/>
                <a:uFillTx/>
                <a:ea typeface="White Xmas PERSONAL USE" pitchFamily="50" charset="0"/>
                <a:cs typeface="Baloo" panose="03080902040302020200" pitchFamily="66" charset="0"/>
              </a:rPr>
              <a:t>thư</a:t>
            </a:r>
            <a:endParaRPr kumimoji="0" lang="en-US" sz="3600" b="1" i="0" u="none" strike="noStrike" kern="1200" cap="none" spc="0" normalizeH="0" baseline="0" noProof="0" dirty="0">
              <a:ln>
                <a:noFill/>
              </a:ln>
              <a:solidFill>
                <a:srgbClr val="FF0101"/>
              </a:solidFill>
              <a:effectLst/>
              <a:uLnTx/>
              <a:uFillTx/>
              <a:ea typeface="White Xmas PERSONAL USE" pitchFamily="50" charset="0"/>
              <a:cs typeface="Baloo" panose="03080902040302020200" pitchFamily="66" charset="0"/>
            </a:endParaRPr>
          </a:p>
        </p:txBody>
      </p:sp>
      <p:cxnSp>
        <p:nvCxnSpPr>
          <p:cNvPr id="8" name="Straight Arrow Connector 7">
            <a:extLst>
              <a:ext uri="{FF2B5EF4-FFF2-40B4-BE49-F238E27FC236}">
                <a16:creationId xmlns:a16="http://schemas.microsoft.com/office/drawing/2014/main" id="{A8246648-EB94-160D-178A-1220BE3E3AC1}"/>
              </a:ext>
            </a:extLst>
          </p:cNvPr>
          <p:cNvCxnSpPr>
            <a:cxnSpLocks/>
          </p:cNvCxnSpPr>
          <p:nvPr/>
        </p:nvCxnSpPr>
        <p:spPr>
          <a:xfrm>
            <a:off x="6096000" y="1654628"/>
            <a:ext cx="3826678" cy="0"/>
          </a:xfrm>
          <a:prstGeom prst="straightConnector1">
            <a:avLst/>
          </a:prstGeom>
          <a:ln w="28575">
            <a:solidFill>
              <a:srgbClr val="D76A5D"/>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24BC59-E954-16FF-EE17-0B78063AD685}"/>
              </a:ext>
            </a:extLst>
          </p:cNvPr>
          <p:cNvSpPr txBox="1"/>
          <p:nvPr/>
        </p:nvSpPr>
        <p:spPr>
          <a:xfrm>
            <a:off x="9922678" y="1281254"/>
            <a:ext cx="8744856"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Ngày tháng năm</a:t>
            </a:r>
            <a:endParaRPr lang="en-US" sz="2400" b="1" dirty="0">
              <a:solidFill>
                <a:schemeClr val="accent1"/>
              </a:solidFill>
              <a:effectLst/>
              <a:ea typeface="Calibri" panose="020F0502020204030204" pitchFamily="34" charset="0"/>
            </a:endParaRPr>
          </a:p>
        </p:txBody>
      </p:sp>
      <p:cxnSp>
        <p:nvCxnSpPr>
          <p:cNvPr id="48" name="Straight Arrow Connector 47">
            <a:extLst>
              <a:ext uri="{FF2B5EF4-FFF2-40B4-BE49-F238E27FC236}">
                <a16:creationId xmlns:a16="http://schemas.microsoft.com/office/drawing/2014/main" id="{90D1AF80-D710-16A2-C8D4-33EA44989EA7}"/>
              </a:ext>
            </a:extLst>
          </p:cNvPr>
          <p:cNvCxnSpPr>
            <a:cxnSpLocks/>
          </p:cNvCxnSpPr>
          <p:nvPr/>
        </p:nvCxnSpPr>
        <p:spPr>
          <a:xfrm flipH="1">
            <a:off x="2609852" y="1849914"/>
            <a:ext cx="2610757" cy="0"/>
          </a:xfrm>
          <a:prstGeom prst="straightConnector1">
            <a:avLst/>
          </a:prstGeom>
          <a:ln w="28575">
            <a:solidFill>
              <a:srgbClr val="D76A5D"/>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802EC17-0A67-F9BF-3F98-3017D4B5B6CA}"/>
              </a:ext>
            </a:extLst>
          </p:cNvPr>
          <p:cNvSpPr txBox="1"/>
          <p:nvPr/>
        </p:nvSpPr>
        <p:spPr>
          <a:xfrm>
            <a:off x="1327227" y="1496663"/>
            <a:ext cx="1470613"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Lời chào</a:t>
            </a:r>
            <a:endParaRPr lang="en-US" sz="2400" b="1" dirty="0">
              <a:solidFill>
                <a:schemeClr val="accent1"/>
              </a:solidFill>
              <a:effectLst/>
              <a:ea typeface="Calibri" panose="020F0502020204030204" pitchFamily="34" charset="0"/>
            </a:endParaRPr>
          </a:p>
        </p:txBody>
      </p:sp>
      <p:sp>
        <p:nvSpPr>
          <p:cNvPr id="30" name="Left Brace 29">
            <a:extLst>
              <a:ext uri="{FF2B5EF4-FFF2-40B4-BE49-F238E27FC236}">
                <a16:creationId xmlns:a16="http://schemas.microsoft.com/office/drawing/2014/main" id="{DAA91721-BAC0-3A19-10DF-567EEF37CB89}"/>
              </a:ext>
            </a:extLst>
          </p:cNvPr>
          <p:cNvSpPr/>
          <p:nvPr/>
        </p:nvSpPr>
        <p:spPr>
          <a:xfrm>
            <a:off x="2894144" y="1929511"/>
            <a:ext cx="318839" cy="908874"/>
          </a:xfrm>
          <a:prstGeom prst="leftBrace">
            <a:avLst>
              <a:gd name="adj1" fmla="val 34732"/>
              <a:gd name="adj2" fmla="val 47942"/>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2A33744B-5EB6-73AA-3011-C3FB109BB287}"/>
              </a:ext>
            </a:extLst>
          </p:cNvPr>
          <p:cNvCxnSpPr>
            <a:cxnSpLocks/>
          </p:cNvCxnSpPr>
          <p:nvPr/>
        </p:nvCxnSpPr>
        <p:spPr>
          <a:xfrm flipH="1">
            <a:off x="2303072" y="2430818"/>
            <a:ext cx="398046"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0EF7E32-0300-45AF-4BA8-667901936A58}"/>
              </a:ext>
            </a:extLst>
          </p:cNvPr>
          <p:cNvSpPr txBox="1"/>
          <p:nvPr/>
        </p:nvSpPr>
        <p:spPr>
          <a:xfrm>
            <a:off x="425937" y="2114946"/>
            <a:ext cx="2003312"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Lời hỏi thăm</a:t>
            </a:r>
            <a:endParaRPr lang="en-US" sz="2400" b="1" dirty="0">
              <a:solidFill>
                <a:schemeClr val="accent1"/>
              </a:solidFill>
              <a:effectLst/>
              <a:ea typeface="Calibri" panose="020F0502020204030204" pitchFamily="34" charset="0"/>
            </a:endParaRPr>
          </a:p>
        </p:txBody>
      </p:sp>
      <p:sp>
        <p:nvSpPr>
          <p:cNvPr id="54" name="Left Brace 53">
            <a:extLst>
              <a:ext uri="{FF2B5EF4-FFF2-40B4-BE49-F238E27FC236}">
                <a16:creationId xmlns:a16="http://schemas.microsoft.com/office/drawing/2014/main" id="{57ACFD38-6594-A19A-8310-658B615BA237}"/>
              </a:ext>
            </a:extLst>
          </p:cNvPr>
          <p:cNvSpPr/>
          <p:nvPr/>
        </p:nvSpPr>
        <p:spPr>
          <a:xfrm>
            <a:off x="2894144" y="2880433"/>
            <a:ext cx="318839" cy="1403406"/>
          </a:xfrm>
          <a:prstGeom prst="leftBrace">
            <a:avLst>
              <a:gd name="adj1" fmla="val 34732"/>
              <a:gd name="adj2" fmla="val 47942"/>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B195BBDE-622C-EC03-275E-4E2E5FD31844}"/>
              </a:ext>
            </a:extLst>
          </p:cNvPr>
          <p:cNvCxnSpPr>
            <a:cxnSpLocks/>
          </p:cNvCxnSpPr>
          <p:nvPr/>
        </p:nvCxnSpPr>
        <p:spPr>
          <a:xfrm flipH="1">
            <a:off x="2399794" y="3564730"/>
            <a:ext cx="39804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B69D325-6D93-9991-DEEB-3C3A3B7AAE6B}"/>
              </a:ext>
            </a:extLst>
          </p:cNvPr>
          <p:cNvSpPr txBox="1"/>
          <p:nvPr/>
        </p:nvSpPr>
        <p:spPr>
          <a:xfrm>
            <a:off x="396482" y="2945822"/>
            <a:ext cx="2003312" cy="1013804"/>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Kể về mình và gia đình</a:t>
            </a:r>
            <a:endParaRPr lang="en-US" sz="2400" b="1" dirty="0">
              <a:solidFill>
                <a:schemeClr val="accent1"/>
              </a:solidFill>
              <a:effectLst/>
              <a:ea typeface="Calibri" panose="020F0502020204030204" pitchFamily="34" charset="0"/>
            </a:endParaRPr>
          </a:p>
        </p:txBody>
      </p:sp>
      <p:sp>
        <p:nvSpPr>
          <p:cNvPr id="57" name="Left Brace 56">
            <a:extLst>
              <a:ext uri="{FF2B5EF4-FFF2-40B4-BE49-F238E27FC236}">
                <a16:creationId xmlns:a16="http://schemas.microsoft.com/office/drawing/2014/main" id="{3D5210F0-A577-5B9B-5900-B4DA2D81911E}"/>
              </a:ext>
            </a:extLst>
          </p:cNvPr>
          <p:cNvSpPr/>
          <p:nvPr/>
        </p:nvSpPr>
        <p:spPr>
          <a:xfrm>
            <a:off x="2797840" y="4317922"/>
            <a:ext cx="507422" cy="533672"/>
          </a:xfrm>
          <a:prstGeom prst="leftBrace">
            <a:avLst>
              <a:gd name="adj1" fmla="val 7636"/>
              <a:gd name="adj2" fmla="val 4637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58C6C653-6595-A0E5-0FE1-BF2BBD9D6FF0}"/>
              </a:ext>
            </a:extLst>
          </p:cNvPr>
          <p:cNvCxnSpPr>
            <a:cxnSpLocks/>
          </p:cNvCxnSpPr>
          <p:nvPr/>
        </p:nvCxnSpPr>
        <p:spPr>
          <a:xfrm flipH="1">
            <a:off x="2429249" y="4584758"/>
            <a:ext cx="3439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4B58FC2-4E52-444D-AEAD-D63E7974915E}"/>
              </a:ext>
            </a:extLst>
          </p:cNvPr>
          <p:cNvSpPr txBox="1"/>
          <p:nvPr/>
        </p:nvSpPr>
        <p:spPr>
          <a:xfrm>
            <a:off x="425937" y="4243290"/>
            <a:ext cx="2003312" cy="1493935"/>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Lời chúc và mong ước của mình</a:t>
            </a:r>
            <a:endParaRPr lang="en-US" sz="2400" b="1" dirty="0">
              <a:solidFill>
                <a:schemeClr val="accent1"/>
              </a:solidFill>
              <a:effectLst/>
              <a:ea typeface="Calibri" panose="020F0502020204030204" pitchFamily="34" charset="0"/>
            </a:endParaRPr>
          </a:p>
        </p:txBody>
      </p:sp>
      <p:sp>
        <p:nvSpPr>
          <p:cNvPr id="63" name="Left Brace 62">
            <a:extLst>
              <a:ext uri="{FF2B5EF4-FFF2-40B4-BE49-F238E27FC236}">
                <a16:creationId xmlns:a16="http://schemas.microsoft.com/office/drawing/2014/main" id="{DA49C0B8-977B-7242-BAD1-2F2AA03A12B7}"/>
              </a:ext>
            </a:extLst>
          </p:cNvPr>
          <p:cNvSpPr/>
          <p:nvPr/>
        </p:nvSpPr>
        <p:spPr>
          <a:xfrm flipH="1">
            <a:off x="9096906" y="4851594"/>
            <a:ext cx="507422" cy="533672"/>
          </a:xfrm>
          <a:prstGeom prst="leftBrace">
            <a:avLst>
              <a:gd name="adj1" fmla="val 7636"/>
              <a:gd name="adj2" fmla="val 46370"/>
            </a:avLst>
          </a:prstGeom>
          <a:ln w="28575">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27B1E535-F29C-6DFB-6852-A9CCA81FA244}"/>
              </a:ext>
            </a:extLst>
          </p:cNvPr>
          <p:cNvSpPr txBox="1"/>
          <p:nvPr/>
        </p:nvSpPr>
        <p:spPr>
          <a:xfrm>
            <a:off x="9688128" y="4790528"/>
            <a:ext cx="2003312" cy="533672"/>
          </a:xfrm>
          <a:prstGeom prst="rect">
            <a:avLst/>
          </a:prstGeom>
          <a:noFill/>
        </p:spPr>
        <p:txBody>
          <a:bodyPr wrap="square">
            <a:spAutoFit/>
          </a:bodyPr>
          <a:lstStyle/>
          <a:p>
            <a:pPr>
              <a:lnSpc>
                <a:spcPct val="130000"/>
              </a:lnSpc>
              <a:spcBef>
                <a:spcPts val="300"/>
              </a:spcBef>
              <a:spcAft>
                <a:spcPts val="300"/>
              </a:spcAft>
            </a:pPr>
            <a:r>
              <a:rPr lang="nl-NL" sz="2400" b="1" dirty="0">
                <a:solidFill>
                  <a:schemeClr val="accent1"/>
                </a:solidFill>
                <a:effectLst/>
                <a:ea typeface="Calibri" panose="020F0502020204030204" pitchFamily="34" charset="0"/>
              </a:rPr>
              <a:t>Kí tên</a:t>
            </a:r>
            <a:endParaRPr lang="en-US" sz="2400" b="1" dirty="0">
              <a:solidFill>
                <a:schemeClr val="accent1"/>
              </a:solidFill>
              <a:effectLst/>
              <a:ea typeface="Calibri" panose="020F0502020204030204" pitchFamily="34" charset="0"/>
            </a:endParaRP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barn(inVertical)">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up)">
                                      <p:cBhvr>
                                        <p:cTn id="54" dur="500"/>
                                        <p:tgtEl>
                                          <p:spTgt spid="3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left)">
                                      <p:cBhvr>
                                        <p:cTn id="58" dur="500"/>
                                        <p:tgtEl>
                                          <p:spTgt spid="51"/>
                                        </p:tgtEl>
                                      </p:cBhvr>
                                    </p:animEffect>
                                  </p:childTnLst>
                                </p:cTn>
                              </p:par>
                            </p:childTnLst>
                          </p:cTn>
                        </p:par>
                        <p:par>
                          <p:cTn id="59" fill="hold">
                            <p:stCondLst>
                              <p:cond delay="1000"/>
                            </p:stCondLst>
                            <p:childTnLst>
                              <p:par>
                                <p:cTn id="60" presetID="16" presetClass="entr" presetSubtype="21"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barn(inVertical)">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up)">
                                      <p:cBhvr>
                                        <p:cTn id="67" dur="500"/>
                                        <p:tgtEl>
                                          <p:spTgt spid="54"/>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left)">
                                      <p:cBhvr>
                                        <p:cTn id="71" dur="500"/>
                                        <p:tgtEl>
                                          <p:spTgt spid="55"/>
                                        </p:tgtEl>
                                      </p:cBhvr>
                                    </p:animEffect>
                                  </p:childTnLst>
                                </p:cTn>
                              </p:par>
                            </p:childTnLst>
                          </p:cTn>
                        </p:par>
                        <p:par>
                          <p:cTn id="72" fill="hold">
                            <p:stCondLst>
                              <p:cond delay="1000"/>
                            </p:stCondLst>
                            <p:childTnLst>
                              <p:par>
                                <p:cTn id="73" presetID="16" presetClass="entr" presetSubtype="21"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Vertical)">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wipe(up)">
                                      <p:cBhvr>
                                        <p:cTn id="80" dur="500"/>
                                        <p:tgtEl>
                                          <p:spTgt spid="57"/>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1000"/>
                            </p:stCondLst>
                            <p:childTnLst>
                              <p:par>
                                <p:cTn id="86" presetID="16" presetClass="entr" presetSubtype="21" fill="hold" grpId="0" nodeType="after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barn(inVertical)">
                                      <p:cBhvr>
                                        <p:cTn id="88" dur="500"/>
                                        <p:tgtEl>
                                          <p:spTgt spid="5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wipe(up)">
                                      <p:cBhvr>
                                        <p:cTn id="93" dur="500"/>
                                        <p:tgtEl>
                                          <p:spTgt spid="63"/>
                                        </p:tgtEl>
                                      </p:cBhvr>
                                    </p:animEffect>
                                  </p:childTnLst>
                                </p:cTn>
                              </p:par>
                            </p:childTnLst>
                          </p:cTn>
                        </p:par>
                        <p:par>
                          <p:cTn id="94" fill="hold">
                            <p:stCondLst>
                              <p:cond delay="500"/>
                            </p:stCondLst>
                            <p:childTnLst>
                              <p:par>
                                <p:cTn id="95" presetID="16" presetClass="entr" presetSubtype="21" fill="hold" grpId="0" nodeType="after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barn(inVertical)">
                                      <p:cBhvr>
                                        <p:cTn id="9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30" grpId="0" animBg="1"/>
      <p:bldP spid="53" grpId="0"/>
      <p:bldP spid="54" grpId="0" animBg="1"/>
      <p:bldP spid="56" grpId="0"/>
      <p:bldP spid="57" grpId="0" animBg="1"/>
      <p:bldP spid="59" grpId="0"/>
      <p:bldP spid="63" grpId="0" animBg="1"/>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304926"/>
            <a:ext cx="11303214" cy="584775"/>
          </a:xfrm>
          <a:prstGeom prst="rect">
            <a:avLst/>
          </a:prstGeom>
          <a:noFill/>
        </p:spPr>
        <p:txBody>
          <a:bodyPr wrap="square" rtlCol="0">
            <a:spAutoFit/>
          </a:bodyPr>
          <a:lstStyle/>
          <a:p>
            <a:pPr lvl="0">
              <a:defRPr/>
            </a:pPr>
            <a:r>
              <a:rPr lang="en-US" altLang="zh-CN" sz="3200" b="1" dirty="0">
                <a:solidFill>
                  <a:srgbClr val="0070C0"/>
                </a:solidFill>
                <a:ea typeface="Arial-Rounded" panose="020B0500000000000000" pitchFamily="34" charset="0"/>
                <a:cs typeface="Arial-Rounded" panose="020B0500000000000000" pitchFamily="34" charset="0"/>
              </a:rPr>
              <a:t>2. </a:t>
            </a:r>
            <a:r>
              <a:rPr lang="en-US" altLang="zh-CN" sz="3200" b="1" dirty="0" err="1">
                <a:solidFill>
                  <a:srgbClr val="0070C0"/>
                </a:solidFill>
                <a:ea typeface="Arial-Rounded" panose="020B0500000000000000" pitchFamily="34" charset="0"/>
                <a:cs typeface="Arial-Rounded" panose="020B0500000000000000" pitchFamily="34" charset="0"/>
              </a:rPr>
              <a:t>Trao</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đổi</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và</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trả</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lời</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câu</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hỏi</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với</a:t>
            </a:r>
            <a:r>
              <a:rPr lang="en-US" altLang="zh-CN" sz="3200" b="1" dirty="0">
                <a:solidFill>
                  <a:srgbClr val="0070C0"/>
                </a:solidFill>
                <a:ea typeface="Arial-Rounded" panose="020B0500000000000000" pitchFamily="34" charset="0"/>
                <a:cs typeface="Arial-Rounded" panose="020B0500000000000000" pitchFamily="34" charset="0"/>
              </a:rPr>
              <a:t> </a:t>
            </a:r>
            <a:r>
              <a:rPr lang="en-US" altLang="zh-CN" sz="3200" b="1" dirty="0" err="1">
                <a:solidFill>
                  <a:srgbClr val="0070C0"/>
                </a:solidFill>
                <a:ea typeface="Arial-Rounded" panose="020B0500000000000000" pitchFamily="34" charset="0"/>
                <a:cs typeface="Arial-Rounded" panose="020B0500000000000000" pitchFamily="34" charset="0"/>
              </a:rPr>
              <a:t>bạn</a:t>
            </a:r>
            <a:r>
              <a:rPr lang="en-US" altLang="zh-CN" sz="3200" b="1" dirty="0">
                <a:solidFill>
                  <a:srgbClr val="0070C0"/>
                </a:solidFill>
                <a:ea typeface="Arial-Rounded" panose="020B0500000000000000" pitchFamily="34" charset="0"/>
                <a:cs typeface="Arial-Rounded" panose="020B0500000000000000" pitchFamily="34" charset="0"/>
              </a:rPr>
              <a:t>:</a:t>
            </a:r>
            <a:endParaRPr lang="vi-VN" altLang="zh-CN" sz="3200" b="1" dirty="0">
              <a:solidFill>
                <a:srgbClr val="0070C0"/>
              </a:solidFill>
              <a:ea typeface="Arial-Rounded" panose="020B0500000000000000" pitchFamily="34" charset="0"/>
              <a:cs typeface="Arial-Rounded" panose="020B0500000000000000" pitchFamily="34" charset="0"/>
            </a:endParaRP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5" name="Group 4">
            <a:extLst>
              <a:ext uri="{FF2B5EF4-FFF2-40B4-BE49-F238E27FC236}">
                <a16:creationId xmlns:a16="http://schemas.microsoft.com/office/drawing/2014/main" id="{FD0A60A5-6F90-4C91-85E6-6BF1A83B72C2}"/>
              </a:ext>
            </a:extLst>
          </p:cNvPr>
          <p:cNvGrpSpPr/>
          <p:nvPr/>
        </p:nvGrpSpPr>
        <p:grpSpPr>
          <a:xfrm>
            <a:off x="6193971" y="1586513"/>
            <a:ext cx="5109243" cy="3406163"/>
            <a:chOff x="6193971" y="1194627"/>
            <a:chExt cx="5109243" cy="3406163"/>
          </a:xfrm>
        </p:grpSpPr>
        <p:pic>
          <p:nvPicPr>
            <p:cNvPr id="4" name="Picture 3">
              <a:extLst>
                <a:ext uri="{FF2B5EF4-FFF2-40B4-BE49-F238E27FC236}">
                  <a16:creationId xmlns:a16="http://schemas.microsoft.com/office/drawing/2014/main" id="{20A26771-6053-D364-5AA7-4C916D0484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3971" y="1194627"/>
              <a:ext cx="5109243" cy="3406163"/>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6608659" y="2024251"/>
              <a:ext cx="4279865" cy="2062103"/>
            </a:xfrm>
            <a:prstGeom prst="rect">
              <a:avLst/>
            </a:prstGeom>
            <a:noFill/>
          </p:spPr>
          <p:txBody>
            <a:bodyPr wrap="square" rtlCol="0">
              <a:spAutoFit/>
            </a:bodyPr>
            <a:lstStyle/>
            <a:p>
              <a:pPr algn="just"/>
              <a:r>
                <a:rPr lang="vi-VN" sz="3200" dirty="0">
                  <a:solidFill>
                    <a:srgbClr val="000000"/>
                  </a:solidFill>
                  <a:latin typeface="Calibri" panose="020F0502020204030204" pitchFamily="34" charset="0"/>
                  <a:ea typeface="Arial-Rounded" panose="020B0500000000000000" pitchFamily="34" charset="0"/>
                  <a:cs typeface="Calibri" panose="020F0502020204030204" pitchFamily="34" charset="0"/>
                </a:rPr>
                <a:t>+ Em muốn viết thư cho ai?</a:t>
              </a:r>
            </a:p>
            <a:p>
              <a:pPr algn="just"/>
              <a:r>
                <a:rPr lang="vi-VN" sz="3200" dirty="0">
                  <a:solidFill>
                    <a:srgbClr val="000000"/>
                  </a:solidFill>
                  <a:latin typeface="Calibri" panose="020F0502020204030204" pitchFamily="34" charset="0"/>
                  <a:ea typeface="Arial-Rounded" panose="020B0500000000000000" pitchFamily="34" charset="0"/>
                  <a:cs typeface="Calibri" panose="020F0502020204030204" pitchFamily="34" charset="0"/>
                </a:rPr>
                <a:t>+ Em sẽ viết những gì trong thư?</a:t>
              </a:r>
            </a:p>
          </p:txBody>
        </p:sp>
      </p:grpSp>
      <p:pic>
        <p:nvPicPr>
          <p:cNvPr id="7" name="Picture 6">
            <a:extLst>
              <a:ext uri="{FF2B5EF4-FFF2-40B4-BE49-F238E27FC236}">
                <a16:creationId xmlns:a16="http://schemas.microsoft.com/office/drawing/2014/main" id="{831A147D-4655-FB53-36AF-653026929E4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6" b="93750" l="10000" r="90000">
                        <a14:foregroundMark x1="11216" y1="41892" x2="16892" y2="60811"/>
                        <a14:foregroundMark x1="16892" y1="60811" x2="41622" y2="75507"/>
                        <a14:foregroundMark x1="13919" y1="53378" x2="10135" y2="49324"/>
                        <a14:foregroundMark x1="28649" y1="60980" x2="48784" y2="55743"/>
                        <a14:foregroundMark x1="43919" y1="63176" x2="47297" y2="63176"/>
                        <a14:foregroundMark x1="36351" y1="54561" x2="34054" y2="53209"/>
                        <a14:foregroundMark x1="40811" y1="90709" x2="45676" y2="93750"/>
                        <a14:foregroundMark x1="53784" y1="58277" x2="59865" y2="65203"/>
                        <a14:foregroundMark x1="66351" y1="10135" x2="77297" y2="68581"/>
                        <a14:foregroundMark x1="65676" y1="57432" x2="82838" y2="55912"/>
                        <a14:foregroundMark x1="70811" y1="32432" x2="86081" y2="37838"/>
                        <a14:foregroundMark x1="86081" y1="37838" x2="86622" y2="37838"/>
                        <a14:foregroundMark x1="89595" y1="36318" x2="74189" y2="45777"/>
                        <a14:foregroundMark x1="74189" y1="45777" x2="73649" y2="46453"/>
                        <a14:foregroundMark x1="70811" y1="35811" x2="68514" y2="38345"/>
                        <a14:foregroundMark x1="39189" y1="62669" x2="36757" y2="58277"/>
                        <a14:foregroundMark x1="77432" y1="42568" x2="74595" y2="37838"/>
                        <a14:foregroundMark x1="68514" y1="64358" x2="76351" y2="67230"/>
                      </a14:backgroundRemoval>
                    </a14:imgEffect>
                  </a14:imgLayer>
                </a14:imgProps>
              </a:ext>
            </a:extLst>
          </a:blip>
          <a:stretch>
            <a:fillRect/>
          </a:stretch>
        </p:blipFill>
        <p:spPr>
          <a:xfrm>
            <a:off x="754971" y="2082111"/>
            <a:ext cx="4991658" cy="3993326"/>
          </a:xfrm>
          <a:prstGeom prst="rect">
            <a:avLst/>
          </a:prstGeom>
        </p:spPr>
      </p:pic>
    </p:spTree>
    <p:extLst>
      <p:ext uri="{BB962C8B-B14F-4D97-AF65-F5344CB8AC3E}">
        <p14:creationId xmlns:p14="http://schemas.microsoft.com/office/powerpoint/2010/main" val="4462952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9C352745-A98A-3BD7-1591-83B281606851}"/>
              </a:ext>
            </a:extLst>
          </p:cNvPr>
          <p:cNvSpPr txBox="1"/>
          <p:nvPr/>
        </p:nvSpPr>
        <p:spPr>
          <a:xfrm>
            <a:off x="3249573" y="169980"/>
            <a:ext cx="5935750" cy="1015663"/>
          </a:xfrm>
          <a:prstGeom prst="rect">
            <a:avLst/>
          </a:prstGeom>
          <a:noFill/>
        </p:spPr>
        <p:txBody>
          <a:bodyPr wrap="square" rtlCol="0">
            <a:spAutoFit/>
          </a:bodyPr>
          <a:lstStyle/>
          <a:p>
            <a:pPr algn="ctr"/>
            <a:r>
              <a:rPr lang="en-US" sz="6000" dirty="0" err="1">
                <a:solidFill>
                  <a:srgbClr val="434580"/>
                </a:solidFill>
                <a:latin typeface="#9Slide05 Phobia" panose="02000506000000020003" pitchFamily="2" charset="0"/>
              </a:rPr>
              <a:t>Thảo</a:t>
            </a:r>
            <a:r>
              <a:rPr lang="en-US" sz="6000" dirty="0">
                <a:solidFill>
                  <a:srgbClr val="434580"/>
                </a:solidFill>
                <a:latin typeface="#9Slide05 Phobia" panose="02000506000000020003" pitchFamily="2" charset="0"/>
              </a:rPr>
              <a:t> </a:t>
            </a:r>
            <a:r>
              <a:rPr lang="en-US" sz="6000" dirty="0" err="1">
                <a:solidFill>
                  <a:srgbClr val="434580"/>
                </a:solidFill>
                <a:latin typeface="#9Slide05 Phobia" panose="02000506000000020003" pitchFamily="2" charset="0"/>
              </a:rPr>
              <a:t>luận</a:t>
            </a:r>
            <a:r>
              <a:rPr lang="en-US" sz="6000" dirty="0">
                <a:solidFill>
                  <a:srgbClr val="434580"/>
                </a:solidFill>
                <a:latin typeface="#9Slide05 Phobia" panose="02000506000000020003" pitchFamily="2" charset="0"/>
              </a:rPr>
              <a:t> </a:t>
            </a:r>
            <a:r>
              <a:rPr lang="en-US" sz="6000" dirty="0" err="1">
                <a:solidFill>
                  <a:srgbClr val="434580"/>
                </a:solidFill>
                <a:latin typeface="#9Slide05 Phobia" panose="02000506000000020003" pitchFamily="2" charset="0"/>
              </a:rPr>
              <a:t>nhóm</a:t>
            </a:r>
            <a:r>
              <a:rPr lang="en-US" sz="6000" dirty="0">
                <a:solidFill>
                  <a:srgbClr val="434580"/>
                </a:solidFill>
                <a:latin typeface="#9Slide05 Phobia" panose="02000506000000020003" pitchFamily="2" charset="0"/>
              </a:rPr>
              <a:t> 4</a:t>
            </a:r>
          </a:p>
        </p:txBody>
      </p:sp>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739499" y="2688092"/>
              <a:ext cx="4309187" cy="2554545"/>
            </a:xfrm>
            <a:prstGeom prst="rect">
              <a:avLst/>
            </a:prstGeom>
            <a:noFill/>
          </p:spPr>
          <p:txBody>
            <a:bodyPr wrap="square">
              <a:spAutoFit/>
            </a:bodyPr>
            <a:lstStyle/>
            <a:p>
              <a:pPr algn="just"/>
              <a:r>
                <a:rPr lang="vi-VN"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a.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Hỏi</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thăm</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tình</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hình</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sức</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khỏe</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của</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người</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nhận</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thư</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a:t>
              </a:r>
              <a:endParaRPr lang="vi-VN"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endParaRPr>
            </a:p>
            <a:p>
              <a:pPr algn="just"/>
              <a:r>
                <a:rPr lang="vi-VN"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b.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Hỏi</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thăm</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về</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công</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việc</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học</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tập</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của</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người</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nhận</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 </a:t>
              </a:r>
              <a:r>
                <a:rPr lang="en-US" sz="3200" dirty="0" err="1">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thư</a:t>
              </a:r>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a:t>
              </a:r>
            </a:p>
            <a:p>
              <a:pPr algn="just"/>
              <a:r>
                <a:rPr lang="en-US"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rPr>
                <a:t>…</a:t>
              </a:r>
              <a:endParaRPr lang="vi-VN" sz="3200" dirty="0">
                <a:solidFill>
                  <a:schemeClr val="tx2">
                    <a:lumMod val="75000"/>
                  </a:schemeClr>
                </a:solidFill>
                <a:latin typeface="Calibri" panose="020F0502020204030204" pitchFamily="34" charset="0"/>
                <a:ea typeface="Arial-Rounded" panose="020B0500000000000000"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288940" y="275553"/>
            <a:ext cx="9998289" cy="1200329"/>
          </a:xfrm>
          <a:prstGeom prst="rect">
            <a:avLst/>
          </a:prstGeom>
          <a:noFill/>
        </p:spPr>
        <p:txBody>
          <a:bodyPr wrap="square" rtlCol="0">
            <a:spAutoFit/>
          </a:bodyPr>
          <a:lstStyle/>
          <a:p>
            <a:pPr algn="ctr"/>
            <a:r>
              <a:rPr lang="en-US" sz="3600" b="1" dirty="0">
                <a:latin typeface="+mj-lt"/>
                <a:ea typeface="Arial-Rounded" panose="020B0500000000000000" pitchFamily="34" charset="0"/>
                <a:cs typeface="Arial-Rounded" panose="020B0500000000000000" pitchFamily="34" charset="0"/>
              </a:rPr>
              <a:t>3. </a:t>
            </a:r>
            <a:r>
              <a:rPr lang="en-US" sz="3600" b="1" dirty="0" err="1">
                <a:latin typeface="+mj-lt"/>
                <a:ea typeface="Arial-Rounded" panose="020B0500000000000000" pitchFamily="34" charset="0"/>
                <a:cs typeface="Arial-Rounded" panose="020B0500000000000000" pitchFamily="34" charset="0"/>
              </a:rPr>
              <a:t>Dựa</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vào</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những</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điều</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đã</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trao</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đổi</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với</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bạn</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em</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hãy</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viết</a:t>
            </a:r>
            <a:r>
              <a:rPr lang="en-US" sz="3600" b="1" dirty="0">
                <a:latin typeface="+mj-lt"/>
                <a:ea typeface="Arial-Rounded" panose="020B0500000000000000" pitchFamily="34" charset="0"/>
                <a:cs typeface="Arial-Rounded" panose="020B0500000000000000" pitchFamily="34" charset="0"/>
              </a:rPr>
              <a:t> 3-4 </a:t>
            </a:r>
            <a:r>
              <a:rPr lang="en-US" sz="3600" b="1" dirty="0" err="1">
                <a:latin typeface="+mj-lt"/>
                <a:ea typeface="Arial-Rounded" panose="020B0500000000000000" pitchFamily="34" charset="0"/>
                <a:cs typeface="Arial-Rounded" panose="020B0500000000000000" pitchFamily="34" charset="0"/>
              </a:rPr>
              <a:t>câu</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hỏi</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thăm</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tình</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hình</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của</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người</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nhận</a:t>
            </a:r>
            <a:r>
              <a:rPr lang="en-US" sz="3600" b="1" dirty="0">
                <a:latin typeface="+mj-lt"/>
                <a:ea typeface="Arial-Rounded" panose="020B0500000000000000" pitchFamily="34" charset="0"/>
                <a:cs typeface="Arial-Rounded" panose="020B0500000000000000" pitchFamily="34" charset="0"/>
              </a:rPr>
              <a:t> </a:t>
            </a:r>
            <a:r>
              <a:rPr lang="en-US" sz="3600" b="1" dirty="0" err="1">
                <a:latin typeface="+mj-lt"/>
                <a:ea typeface="Arial-Rounded" panose="020B0500000000000000" pitchFamily="34" charset="0"/>
                <a:cs typeface="Arial-Rounded" panose="020B0500000000000000" pitchFamily="34" charset="0"/>
              </a:rPr>
              <a:t>thư</a:t>
            </a:r>
            <a:r>
              <a:rPr lang="en-US" sz="3600" b="1" dirty="0">
                <a:latin typeface="+mj-lt"/>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
        <p:nvSpPr>
          <p:cNvPr id="14" name="TextBox 13">
            <a:extLst>
              <a:ext uri="{FF2B5EF4-FFF2-40B4-BE49-F238E27FC236}">
                <a16:creationId xmlns:a16="http://schemas.microsoft.com/office/drawing/2014/main" id="{7622E5BE-01C6-B30A-8F7B-8D1A9F926C72}"/>
              </a:ext>
            </a:extLst>
          </p:cNvPr>
          <p:cNvSpPr txBox="1"/>
          <p:nvPr/>
        </p:nvSpPr>
        <p:spPr>
          <a:xfrm>
            <a:off x="4055384" y="2720210"/>
            <a:ext cx="4740273" cy="646331"/>
          </a:xfrm>
          <a:prstGeom prst="rect">
            <a:avLst/>
          </a:prstGeom>
          <a:noFill/>
        </p:spPr>
        <p:txBody>
          <a:bodyPr wrap="square" rtlCol="0">
            <a:spAutoFit/>
          </a:bodyPr>
          <a:lstStyle/>
          <a:p>
            <a:pPr algn="ctr"/>
            <a:r>
              <a:rPr lang="en-US" sz="3600" b="1" dirty="0" err="1">
                <a:solidFill>
                  <a:srgbClr val="FF3333"/>
                </a:solidFill>
                <a:ea typeface="Arial-Rounded" panose="020B0500000000000000" pitchFamily="34" charset="0"/>
                <a:cs typeface="Arial-Rounded" panose="020B0500000000000000" pitchFamily="34" charset="0"/>
              </a:rPr>
              <a:t>Gợi</a:t>
            </a:r>
            <a:r>
              <a:rPr lang="en-US" sz="3600" b="1" dirty="0">
                <a:solidFill>
                  <a:srgbClr val="FF3333"/>
                </a:solidFill>
                <a:ea typeface="Arial-Rounded" panose="020B0500000000000000" pitchFamily="34" charset="0"/>
                <a:cs typeface="Arial-Rounded" panose="020B0500000000000000" pitchFamily="34" charset="0"/>
              </a:rPr>
              <a:t> ý</a:t>
            </a: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497430" y="2107460"/>
              <a:ext cx="220661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Nội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dung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thư</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3" y="982349"/>
            <a:ext cx="3857487" cy="2743200"/>
            <a:chOff x="4529959" y="951571"/>
            <a:chExt cx="3227298"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739796" y="1807326"/>
              <a:ext cx="29353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hỏi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thăm</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thư</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A314F0-808E-57FB-93F7-1D70A998F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838" y="422903"/>
            <a:ext cx="8033658" cy="5355774"/>
          </a:xfrm>
          <a:prstGeom prst="rect">
            <a:avLst/>
          </a:prstGeom>
        </p:spPr>
      </p:pic>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522438" y="1796648"/>
            <a:ext cx="6968458" cy="3046988"/>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Tình hình dịch bệnh dạo này phức tạp, gia đình cháu không về quê để thăm ông bà được.</a:t>
            </a:r>
          </a:p>
          <a:p>
            <a:pPr lvl="0" algn="just">
              <a:defRPr/>
            </a:pP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Bà và ông dạo này có khỏe không ạ? Ông bà có bị ảnh hưởng nhiều bởi dịch bệnh không ạ? </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372</Words>
  <Application>Microsoft Office PowerPoint</Application>
  <PresentationFormat>Widescreen</PresentationFormat>
  <Paragraphs>50</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Calibri</vt:lpstr>
      <vt:lpstr>SVN-Redressed</vt:lpstr>
      <vt:lpstr>#9Slide05 Phobia</vt:lpstr>
      <vt:lpstr>等线</vt:lpstr>
      <vt:lpstr>Arial-Rounded</vt:lpstr>
      <vt:lpstr>Arial</vt:lpstr>
      <vt:lpstr>Coiny</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Anh Nguyen</cp:lastModifiedBy>
  <cp:revision>28</cp:revision>
  <dcterms:created xsi:type="dcterms:W3CDTF">2022-05-22T07:45:41Z</dcterms:created>
  <dcterms:modified xsi:type="dcterms:W3CDTF">2023-01-09T11:02:04Z</dcterms:modified>
</cp:coreProperties>
</file>