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57" r:id="rId3"/>
    <p:sldId id="262" r:id="rId4"/>
    <p:sldId id="301" r:id="rId5"/>
    <p:sldId id="302" r:id="rId6"/>
    <p:sldId id="304" r:id="rId7"/>
    <p:sldId id="284" r:id="rId8"/>
    <p:sldId id="265" r:id="rId9"/>
    <p:sldId id="305" r:id="rId10"/>
    <p:sldId id="306" r:id="rId11"/>
    <p:sldId id="300" r:id="rId12"/>
    <p:sldId id="303" r:id="rId13"/>
    <p:sldId id="307" r:id="rId14"/>
    <p:sldId id="30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6DDD-8FC3-4A37-8CF3-C27FED34DC63}"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B33A-D2F1-45C6-93A8-7928DE2FD32B}" type="slidenum">
              <a:rPr lang="en-US" smtClean="0"/>
              <a:t>‹#›</a:t>
            </a:fld>
            <a:endParaRPr lang="en-US"/>
          </a:p>
        </p:txBody>
      </p:sp>
    </p:spTree>
    <p:extLst>
      <p:ext uri="{BB962C8B-B14F-4D97-AF65-F5344CB8AC3E}">
        <p14:creationId xmlns:p14="http://schemas.microsoft.com/office/powerpoint/2010/main" val="601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9109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hoa để tới câu hỏi</a:t>
            </a:r>
          </a:p>
          <a:p>
            <a:r>
              <a:rPr lang="en-US" baseline="0"/>
              <a:t>Tại slide câu hỏi, click vào hoa để quay về đây</a:t>
            </a:r>
          </a:p>
          <a:p>
            <a:r>
              <a:rPr lang="en-US" baseline="0"/>
              <a:t>Click vào mặt trời để đi tới bài học</a:t>
            </a:r>
            <a:endParaRPr lang="en-US"/>
          </a:p>
        </p:txBody>
      </p:sp>
      <p:sp>
        <p:nvSpPr>
          <p:cNvPr id="4" name="Slide Number Placeholder 3"/>
          <p:cNvSpPr>
            <a:spLocks noGrp="1"/>
          </p:cNvSpPr>
          <p:nvPr>
            <p:ph type="sldNum" sz="quarter" idx="10"/>
          </p:nvPr>
        </p:nvSpPr>
        <p:spPr/>
        <p:txBody>
          <a:bodyPr/>
          <a:lstStyle/>
          <a:p>
            <a:pPr marL="0" marR="0" lvl="0" indent="0" algn="r" defTabSz="1217295"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729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77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09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003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288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350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24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4D3D6"/>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7D48ED-5C51-4DA4-A5F2-004AA75C47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1D15270-B6F5-4335-8BAD-4C7F2B4BE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26D23D-6EAA-43A6-8675-0BCF85E7B02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25AC7509-FFB0-443C-8008-7341B0F70B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A9251B1-1379-40D8-8F40-0019AF33FC5D}"/>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3855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0E6BB6-1BB1-4227-A0F6-45B1041DE27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A23BF2-5D9E-4F88-8D51-6D8357FFB79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57635A-95BA-4754-81A9-B32BC9AD7F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8D24CBB8-9A79-43E6-8D96-70F6B1D7B2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8BD6F7-F453-443F-97AF-241FBF7958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275082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1D3087-E35B-46C2-AF33-64EC7C778A0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06EC6B-A103-4900-B589-A83E27F44F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E05D62-C0E2-4EA9-A572-44EC26C9E5BD}"/>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E3BBE313-E250-43EA-BF26-5325EB1490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A4582D9-0AFD-43EB-A30F-3414A19AAC1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22874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44120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254748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73171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932519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735751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159301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582512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6755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F876A-66A1-43AB-9E23-ECDCA2C526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83C8D8-797B-4823-A9D1-BBC46AE1C3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E1D1CA-9F57-40E8-A478-A7BEE759D6B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8B6FBEE3-DFDF-4B75-9BED-C2FA863E1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01ED2EA-1C92-434D-99E8-046522FEDA4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602015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062514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576427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11678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9C003F-201E-4535-B11C-50A820FB33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BCE539-706F-46A5-A3A7-F555BBB4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B329047-FF46-442C-ADA8-4DCC67BD181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12D79B75-4382-4CD2-AE80-D1A8D5267A3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2BBC27-A600-43AE-AC87-351902ADF53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10710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3AF9FF-4A5C-4E13-86A8-E3214E6FB9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7F97FA-ABC1-4648-8F81-6C565755A7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F8783F5-AA05-4DC1-ADDD-6AA84730FD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CCBBDAF-4204-49C0-BEBC-5398D0476DFE}"/>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418606BC-7995-47F6-80C4-74C8B1AAB1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A9B06D3-191A-4A3D-BE51-43A8C96EAE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0840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42713-90A8-4D3E-8382-F47FCFFBB42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84426A-88A4-4E08-BFCE-213F15C20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0AAC087-C26E-4BED-B59F-19BF046D3AB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9FDC61A-9452-4B04-B7EA-02AA924C6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B16354D-7DA1-48CD-BF2E-15113FC172D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9F8327C-FAC9-4078-95F4-3F066E283B1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2023/1/12</a:t>
            </a:fld>
            <a:endParaRPr lang="zh-CN" altLang="en-US"/>
          </a:p>
        </p:txBody>
      </p:sp>
      <p:sp>
        <p:nvSpPr>
          <p:cNvPr id="8" name="页脚占位符 7">
            <a:extLst>
              <a:ext uri="{FF2B5EF4-FFF2-40B4-BE49-F238E27FC236}">
                <a16:creationId xmlns:a16="http://schemas.microsoft.com/office/drawing/2014/main" id="{8B454357-F28A-4EAA-83E2-2E6D91FA73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69DD989-F48D-4052-B41B-438FC7517B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5598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AA689-4DDD-421F-97D1-1F249A1DB7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CBDF9B-7BE0-4460-9425-649A67AC0D2A}"/>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2023/1/12</a:t>
            </a:fld>
            <a:endParaRPr lang="zh-CN" altLang="en-US"/>
          </a:p>
        </p:txBody>
      </p:sp>
      <p:sp>
        <p:nvSpPr>
          <p:cNvPr id="4" name="页脚占位符 3">
            <a:extLst>
              <a:ext uri="{FF2B5EF4-FFF2-40B4-BE49-F238E27FC236}">
                <a16:creationId xmlns:a16="http://schemas.microsoft.com/office/drawing/2014/main" id="{242FB496-65D0-47B2-8F5C-C9FA773E0E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3C01AEC-B50B-439E-8494-B7D1FCD65CF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2255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E1DBF60-8EDA-4442-A12E-0497795EDFFC}"/>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2023/1/12</a:t>
            </a:fld>
            <a:endParaRPr lang="zh-CN" altLang="en-US"/>
          </a:p>
        </p:txBody>
      </p:sp>
      <p:sp>
        <p:nvSpPr>
          <p:cNvPr id="3" name="页脚占位符 2">
            <a:extLst>
              <a:ext uri="{FF2B5EF4-FFF2-40B4-BE49-F238E27FC236}">
                <a16:creationId xmlns:a16="http://schemas.microsoft.com/office/drawing/2014/main" id="{868504DF-7790-41C7-93A5-9AEA867BF9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56CA5C9-ECAE-412C-B9B6-A29CD40FE61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99772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0EA3C-1C9B-4C20-8A9A-2AA02EC57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92071E-2C24-4AE9-9A04-D6F23C9A105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886F18-AB5C-4F1C-9958-F26F4C42A2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03C968-E1C3-456A-8EC3-C7DB1297DE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728BA0DD-0313-47C7-96B1-42C1247B3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F98502E-716D-43EA-894A-1B27B27150D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9748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004B5-346B-4F64-B3AC-7BBF873F5B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CD96B7-8458-4BB1-9492-BACC160B7C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7CE9942-12C4-41C8-B4C4-59C570F867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750071-7BC7-425F-8B51-55B55C4F8365}"/>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2D0343E4-0B4E-4A08-9A08-C5DB70844B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FBCA429-95D3-4F28-BC3F-29DC5BC3E5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56072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D3D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67FD4E35-79E3-403D-A1F4-8C932DF3A5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47777" y="267586"/>
            <a:ext cx="1672115" cy="1672115"/>
          </a:xfrm>
          <a:prstGeom prst="rect">
            <a:avLst/>
          </a:prstGeom>
        </p:spPr>
      </p:pic>
    </p:spTree>
    <p:extLst>
      <p:ext uri="{BB962C8B-B14F-4D97-AF65-F5344CB8AC3E}">
        <p14:creationId xmlns:p14="http://schemas.microsoft.com/office/powerpoint/2010/main" val="260613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1/12/2023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41042372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emf"/><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slide" Target="slide3.xml"/><Relationship Id="rId5" Type="http://schemas.openxmlformats.org/officeDocument/2006/relationships/slide" Target="slide5.xml"/><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slide" Target="slide6.xml"/><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2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3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796981" y="722320"/>
            <a:ext cx="4099560" cy="2353416"/>
          </a:xfrm>
          <a:prstGeom prst="rect">
            <a:avLst/>
          </a:prstGeom>
        </p:spPr>
      </p:pic>
      <p:pic>
        <p:nvPicPr>
          <p:cNvPr id="10" name="图片 9">
            <a:extLst>
              <a:ext uri="{FF2B5EF4-FFF2-40B4-BE49-F238E27FC236}">
                <a16:creationId xmlns:a16="http://schemas.microsoft.com/office/drawing/2014/main"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769118" y="1238404"/>
            <a:ext cx="1705774" cy="2278934"/>
          </a:xfrm>
          <a:prstGeom prst="rect">
            <a:avLst/>
          </a:prstGeom>
        </p:spPr>
      </p:pic>
      <p:pic>
        <p:nvPicPr>
          <p:cNvPr id="22" name="图片 21">
            <a:extLst>
              <a:ext uri="{FF2B5EF4-FFF2-40B4-BE49-F238E27FC236}">
                <a16:creationId xmlns:a16="http://schemas.microsoft.com/office/drawing/2014/main"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pic>
        <p:nvPicPr>
          <p:cNvPr id="24" name="图片 15">
            <a:extLst>
              <a:ext uri="{FF2B5EF4-FFF2-40B4-BE49-F238E27FC236}">
                <a16:creationId xmlns:a16="http://schemas.microsoft.com/office/drawing/2014/main"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9480439" y="2408073"/>
            <a:ext cx="1705774" cy="2278934"/>
          </a:xfrm>
          <a:prstGeom prst="rect">
            <a:avLst/>
          </a:prstGeom>
        </p:spPr>
      </p:pic>
      <p:pic>
        <p:nvPicPr>
          <p:cNvPr id="20" name="图片 14">
            <a:extLst>
              <a:ext uri="{FF2B5EF4-FFF2-40B4-BE49-F238E27FC236}">
                <a16:creationId xmlns:a16="http://schemas.microsoft.com/office/drawing/2014/main" id="{EFCB5037-EBAB-47B5-A5F9-559ED24A07C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6" name="Picture 5">
            <a:extLst>
              <a:ext uri="{FF2B5EF4-FFF2-40B4-BE49-F238E27FC236}">
                <a16:creationId xmlns:a16="http://schemas.microsoft.com/office/drawing/2014/main" id="{4177A2F2-6DF9-4B2D-A57E-EE9F6C128687}"/>
              </a:ext>
            </a:extLst>
          </p:cNvPr>
          <p:cNvPicPr>
            <a:picLocks noChangeAspect="1"/>
          </p:cNvPicPr>
          <p:nvPr/>
        </p:nvPicPr>
        <p:blipFill>
          <a:blip r:embed="rId7"/>
          <a:stretch>
            <a:fillRect/>
          </a:stretch>
        </p:blipFill>
        <p:spPr>
          <a:xfrm>
            <a:off x="3749745" y="1742069"/>
            <a:ext cx="4755292" cy="1286367"/>
          </a:xfrm>
          <a:prstGeom prst="rect">
            <a:avLst/>
          </a:prstGeom>
        </p:spPr>
      </p:pic>
      <p:sp>
        <p:nvSpPr>
          <p:cNvPr id="2" name="TextBox 1"/>
          <p:cNvSpPr txBox="1"/>
          <p:nvPr/>
        </p:nvSpPr>
        <p:spPr>
          <a:xfrm>
            <a:off x="2474892" y="3075736"/>
            <a:ext cx="7642502" cy="923330"/>
          </a:xfrm>
          <a:prstGeom prst="rect">
            <a:avLst/>
          </a:prstGeom>
          <a:noFill/>
        </p:spPr>
        <p:txBody>
          <a:bodyPr wrap="square" rtlCol="0">
            <a:spAutoFit/>
          </a:bodyPr>
          <a:lstStyle/>
          <a:p>
            <a:r>
              <a:rPr lang="en-US" sz="3600" dirty="0">
                <a:solidFill>
                  <a:srgbClr val="002060"/>
                </a:solidFill>
                <a:latin typeface="Segoe Script" panose="030B0504020000000003" pitchFamily="66" charset="0"/>
                <a:cs typeface="Times New Roman" panose="02020603050405020304" pitchFamily="18" charset="0"/>
              </a:rPr>
              <a:t>Từ trái nghĩa. Câu khiến</a:t>
            </a:r>
          </a:p>
          <a:p>
            <a:endParaRPr lang="en-US" dirty="0"/>
          </a:p>
        </p:txBody>
      </p:sp>
    </p:spTree>
    <p:extLst>
      <p:ext uri="{BB962C8B-B14F-4D97-AF65-F5344CB8AC3E}">
        <p14:creationId xmlns:p14="http://schemas.microsoft.com/office/powerpoint/2010/main" val="271365865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par>
                                <p:cTn id="11" presetID="8" presetClass="emph" presetSubtype="0" repeatCount="indefinite" fill="hold" nodeType="withEffect">
                                  <p:stCondLst>
                                    <p:cond delay="0"/>
                                  </p:stCondLst>
                                  <p:childTnLst>
                                    <p:animRot by="21600000">
                                      <p:cBhvr>
                                        <p:cTn id="12" dur="2000" fill="hold"/>
                                        <p:tgtEl>
                                          <p:spTgt spid="20"/>
                                        </p:tgtEl>
                                        <p:attrNameLst>
                                          <p:attrName>r</p:attrName>
                                        </p:attrNameLst>
                                      </p:cBhvr>
                                    </p:animRo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75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750"/>
                                        <p:tgtEl>
                                          <p:spTgt spid="24"/>
                                        </p:tgtEl>
                                      </p:cBhvr>
                                    </p:animEffect>
                                    <p:anim calcmode="lin" valueType="num">
                                      <p:cBhvr>
                                        <p:cTn id="21" dur="750" fill="hold"/>
                                        <p:tgtEl>
                                          <p:spTgt spid="24"/>
                                        </p:tgtEl>
                                        <p:attrNameLst>
                                          <p:attrName>ppt_x</p:attrName>
                                        </p:attrNameLst>
                                      </p:cBhvr>
                                      <p:tavLst>
                                        <p:tav tm="0">
                                          <p:val>
                                            <p:strVal val="#ppt_x"/>
                                          </p:val>
                                        </p:tav>
                                        <p:tav tm="100000">
                                          <p:val>
                                            <p:strVal val="#ppt_x"/>
                                          </p:val>
                                        </p:tav>
                                      </p:tavLst>
                                    </p:anim>
                                    <p:anim calcmode="lin" valueType="num">
                                      <p:cBhvr>
                                        <p:cTn id="22"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E46924AE-AC38-4596-89EB-93AE670567C4}"/>
              </a:ext>
            </a:extLst>
          </p:cNvPr>
          <p:cNvPicPr>
            <a:picLocks noChangeAspect="1"/>
          </p:cNvPicPr>
          <p:nvPr/>
        </p:nvPicPr>
        <p:blipFill>
          <a:blip r:embed="rId4"/>
          <a:stretch>
            <a:fillRect/>
          </a:stretch>
        </p:blipFill>
        <p:spPr>
          <a:xfrm rot="5400000">
            <a:off x="5111375" y="60765"/>
            <a:ext cx="4993186" cy="6858000"/>
          </a:xfrm>
          <a:prstGeom prst="rect">
            <a:avLst/>
          </a:prstGeom>
        </p:spPr>
      </p:pic>
      <p:pic>
        <p:nvPicPr>
          <p:cNvPr id="5" name="图片 8">
            <a:extLst>
              <a:ext uri="{FF2B5EF4-FFF2-40B4-BE49-F238E27FC236}">
                <a16:creationId xmlns:a16="http://schemas.microsoft.com/office/drawing/2014/main" id="{C830C06D-C7C2-4285-85C1-69C8BED91E0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7607968" cy="6858000"/>
          </a:xfrm>
          <a:prstGeom prst="rect">
            <a:avLst/>
          </a:prstGeom>
        </p:spPr>
      </p:pic>
      <p:grpSp>
        <p:nvGrpSpPr>
          <p:cNvPr id="13" name="Group 12">
            <a:extLst>
              <a:ext uri="{FF2B5EF4-FFF2-40B4-BE49-F238E27FC236}">
                <a16:creationId xmlns:a16="http://schemas.microsoft.com/office/drawing/2014/main" id="{F4738FB6-17D8-4958-A423-DBD4A22BF236}"/>
              </a:ext>
            </a:extLst>
          </p:cNvPr>
          <p:cNvGrpSpPr/>
          <p:nvPr/>
        </p:nvGrpSpPr>
        <p:grpSpPr>
          <a:xfrm>
            <a:off x="9144000" y="-12700"/>
            <a:ext cx="3054350" cy="1895475"/>
            <a:chOff x="9144000" y="-12700"/>
            <a:chExt cx="3054350" cy="1895475"/>
          </a:xfrm>
        </p:grpSpPr>
        <p:sp>
          <p:nvSpPr>
            <p:cNvPr id="14" name="Rectangle 5">
              <a:extLst>
                <a:ext uri="{FF2B5EF4-FFF2-40B4-BE49-F238E27FC236}">
                  <a16:creationId xmlns:a16="http://schemas.microsoft.com/office/drawing/2014/main" id="{8A3F2B68-CD6E-46DF-9B71-FB8F82E174F2}"/>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6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Chia </a:t>
              </a:r>
              <a:r>
                <a:rPr kumimoji="0" lang="en-US" altLang="zh-CN" sz="6600" b="1" i="0" u="none" strike="noStrike" kern="1200" cap="none" spc="0" normalizeH="0" baseline="0" noProof="0" dirty="0" err="1">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sẻ</a:t>
              </a:r>
              <a:endParaRPr kumimoji="0" lang="zh-CN" altLang="zh-CN" sz="18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5" name="Group 14">
              <a:extLst>
                <a:ext uri="{FF2B5EF4-FFF2-40B4-BE49-F238E27FC236}">
                  <a16:creationId xmlns:a16="http://schemas.microsoft.com/office/drawing/2014/main" id="{8DAE0042-608F-4FBE-9877-4DE98E8D380B}"/>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16" name="Freeform 6">
                <a:extLst>
                  <a:ext uri="{FF2B5EF4-FFF2-40B4-BE49-F238E27FC236}">
                    <a16:creationId xmlns:a16="http://schemas.microsoft.com/office/drawing/2014/main" id="{7E9086B0-46E3-42DE-ADF1-43CB5D341234}"/>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xmln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7" name="Freeform 7">
                <a:extLst>
                  <a:ext uri="{FF2B5EF4-FFF2-40B4-BE49-F238E27FC236}">
                    <a16:creationId xmlns:a16="http://schemas.microsoft.com/office/drawing/2014/main" id="{D9B66DFA-B1C0-46B6-9A44-CFEB96088EC7}"/>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xmln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8" name="Freeform 8">
                <a:extLst>
                  <a:ext uri="{FF2B5EF4-FFF2-40B4-BE49-F238E27FC236}">
                    <a16:creationId xmlns:a16="http://schemas.microsoft.com/office/drawing/2014/main" id="{0D4A169B-5B23-4F78-A3CF-831DE38E6BB9}"/>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xmln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pic>
        <p:nvPicPr>
          <p:cNvPr id="1026" name="Picture 2" descr="Collection of little girls in school uniform Vector Image">
            <a:extLst>
              <a:ext uri="{FF2B5EF4-FFF2-40B4-BE49-F238E27FC236}">
                <a16:creationId xmlns:a16="http://schemas.microsoft.com/office/drawing/2014/main" id="{A9278D25-2CF9-466F-924A-36718931A15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0000" b="84630" l="36200" r="59300">
                        <a14:foregroundMark x1="37000" y1="60370" x2="36200" y2="59352"/>
                        <a14:foregroundMark x1="45100" y1="51852" x2="48300" y2="51019"/>
                        <a14:foregroundMark x1="48300" y1="51019" x2="48400" y2="51019"/>
                        <a14:foregroundMark x1="49700" y1="65926" x2="52200" y2="67778"/>
                        <a14:foregroundMark x1="52200" y1="67778" x2="52300" y2="67778"/>
                        <a14:foregroundMark x1="50300" y1="67870" x2="50400" y2="75741"/>
                        <a14:foregroundMark x1="46900" y1="65833" x2="45900" y2="73796"/>
                        <a14:foregroundMark x1="46700" y1="79907" x2="46600" y2="82870"/>
                        <a14:foregroundMark x1="45900" y1="77778" x2="46700" y2="82407"/>
                        <a14:foregroundMark x1="46700" y1="82407" x2="45700" y2="84630"/>
                        <a14:foregroundMark x1="51000" y1="80000" x2="50900" y2="84630"/>
                        <a14:foregroundMark x1="58100" y1="58796" x2="59300" y2="59352"/>
                        <a14:foregroundMark x1="43500" y1="62963" x2="44200" y2="64907"/>
                        <a14:foregroundMark x1="46100" y1="50556" x2="49300" y2="50000"/>
                        <a14:backgroundMark x1="40700" y1="60093" x2="42300" y2="61852"/>
                        <a14:backgroundMark x1="53100" y1="69074" x2="53100" y2="69074"/>
                      </a14:backgroundRemoval>
                    </a14:imgEffect>
                  </a14:imgLayer>
                </a14:imgProps>
              </a:ext>
              <a:ext uri="{28A0092B-C50C-407E-A947-70E740481C1C}">
                <a14:useLocalDpi xmlns:a14="http://schemas.microsoft.com/office/drawing/2010/main" val="0"/>
              </a:ext>
            </a:extLst>
          </a:blip>
          <a:srcRect l="34557" t="49519" r="38730" b="14106"/>
          <a:stretch/>
        </p:blipFill>
        <p:spPr bwMode="auto">
          <a:xfrm>
            <a:off x="4178968" y="3575240"/>
            <a:ext cx="2076917" cy="30542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group of dolls&#10;&#10;Description automatically generated with medium confidence">
            <a:extLst>
              <a:ext uri="{FF2B5EF4-FFF2-40B4-BE49-F238E27FC236}">
                <a16:creationId xmlns:a16="http://schemas.microsoft.com/office/drawing/2014/main" id="{0984F3C6-C9D1-4798-B2C7-187966CC3FD2}"/>
              </a:ext>
            </a:extLst>
          </p:cNvPr>
          <p:cNvPicPr>
            <a:picLocks noChangeAspect="1"/>
          </p:cNvPicPr>
          <p:nvPr/>
        </p:nvPicPr>
        <p:blipFill rotWithShape="1">
          <a:blip r:embed="rId8">
            <a:extLst>
              <a:ext uri="{28A0092B-C50C-407E-A947-70E740481C1C}">
                <a14:useLocalDpi xmlns:a14="http://schemas.microsoft.com/office/drawing/2010/main" val="0"/>
              </a:ext>
            </a:extLst>
          </a:blip>
          <a:srcRect l="39910" t="54031" r="40412" b="5044"/>
          <a:stretch/>
        </p:blipFill>
        <p:spPr>
          <a:xfrm>
            <a:off x="519841" y="3575240"/>
            <a:ext cx="1468503" cy="3054291"/>
          </a:xfrm>
          <a:prstGeom prst="rect">
            <a:avLst/>
          </a:prstGeom>
        </p:spPr>
      </p:pic>
      <p:grpSp>
        <p:nvGrpSpPr>
          <p:cNvPr id="31" name="Group 30">
            <a:extLst>
              <a:ext uri="{FF2B5EF4-FFF2-40B4-BE49-F238E27FC236}">
                <a16:creationId xmlns:a16="http://schemas.microsoft.com/office/drawing/2014/main" id="{57BDC1B1-039C-42DD-9385-1B3A3E9A5C83}"/>
              </a:ext>
            </a:extLst>
          </p:cNvPr>
          <p:cNvGrpSpPr/>
          <p:nvPr/>
        </p:nvGrpSpPr>
        <p:grpSpPr>
          <a:xfrm>
            <a:off x="1016978" y="1703407"/>
            <a:ext cx="1932208" cy="1788076"/>
            <a:chOff x="1064759" y="1701689"/>
            <a:chExt cx="1932208" cy="1788076"/>
          </a:xfrm>
        </p:grpSpPr>
        <p:pic>
          <p:nvPicPr>
            <p:cNvPr id="36" name="PA_库_图片 961">
              <a:extLst>
                <a:ext uri="{FF2B5EF4-FFF2-40B4-BE49-F238E27FC236}">
                  <a16:creationId xmlns:a16="http://schemas.microsoft.com/office/drawing/2014/main" id="{F6F42ED3-0339-43A8-A6E3-471AAB280E71}"/>
                </a:ext>
              </a:extLst>
            </p:cNvPr>
            <p:cNvPicPr>
              <a:picLocks noChangeAspect="1"/>
            </p:cNvPicPr>
            <p:nvPr>
              <p:custDataLst>
                <p:tags r:id="rId2"/>
              </p:custDataLst>
            </p:nvPr>
          </p:nvPicPr>
          <p:blipFill>
            <a:blip r:embed="rId9" cstate="hqprint">
              <a:extLst>
                <a:ext uri="{28A0092B-C50C-407E-A947-70E740481C1C}">
                  <a14:useLocalDpi xmlns:a14="http://schemas.microsoft.com/office/drawing/2010/main" val="0"/>
                </a:ext>
              </a:extLst>
            </a:blip>
            <a:stretch>
              <a:fillRect/>
            </a:stretch>
          </p:blipFill>
          <p:spPr>
            <a:xfrm>
              <a:off x="1064759" y="1701689"/>
              <a:ext cx="1932208" cy="1788076"/>
            </a:xfrm>
            <a:prstGeom prst="rect">
              <a:avLst/>
            </a:prstGeom>
          </p:spPr>
        </p:pic>
        <p:sp>
          <p:nvSpPr>
            <p:cNvPr id="38" name="TextBox 37">
              <a:extLst>
                <a:ext uri="{FF2B5EF4-FFF2-40B4-BE49-F238E27FC236}">
                  <a16:creationId xmlns:a16="http://schemas.microsoft.com/office/drawing/2014/main" id="{EFBFEFC2-8936-4A74-A786-D3831C9C43BB}"/>
                </a:ext>
              </a:extLst>
            </p:cNvPr>
            <p:cNvSpPr txBox="1"/>
            <p:nvPr/>
          </p:nvSpPr>
          <p:spPr>
            <a:xfrm>
              <a:off x="1135484" y="2323781"/>
              <a:ext cx="170571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Trình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bày</a:t>
              </a:r>
              <a:endPar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C17430D6-0510-47BB-9559-64EFD506D4AA}"/>
              </a:ext>
            </a:extLst>
          </p:cNvPr>
          <p:cNvGrpSpPr/>
          <p:nvPr/>
        </p:nvGrpSpPr>
        <p:grpSpPr>
          <a:xfrm>
            <a:off x="3285218" y="1640924"/>
            <a:ext cx="1932208" cy="1788076"/>
            <a:chOff x="3461427" y="1640925"/>
            <a:chExt cx="1932208" cy="1788076"/>
          </a:xfrm>
        </p:grpSpPr>
        <p:pic>
          <p:nvPicPr>
            <p:cNvPr id="37" name="PA_库_图片 961">
              <a:extLst>
                <a:ext uri="{FF2B5EF4-FFF2-40B4-BE49-F238E27FC236}">
                  <a16:creationId xmlns:a16="http://schemas.microsoft.com/office/drawing/2014/main" id="{B4964A4C-196B-4565-B022-15B077BD30AE}"/>
                </a:ext>
              </a:extLst>
            </p:cNvPr>
            <p:cNvPicPr>
              <a:picLocks noChangeAspect="1"/>
            </p:cNvPicPr>
            <p:nvPr>
              <p:custDataLst>
                <p:tags r:id="rId1"/>
              </p:custDataLst>
            </p:nvPr>
          </p:nvPicPr>
          <p:blipFill>
            <a:blip r:embed="rId9" cstate="hqprint">
              <a:extLst>
                <a:ext uri="{28A0092B-C50C-407E-A947-70E740481C1C}">
                  <a14:useLocalDpi xmlns:a14="http://schemas.microsoft.com/office/drawing/2010/main" val="0"/>
                </a:ext>
              </a:extLst>
            </a:blip>
            <a:stretch>
              <a:fillRect/>
            </a:stretch>
          </p:blipFill>
          <p:spPr>
            <a:xfrm flipH="1">
              <a:off x="3461427" y="1640925"/>
              <a:ext cx="1932208" cy="1788076"/>
            </a:xfrm>
            <a:prstGeom prst="rect">
              <a:avLst/>
            </a:prstGeom>
          </p:spPr>
        </p:pic>
        <p:sp>
          <p:nvSpPr>
            <p:cNvPr id="39" name="TextBox 38">
              <a:extLst>
                <a:ext uri="{FF2B5EF4-FFF2-40B4-BE49-F238E27FC236}">
                  <a16:creationId xmlns:a16="http://schemas.microsoft.com/office/drawing/2014/main" id="{5EE1B6FF-6437-4412-9D28-B3980B7D91FE}"/>
                </a:ext>
              </a:extLst>
            </p:cNvPr>
            <p:cNvSpPr txBox="1"/>
            <p:nvPr/>
          </p:nvSpPr>
          <p:spPr>
            <a:xfrm>
              <a:off x="3680186" y="1972214"/>
              <a:ext cx="15518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Nhận</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xét</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sp>
        <p:nvSpPr>
          <p:cNvPr id="42" name="TextBox 41">
            <a:extLst>
              <a:ext uri="{FF2B5EF4-FFF2-40B4-BE49-F238E27FC236}">
                <a16:creationId xmlns:a16="http://schemas.microsoft.com/office/drawing/2014/main" id="{3F38245E-EA32-4B0B-9393-DF5858536A51}"/>
              </a:ext>
            </a:extLst>
          </p:cNvPr>
          <p:cNvSpPr txBox="1"/>
          <p:nvPr/>
        </p:nvSpPr>
        <p:spPr>
          <a:xfrm>
            <a:off x="3678128" y="465368"/>
            <a:ext cx="2798872" cy="1055608"/>
          </a:xfrm>
          <a:custGeom>
            <a:avLst/>
            <a:gdLst>
              <a:gd name="connsiteX0" fmla="*/ 0 w 2798872"/>
              <a:gd name="connsiteY0" fmla="*/ 175938 h 1055608"/>
              <a:gd name="connsiteX1" fmla="*/ 175938 w 2798872"/>
              <a:gd name="connsiteY1" fmla="*/ 0 h 1055608"/>
              <a:gd name="connsiteX2" fmla="*/ 2622934 w 2798872"/>
              <a:gd name="connsiteY2" fmla="*/ 0 h 1055608"/>
              <a:gd name="connsiteX3" fmla="*/ 2798872 w 2798872"/>
              <a:gd name="connsiteY3" fmla="*/ 175938 h 1055608"/>
              <a:gd name="connsiteX4" fmla="*/ 2798872 w 2798872"/>
              <a:gd name="connsiteY4" fmla="*/ 879670 h 1055608"/>
              <a:gd name="connsiteX5" fmla="*/ 2622934 w 2798872"/>
              <a:gd name="connsiteY5" fmla="*/ 1055608 h 1055608"/>
              <a:gd name="connsiteX6" fmla="*/ 175938 w 2798872"/>
              <a:gd name="connsiteY6" fmla="*/ 1055608 h 1055608"/>
              <a:gd name="connsiteX7" fmla="*/ 0 w 2798872"/>
              <a:gd name="connsiteY7" fmla="*/ 879670 h 1055608"/>
              <a:gd name="connsiteX8" fmla="*/ 0 w 279887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872" h="1055608" fill="none" extrusionOk="0">
                <a:moveTo>
                  <a:pt x="0" y="175938"/>
                </a:moveTo>
                <a:cubicBezTo>
                  <a:pt x="15684" y="78539"/>
                  <a:pt x="83980" y="-1416"/>
                  <a:pt x="175938" y="0"/>
                </a:cubicBezTo>
                <a:cubicBezTo>
                  <a:pt x="443615" y="-92648"/>
                  <a:pt x="2302887" y="-63196"/>
                  <a:pt x="2622934" y="0"/>
                </a:cubicBezTo>
                <a:cubicBezTo>
                  <a:pt x="2732567" y="10767"/>
                  <a:pt x="2798690" y="77565"/>
                  <a:pt x="2798872" y="175938"/>
                </a:cubicBezTo>
                <a:cubicBezTo>
                  <a:pt x="2812028" y="339554"/>
                  <a:pt x="2811258" y="621249"/>
                  <a:pt x="2798872" y="879670"/>
                </a:cubicBezTo>
                <a:cubicBezTo>
                  <a:pt x="2806167" y="991065"/>
                  <a:pt x="2715412" y="1073747"/>
                  <a:pt x="2622934" y="1055608"/>
                </a:cubicBezTo>
                <a:cubicBezTo>
                  <a:pt x="2083323" y="1023115"/>
                  <a:pt x="535653" y="935635"/>
                  <a:pt x="175938" y="1055608"/>
                </a:cubicBezTo>
                <a:cubicBezTo>
                  <a:pt x="86055" y="1072345"/>
                  <a:pt x="18331" y="970538"/>
                  <a:pt x="0" y="879670"/>
                </a:cubicBezTo>
                <a:cubicBezTo>
                  <a:pt x="-58747" y="556203"/>
                  <a:pt x="-15749" y="447629"/>
                  <a:pt x="0" y="175938"/>
                </a:cubicBezTo>
                <a:close/>
              </a:path>
              <a:path w="2798872" h="1055608" stroke="0" extrusionOk="0">
                <a:moveTo>
                  <a:pt x="0" y="175938"/>
                </a:moveTo>
                <a:cubicBezTo>
                  <a:pt x="2163" y="79019"/>
                  <a:pt x="81590" y="-2497"/>
                  <a:pt x="175938" y="0"/>
                </a:cubicBezTo>
                <a:cubicBezTo>
                  <a:pt x="654755" y="-3130"/>
                  <a:pt x="1778943" y="101176"/>
                  <a:pt x="2622934" y="0"/>
                </a:cubicBezTo>
                <a:cubicBezTo>
                  <a:pt x="2723527" y="6532"/>
                  <a:pt x="2803167" y="84446"/>
                  <a:pt x="2798872" y="175938"/>
                </a:cubicBezTo>
                <a:cubicBezTo>
                  <a:pt x="2814076" y="481029"/>
                  <a:pt x="2798817" y="735983"/>
                  <a:pt x="2798872" y="879670"/>
                </a:cubicBezTo>
                <a:cubicBezTo>
                  <a:pt x="2798919" y="975521"/>
                  <a:pt x="2713304" y="1045944"/>
                  <a:pt x="2622934" y="1055608"/>
                </a:cubicBezTo>
                <a:cubicBezTo>
                  <a:pt x="2282420" y="894363"/>
                  <a:pt x="953216" y="1011848"/>
                  <a:pt x="175938" y="1055608"/>
                </a:cubicBezTo>
                <a:cubicBezTo>
                  <a:pt x="64860" y="1064245"/>
                  <a:pt x="18460" y="979518"/>
                  <a:pt x="0" y="879670"/>
                </a:cubicBezTo>
                <a:cubicBezTo>
                  <a:pt x="4186" y="565999"/>
                  <a:pt x="11248" y="504238"/>
                  <a:pt x="0" y="175938"/>
                </a:cubicBezTo>
                <a:close/>
              </a:path>
            </a:pathLst>
          </a:custGeom>
          <a:solidFill>
            <a:srgbClr val="CCECFF"/>
          </a:solidFill>
          <a:ln w="38100">
            <a:solidFill>
              <a:srgbClr val="33CCFF"/>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Nhận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xét</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ý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lịch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sự</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29F7456F-6351-427B-84F0-8C594B3537C3}"/>
              </a:ext>
            </a:extLst>
          </p:cNvPr>
          <p:cNvSpPr txBox="1"/>
          <p:nvPr/>
        </p:nvSpPr>
        <p:spPr>
          <a:xfrm>
            <a:off x="166907" y="476097"/>
            <a:ext cx="3328768" cy="1055608"/>
          </a:xfrm>
          <a:custGeom>
            <a:avLst/>
            <a:gdLst>
              <a:gd name="connsiteX0" fmla="*/ 0 w 3328768"/>
              <a:gd name="connsiteY0" fmla="*/ 175938 h 1055608"/>
              <a:gd name="connsiteX1" fmla="*/ 175938 w 3328768"/>
              <a:gd name="connsiteY1" fmla="*/ 0 h 1055608"/>
              <a:gd name="connsiteX2" fmla="*/ 3152830 w 3328768"/>
              <a:gd name="connsiteY2" fmla="*/ 0 h 1055608"/>
              <a:gd name="connsiteX3" fmla="*/ 3328768 w 3328768"/>
              <a:gd name="connsiteY3" fmla="*/ 175938 h 1055608"/>
              <a:gd name="connsiteX4" fmla="*/ 3328768 w 3328768"/>
              <a:gd name="connsiteY4" fmla="*/ 879670 h 1055608"/>
              <a:gd name="connsiteX5" fmla="*/ 3152830 w 3328768"/>
              <a:gd name="connsiteY5" fmla="*/ 1055608 h 1055608"/>
              <a:gd name="connsiteX6" fmla="*/ 175938 w 3328768"/>
              <a:gd name="connsiteY6" fmla="*/ 1055608 h 1055608"/>
              <a:gd name="connsiteX7" fmla="*/ 0 w 3328768"/>
              <a:gd name="connsiteY7" fmla="*/ 879670 h 1055608"/>
              <a:gd name="connsiteX8" fmla="*/ 0 w 3328768"/>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8768" h="1055608" fill="none" extrusionOk="0">
                <a:moveTo>
                  <a:pt x="0" y="175938"/>
                </a:moveTo>
                <a:cubicBezTo>
                  <a:pt x="15684" y="78539"/>
                  <a:pt x="83980" y="-1416"/>
                  <a:pt x="175938" y="0"/>
                </a:cubicBezTo>
                <a:cubicBezTo>
                  <a:pt x="1270289" y="-92648"/>
                  <a:pt x="2809057" y="-63196"/>
                  <a:pt x="3152830" y="0"/>
                </a:cubicBezTo>
                <a:cubicBezTo>
                  <a:pt x="3262463" y="10767"/>
                  <a:pt x="3328586" y="77565"/>
                  <a:pt x="3328768" y="175938"/>
                </a:cubicBezTo>
                <a:cubicBezTo>
                  <a:pt x="3341924" y="339554"/>
                  <a:pt x="3341154" y="621249"/>
                  <a:pt x="3328768" y="879670"/>
                </a:cubicBezTo>
                <a:cubicBezTo>
                  <a:pt x="3336063" y="991065"/>
                  <a:pt x="3245308" y="1073747"/>
                  <a:pt x="3152830" y="1055608"/>
                </a:cubicBezTo>
                <a:cubicBezTo>
                  <a:pt x="2537899" y="1023115"/>
                  <a:pt x="562980" y="935635"/>
                  <a:pt x="175938" y="1055608"/>
                </a:cubicBezTo>
                <a:cubicBezTo>
                  <a:pt x="86055" y="1072345"/>
                  <a:pt x="18331" y="970538"/>
                  <a:pt x="0" y="879670"/>
                </a:cubicBezTo>
                <a:cubicBezTo>
                  <a:pt x="-58747" y="556203"/>
                  <a:pt x="-15749" y="447629"/>
                  <a:pt x="0" y="175938"/>
                </a:cubicBezTo>
                <a:close/>
              </a:path>
              <a:path w="3328768" h="1055608" stroke="0" extrusionOk="0">
                <a:moveTo>
                  <a:pt x="0" y="175938"/>
                </a:moveTo>
                <a:cubicBezTo>
                  <a:pt x="2163" y="79019"/>
                  <a:pt x="81590" y="-2497"/>
                  <a:pt x="175938" y="0"/>
                </a:cubicBezTo>
                <a:cubicBezTo>
                  <a:pt x="514695" y="-3130"/>
                  <a:pt x="2639923" y="101176"/>
                  <a:pt x="3152830" y="0"/>
                </a:cubicBezTo>
                <a:cubicBezTo>
                  <a:pt x="3253423" y="6532"/>
                  <a:pt x="3333063" y="84446"/>
                  <a:pt x="3328768" y="175938"/>
                </a:cubicBezTo>
                <a:cubicBezTo>
                  <a:pt x="3343972" y="481029"/>
                  <a:pt x="3328713" y="735983"/>
                  <a:pt x="3328768" y="879670"/>
                </a:cubicBezTo>
                <a:cubicBezTo>
                  <a:pt x="3328815" y="975521"/>
                  <a:pt x="3243200" y="1045944"/>
                  <a:pt x="3152830" y="1055608"/>
                </a:cubicBezTo>
                <a:cubicBezTo>
                  <a:pt x="1772108" y="894363"/>
                  <a:pt x="654728" y="1011848"/>
                  <a:pt x="175938" y="1055608"/>
                </a:cubicBezTo>
                <a:cubicBezTo>
                  <a:pt x="64860" y="1064245"/>
                  <a:pt x="18460" y="979518"/>
                  <a:pt x="0" y="879670"/>
                </a:cubicBezTo>
                <a:cubicBezTo>
                  <a:pt x="4186" y="565999"/>
                  <a:pt x="11248" y="504238"/>
                  <a:pt x="0" y="175938"/>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Đọc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ngữ</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được</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575758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8000">
                                          <p:cBhvr additive="base">
                                            <p:cTn id="7" dur="15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324F6-9F40-482B-9229-3F2B2813A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12039600" cy="6210300"/>
          </a:xfrm>
          <a:prstGeom prst="rect">
            <a:avLst/>
          </a:prstGeom>
        </p:spPr>
      </p:pic>
      <p:sp>
        <p:nvSpPr>
          <p:cNvPr id="14" name="TextBox 13">
            <a:extLst>
              <a:ext uri="{FF2B5EF4-FFF2-40B4-BE49-F238E27FC236}">
                <a16:creationId xmlns:a16="http://schemas.microsoft.com/office/drawing/2014/main" id="{0EC64AA2-745D-4F41-A651-BC0171650882}"/>
              </a:ext>
            </a:extLst>
          </p:cNvPr>
          <p:cNvSpPr txBox="1"/>
          <p:nvPr/>
        </p:nvSpPr>
        <p:spPr>
          <a:xfrm>
            <a:off x="1981200" y="2523972"/>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cao</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thấp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D12322F-47E3-458D-B94B-5C21A0DF8702}"/>
              </a:ext>
            </a:extLst>
          </p:cNvPr>
          <p:cNvSpPr txBox="1"/>
          <p:nvPr/>
        </p:nvSpPr>
        <p:spPr>
          <a:xfrm>
            <a:off x="2047875" y="3695547"/>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ngắn – dài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8C8D812-676A-4E3E-95BA-9D05BE88E2E5}"/>
              </a:ext>
            </a:extLst>
          </p:cNvPr>
          <p:cNvSpPr txBox="1"/>
          <p:nvPr/>
        </p:nvSpPr>
        <p:spPr>
          <a:xfrm flipH="1">
            <a:off x="2181225" y="4876647"/>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to – nhỏ</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A7E5AC5-B099-406F-AF76-FB827FF5CB39}"/>
              </a:ext>
            </a:extLst>
          </p:cNvPr>
          <p:cNvSpPr txBox="1"/>
          <p:nvPr/>
        </p:nvSpPr>
        <p:spPr>
          <a:xfrm flipH="1">
            <a:off x="6324600" y="254302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nặng</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gầy</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3927D2F5-3401-4B2E-906A-F624747EDB64}"/>
              </a:ext>
            </a:extLst>
          </p:cNvPr>
          <p:cNvSpPr txBox="1"/>
          <p:nvPr/>
        </p:nvSpPr>
        <p:spPr>
          <a:xfrm flipH="1">
            <a:off x="6410325" y="366697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xoè – cụp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B1E71E0-60D8-456B-81E0-A72602CA2AC5}"/>
              </a:ext>
            </a:extLst>
          </p:cNvPr>
          <p:cNvSpPr txBox="1"/>
          <p:nvPr/>
        </p:nvSpPr>
        <p:spPr>
          <a:xfrm>
            <a:off x="1952625" y="838200"/>
            <a:ext cx="7839075" cy="1323439"/>
          </a:xfrm>
          <a:prstGeom prst="rect">
            <a:avLst/>
          </a:prstGeom>
          <a:noFill/>
        </p:spPr>
        <p:txBody>
          <a:bodyPr wrap="square" rtlCol="0">
            <a:spAutoFit/>
          </a:bodyPr>
          <a:lstStyle/>
          <a:p>
            <a:pPr algn="ctr"/>
            <a:r>
              <a:rPr lang="en-US" sz="4000" b="1" dirty="0">
                <a:solidFill>
                  <a:srgbClr val="0000FF"/>
                </a:solidFill>
                <a:latin typeface="Calibri" panose="020F0502020204030204" pitchFamily="34" charset="0"/>
                <a:cs typeface="Calibri" panose="020F0502020204030204" pitchFamily="34" charset="0"/>
              </a:rPr>
              <a:t>C</a:t>
            </a:r>
            <a:r>
              <a:rPr lang="vi-VN" sz="4000" b="1" dirty="0">
                <a:solidFill>
                  <a:srgbClr val="0000FF"/>
                </a:solidFill>
                <a:latin typeface="Calibri" panose="020F0502020204030204" pitchFamily="34" charset="0"/>
                <a:cs typeface="Calibri" panose="020F0502020204030204" pitchFamily="34" charset="0"/>
              </a:rPr>
              <a:t>ặp từ chỉ đặc điểm có nghĩa trái ngược nhau</a:t>
            </a:r>
            <a:endParaRPr lang="en-US" sz="4000" dirty="0"/>
          </a:p>
        </p:txBody>
      </p:sp>
    </p:spTree>
    <p:extLst>
      <p:ext uri="{BB962C8B-B14F-4D97-AF65-F5344CB8AC3E}">
        <p14:creationId xmlns:p14="http://schemas.microsoft.com/office/powerpoint/2010/main" val="46671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0" grpId="0" animBg="1"/>
      <p:bldP spid="2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en-US" sz="3600" b="1" dirty="0">
                <a:solidFill>
                  <a:srgbClr val="0000FF"/>
                </a:solidFill>
                <a:latin typeface="Calibri" panose="020F0502020204030204" pitchFamily="34" charset="0"/>
                <a:cs typeface="Calibri" panose="020F0502020204030204" pitchFamily="34" charset="0"/>
              </a:rPr>
              <a:t>3. </a:t>
            </a:r>
            <a:r>
              <a:rPr lang="vi-VN" sz="3600" b="1" dirty="0">
                <a:solidFill>
                  <a:srgbClr val="0000FF"/>
                </a:solidFill>
                <a:latin typeface="Calibri" panose="020F0502020204030204" pitchFamily="34" charset="0"/>
                <a:cs typeface="Calibri" panose="020F0502020204030204" pitchFamily="34" charset="0"/>
              </a:rPr>
              <a:t>Đọc lại câu chuyện Đi tìm mặt trời, đặt câu khiến trong tình huống sau:</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BFA6439-584B-4971-8E2D-ECF312AD25DC}"/>
              </a:ext>
            </a:extLst>
          </p:cNvPr>
          <p:cNvSpPr txBox="1"/>
          <p:nvPr/>
        </p:nvSpPr>
        <p:spPr>
          <a:xfrm>
            <a:off x="1666875" y="1838172"/>
            <a:ext cx="8639175" cy="1328023"/>
          </a:xfrm>
          <a:custGeom>
            <a:avLst/>
            <a:gdLst>
              <a:gd name="connsiteX0" fmla="*/ 0 w 8639175"/>
              <a:gd name="connsiteY0" fmla="*/ 221342 h 1328023"/>
              <a:gd name="connsiteX1" fmla="*/ 221342 w 8639175"/>
              <a:gd name="connsiteY1" fmla="*/ 0 h 1328023"/>
              <a:gd name="connsiteX2" fmla="*/ 8417833 w 8639175"/>
              <a:gd name="connsiteY2" fmla="*/ 0 h 1328023"/>
              <a:gd name="connsiteX3" fmla="*/ 8639175 w 8639175"/>
              <a:gd name="connsiteY3" fmla="*/ 221342 h 1328023"/>
              <a:gd name="connsiteX4" fmla="*/ 8639175 w 8639175"/>
              <a:gd name="connsiteY4" fmla="*/ 1106681 h 1328023"/>
              <a:gd name="connsiteX5" fmla="*/ 8417833 w 8639175"/>
              <a:gd name="connsiteY5" fmla="*/ 1328023 h 1328023"/>
              <a:gd name="connsiteX6" fmla="*/ 221342 w 8639175"/>
              <a:gd name="connsiteY6" fmla="*/ 1328023 h 1328023"/>
              <a:gd name="connsiteX7" fmla="*/ 0 w 8639175"/>
              <a:gd name="connsiteY7" fmla="*/ 1106681 h 1328023"/>
              <a:gd name="connsiteX8" fmla="*/ 0 w 8639175"/>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1328023" fill="none" extrusionOk="0">
                <a:moveTo>
                  <a:pt x="0" y="221342"/>
                </a:moveTo>
                <a:cubicBezTo>
                  <a:pt x="19441" y="98811"/>
                  <a:pt x="103798" y="-1277"/>
                  <a:pt x="221342" y="0"/>
                </a:cubicBezTo>
                <a:cubicBezTo>
                  <a:pt x="3304102" y="-92648"/>
                  <a:pt x="4886324" y="-63196"/>
                  <a:pt x="8417833" y="0"/>
                </a:cubicBezTo>
                <a:cubicBezTo>
                  <a:pt x="8545419" y="4614"/>
                  <a:pt x="8637381" y="87238"/>
                  <a:pt x="8639175" y="221342"/>
                </a:cubicBezTo>
                <a:cubicBezTo>
                  <a:pt x="8598461" y="573072"/>
                  <a:pt x="8711889" y="712282"/>
                  <a:pt x="8639175" y="1106681"/>
                </a:cubicBezTo>
                <a:cubicBezTo>
                  <a:pt x="8641632" y="1233717"/>
                  <a:pt x="8535008" y="1347629"/>
                  <a:pt x="8417833" y="1328023"/>
                </a:cubicBezTo>
                <a:cubicBezTo>
                  <a:pt x="5025080" y="1295530"/>
                  <a:pt x="3375099" y="1208050"/>
                  <a:pt x="221342" y="1328023"/>
                </a:cubicBezTo>
                <a:cubicBezTo>
                  <a:pt x="99934" y="1329943"/>
                  <a:pt x="14904" y="1223803"/>
                  <a:pt x="0" y="1106681"/>
                </a:cubicBezTo>
                <a:cubicBezTo>
                  <a:pt x="69459" y="982973"/>
                  <a:pt x="-3482" y="660530"/>
                  <a:pt x="0" y="221342"/>
                </a:cubicBezTo>
                <a:close/>
              </a:path>
              <a:path w="8639175" h="1328023" stroke="0" extrusionOk="0">
                <a:moveTo>
                  <a:pt x="0" y="221342"/>
                </a:moveTo>
                <a:cubicBezTo>
                  <a:pt x="20802" y="101494"/>
                  <a:pt x="116486" y="-15397"/>
                  <a:pt x="221342" y="0"/>
                </a:cubicBezTo>
                <a:cubicBezTo>
                  <a:pt x="1112235" y="-3130"/>
                  <a:pt x="7412057" y="101176"/>
                  <a:pt x="8417833" y="0"/>
                </a:cubicBezTo>
                <a:cubicBezTo>
                  <a:pt x="8550611" y="20092"/>
                  <a:pt x="8651915" y="115931"/>
                  <a:pt x="8639175" y="221342"/>
                </a:cubicBezTo>
                <a:cubicBezTo>
                  <a:pt x="8709366" y="476883"/>
                  <a:pt x="8651414" y="860290"/>
                  <a:pt x="8639175" y="1106681"/>
                </a:cubicBezTo>
                <a:cubicBezTo>
                  <a:pt x="8639954" y="1207182"/>
                  <a:pt x="8527666" y="1310379"/>
                  <a:pt x="8417833" y="1328023"/>
                </a:cubicBezTo>
                <a:cubicBezTo>
                  <a:pt x="6571036" y="1166778"/>
                  <a:pt x="3862399"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just">
              <a:defRPr/>
            </a:pPr>
            <a:r>
              <a:rPr lang="en-US" sz="3600" b="1" dirty="0">
                <a:solidFill>
                  <a:srgbClr val="FF0000"/>
                </a:solidFill>
                <a:latin typeface="Calibri" panose="020F0502020204030204" pitchFamily="34" charset="0"/>
                <a:cs typeface="Calibri" panose="020F0502020204030204" pitchFamily="34" charset="0"/>
              </a:rPr>
              <a:t>a. </a:t>
            </a:r>
            <a:r>
              <a:rPr lang="en-US" sz="3600" b="1" dirty="0" err="1">
                <a:solidFill>
                  <a:srgbClr val="FF0000"/>
                </a:solidFill>
                <a:latin typeface="Calibri" panose="020F0502020204030204" pitchFamily="34" charset="0"/>
                <a:cs typeface="Calibri" panose="020F0502020204030204" pitchFamily="34" charset="0"/>
              </a:rPr>
              <a:t>Đóng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vai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gõ</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kiến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nhờ</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liếu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điếu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hoặc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chích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choè</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tìm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mặt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trời</a:t>
            </a:r>
            <a:r>
              <a:rPr lang="en-US" sz="3600" b="1"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3172991-519C-4AC7-8F63-B57D8A47421D}"/>
              </a:ext>
            </a:extLst>
          </p:cNvPr>
          <p:cNvSpPr txBox="1"/>
          <p:nvPr/>
        </p:nvSpPr>
        <p:spPr>
          <a:xfrm>
            <a:off x="1609725" y="3686022"/>
            <a:ext cx="9029700" cy="646331"/>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just">
              <a:defRPr/>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Chị Công ơi! Chị hãy đi tìm mặt trời đi!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76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10" name="TextBox 9">
            <a:extLst>
              <a:ext uri="{FF2B5EF4-FFF2-40B4-BE49-F238E27FC236}">
                <a16:creationId xmlns:a16="http://schemas.microsoft.com/office/drawing/2014/main" id="{8BFA6439-584B-4971-8E2D-ECF312AD25DC}"/>
              </a:ext>
            </a:extLst>
          </p:cNvPr>
          <p:cNvSpPr txBox="1"/>
          <p:nvPr/>
        </p:nvSpPr>
        <p:spPr>
          <a:xfrm>
            <a:off x="1666875" y="1838172"/>
            <a:ext cx="8639175" cy="2308324"/>
          </a:xfrm>
          <a:custGeom>
            <a:avLst/>
            <a:gdLst>
              <a:gd name="connsiteX0" fmla="*/ 0 w 8639175"/>
              <a:gd name="connsiteY0" fmla="*/ 119184 h 715089"/>
              <a:gd name="connsiteX1" fmla="*/ 119184 w 8639175"/>
              <a:gd name="connsiteY1" fmla="*/ 0 h 715089"/>
              <a:gd name="connsiteX2" fmla="*/ 8519991 w 8639175"/>
              <a:gd name="connsiteY2" fmla="*/ 0 h 715089"/>
              <a:gd name="connsiteX3" fmla="*/ 8639175 w 8639175"/>
              <a:gd name="connsiteY3" fmla="*/ 119184 h 715089"/>
              <a:gd name="connsiteX4" fmla="*/ 8639175 w 8639175"/>
              <a:gd name="connsiteY4" fmla="*/ 595905 h 715089"/>
              <a:gd name="connsiteX5" fmla="*/ 8519991 w 8639175"/>
              <a:gd name="connsiteY5" fmla="*/ 715089 h 715089"/>
              <a:gd name="connsiteX6" fmla="*/ 119184 w 8639175"/>
              <a:gd name="connsiteY6" fmla="*/ 715089 h 715089"/>
              <a:gd name="connsiteX7" fmla="*/ 0 w 8639175"/>
              <a:gd name="connsiteY7" fmla="*/ 595905 h 715089"/>
              <a:gd name="connsiteX8" fmla="*/ 0 w 8639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715089" fill="none" extrusionOk="0">
                <a:moveTo>
                  <a:pt x="0" y="119184"/>
                </a:moveTo>
                <a:cubicBezTo>
                  <a:pt x="1212" y="53342"/>
                  <a:pt x="61548" y="-2225"/>
                  <a:pt x="119184" y="0"/>
                </a:cubicBezTo>
                <a:cubicBezTo>
                  <a:pt x="1390375" y="-92648"/>
                  <a:pt x="6559018" y="-63196"/>
                  <a:pt x="8519991" y="0"/>
                </a:cubicBezTo>
                <a:cubicBezTo>
                  <a:pt x="8594982" y="7918"/>
                  <a:pt x="8637786" y="44172"/>
                  <a:pt x="8639175" y="119184"/>
                </a:cubicBezTo>
                <a:cubicBezTo>
                  <a:pt x="8647495" y="259279"/>
                  <a:pt x="8638337" y="460042"/>
                  <a:pt x="8639175" y="595905"/>
                </a:cubicBezTo>
                <a:cubicBezTo>
                  <a:pt x="8642202" y="667631"/>
                  <a:pt x="8583702" y="723261"/>
                  <a:pt x="8519991" y="715089"/>
                </a:cubicBezTo>
                <a:cubicBezTo>
                  <a:pt x="5030475" y="682596"/>
                  <a:pt x="2684372" y="595116"/>
                  <a:pt x="119184" y="715089"/>
                </a:cubicBezTo>
                <a:cubicBezTo>
                  <a:pt x="57767" y="725215"/>
                  <a:pt x="5231" y="659931"/>
                  <a:pt x="0" y="595905"/>
                </a:cubicBezTo>
                <a:cubicBezTo>
                  <a:pt x="-28609" y="523295"/>
                  <a:pt x="-40258" y="169038"/>
                  <a:pt x="0" y="119184"/>
                </a:cubicBezTo>
                <a:close/>
              </a:path>
              <a:path w="8639175" h="715089" stroke="0" extrusionOk="0">
                <a:moveTo>
                  <a:pt x="0" y="119184"/>
                </a:moveTo>
                <a:cubicBezTo>
                  <a:pt x="7901" y="54270"/>
                  <a:pt x="60166" y="-6027"/>
                  <a:pt x="119184" y="0"/>
                </a:cubicBezTo>
                <a:cubicBezTo>
                  <a:pt x="3621276" y="-3130"/>
                  <a:pt x="6569066" y="101176"/>
                  <a:pt x="8519991" y="0"/>
                </a:cubicBezTo>
                <a:cubicBezTo>
                  <a:pt x="8591501" y="10846"/>
                  <a:pt x="8642543" y="57810"/>
                  <a:pt x="8639175" y="119184"/>
                </a:cubicBezTo>
                <a:cubicBezTo>
                  <a:pt x="8648073" y="192102"/>
                  <a:pt x="8639156" y="410568"/>
                  <a:pt x="8639175" y="595905"/>
                </a:cubicBezTo>
                <a:cubicBezTo>
                  <a:pt x="8639236" y="660012"/>
                  <a:pt x="8580690" y="707803"/>
                  <a:pt x="8519991" y="715089"/>
                </a:cubicBezTo>
                <a:cubicBezTo>
                  <a:pt x="6606305" y="553844"/>
                  <a:pt x="371388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algn="just">
              <a:defRPr/>
            </a:pPr>
            <a:r>
              <a:rPr lang="vi-VN" sz="3600" b="1" dirty="0">
                <a:solidFill>
                  <a:srgbClr val="FF0000"/>
                </a:solidFill>
                <a:latin typeface="Calibri" panose="020F0502020204030204" pitchFamily="34" charset="0"/>
                <a:cs typeface="Calibri" panose="020F0502020204030204" pitchFamily="34" charset="0"/>
              </a:rPr>
              <a:t>b. Đóng vai gà trống, nói lời đề nghị mặt trời chiếu ánh sáng cho khu rừng tối tăm, ẩm ướt</a:t>
            </a:r>
          </a:p>
          <a:p>
            <a:pPr lvl="0" algn="just">
              <a:defRPr/>
            </a:pPr>
            <a:r>
              <a:rPr lang="vi-VN" sz="3600" b="1" dirty="0">
                <a:solidFill>
                  <a:srgbClr val="FF0000"/>
                </a:solidFill>
                <a:latin typeface="Calibri" panose="020F0502020204030204" pitchFamily="34" charset="0"/>
                <a:cs typeface="Calibri" panose="020F0502020204030204" pitchFamily="34" charset="0"/>
              </a:rPr>
              <a:t>ng để sống. Xin mặt trời hãy về với rừng già!</a:t>
            </a:r>
          </a:p>
        </p:txBody>
      </p:sp>
      <p:sp>
        <p:nvSpPr>
          <p:cNvPr id="11" name="TextBox 10">
            <a:extLst>
              <a:ext uri="{FF2B5EF4-FFF2-40B4-BE49-F238E27FC236}">
                <a16:creationId xmlns:a16="http://schemas.microsoft.com/office/drawing/2014/main" id="{D3172991-519C-4AC7-8F63-B57D8A47421D}"/>
              </a:ext>
            </a:extLst>
          </p:cNvPr>
          <p:cNvSpPr txBox="1"/>
          <p:nvPr/>
        </p:nvSpPr>
        <p:spPr>
          <a:xfrm>
            <a:off x="1599092" y="3452106"/>
            <a:ext cx="9029700" cy="1200329"/>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algn="just">
              <a:defRPr/>
            </a:pPr>
            <a:r>
              <a:rPr lang="vi-VN" sz="3600" b="1" dirty="0">
                <a:solidFill>
                  <a:srgbClr val="FF0000"/>
                </a:solidFill>
                <a:latin typeface="Calibri" panose="020F0502020204030204" pitchFamily="34" charset="0"/>
                <a:cs typeface="Calibri" panose="020F0502020204030204" pitchFamily="34" charset="0"/>
              </a:rPr>
              <a:t>b. Thưa mặt trời, chúng con cần ánh sáng để sống. Xin mặt trời hãy về với rừng già!</a:t>
            </a:r>
          </a:p>
        </p:txBody>
      </p:sp>
    </p:spTree>
    <p:extLst>
      <p:ext uri="{BB962C8B-B14F-4D97-AF65-F5344CB8AC3E}">
        <p14:creationId xmlns:p14="http://schemas.microsoft.com/office/powerpoint/2010/main" val="323527426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6" name="Picture 18">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680" y="1589161"/>
            <a:ext cx="2921000"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92" y="2438401"/>
            <a:ext cx="2944812"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descr="117 reference of sunlight png transparent background | Sun clip art, Happy  sunshine, Sun drawi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15506" y="-189044"/>
            <a:ext cx="2128895" cy="2128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 y="3001199"/>
            <a:ext cx="2654326" cy="2654326"/>
          </a:xfrm>
          <a:prstGeom prst="rect">
            <a:avLst/>
          </a:prstGeom>
        </p:spPr>
      </p:pic>
      <p:sp>
        <p:nvSpPr>
          <p:cNvPr id="7" name="Rectangle 6"/>
          <p:cNvSpPr/>
          <p:nvPr/>
        </p:nvSpPr>
        <p:spPr>
          <a:xfrm>
            <a:off x="-76200" y="4999317"/>
            <a:ext cx="12420600" cy="1858683"/>
          </a:xfrm>
          <a:custGeom>
            <a:avLst/>
            <a:gdLst>
              <a:gd name="connsiteX0" fmla="*/ 0 w 12420600"/>
              <a:gd name="connsiteY0" fmla="*/ 0 h 1295400"/>
              <a:gd name="connsiteX1" fmla="*/ 12420600 w 12420600"/>
              <a:gd name="connsiteY1" fmla="*/ 0 h 1295400"/>
              <a:gd name="connsiteX2" fmla="*/ 12420600 w 12420600"/>
              <a:gd name="connsiteY2" fmla="*/ 1295400 h 1295400"/>
              <a:gd name="connsiteX3" fmla="*/ 0 w 12420600"/>
              <a:gd name="connsiteY3" fmla="*/ 1295400 h 1295400"/>
              <a:gd name="connsiteX4" fmla="*/ 0 w 12420600"/>
              <a:gd name="connsiteY4" fmla="*/ 0 h 1295400"/>
              <a:gd name="connsiteX0-1" fmla="*/ 0 w 12420600"/>
              <a:gd name="connsiteY0-2" fmla="*/ 533400 h 1828800"/>
              <a:gd name="connsiteX1-3" fmla="*/ 8686641 w 12420600"/>
              <a:gd name="connsiteY1-4" fmla="*/ 0 h 1828800"/>
              <a:gd name="connsiteX2-5" fmla="*/ 12420600 w 12420600"/>
              <a:gd name="connsiteY2-6" fmla="*/ 533400 h 1828800"/>
              <a:gd name="connsiteX3-7" fmla="*/ 12420600 w 12420600"/>
              <a:gd name="connsiteY3-8" fmla="*/ 1828800 h 1828800"/>
              <a:gd name="connsiteX4-9" fmla="*/ 0 w 12420600"/>
              <a:gd name="connsiteY4-10" fmla="*/ 1828800 h 1828800"/>
              <a:gd name="connsiteX5" fmla="*/ 0 w 12420600"/>
              <a:gd name="connsiteY5" fmla="*/ 533400 h 1828800"/>
              <a:gd name="connsiteX0-11" fmla="*/ 0 w 12420600"/>
              <a:gd name="connsiteY0-12" fmla="*/ 533400 h 1828800"/>
              <a:gd name="connsiteX1-13" fmla="*/ 8686641 w 12420600"/>
              <a:gd name="connsiteY1-14" fmla="*/ 0 h 1828800"/>
              <a:gd name="connsiteX2-15" fmla="*/ 12420600 w 12420600"/>
              <a:gd name="connsiteY2-16" fmla="*/ 533400 h 1828800"/>
              <a:gd name="connsiteX3-17" fmla="*/ 12420600 w 12420600"/>
              <a:gd name="connsiteY3-18" fmla="*/ 1828800 h 1828800"/>
              <a:gd name="connsiteX4-19" fmla="*/ 0 w 12420600"/>
              <a:gd name="connsiteY4-20" fmla="*/ 1828800 h 1828800"/>
              <a:gd name="connsiteX5-21" fmla="*/ 0 w 12420600"/>
              <a:gd name="connsiteY5-22" fmla="*/ 533400 h 1828800"/>
              <a:gd name="connsiteX0-23" fmla="*/ 0 w 12420600"/>
              <a:gd name="connsiteY0-24" fmla="*/ 563283 h 1858683"/>
              <a:gd name="connsiteX1-25" fmla="*/ 8686641 w 12420600"/>
              <a:gd name="connsiteY1-26" fmla="*/ 29883 h 1858683"/>
              <a:gd name="connsiteX2-27" fmla="*/ 12420600 w 12420600"/>
              <a:gd name="connsiteY2-28" fmla="*/ 563283 h 1858683"/>
              <a:gd name="connsiteX3-29" fmla="*/ 12420600 w 12420600"/>
              <a:gd name="connsiteY3-30" fmla="*/ 1858683 h 1858683"/>
              <a:gd name="connsiteX4-31" fmla="*/ 0 w 12420600"/>
              <a:gd name="connsiteY4-32" fmla="*/ 1858683 h 1858683"/>
              <a:gd name="connsiteX5-33" fmla="*/ 0 w 12420600"/>
              <a:gd name="connsiteY5-34" fmla="*/ 563283 h 18586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420600" h="1858683">
                <a:moveTo>
                  <a:pt x="0" y="563283"/>
                </a:moveTo>
                <a:cubicBezTo>
                  <a:pt x="2870147" y="563283"/>
                  <a:pt x="5846974" y="-152997"/>
                  <a:pt x="8686641" y="29883"/>
                </a:cubicBezTo>
                <a:cubicBezTo>
                  <a:pt x="9992254" y="131483"/>
                  <a:pt x="11175947" y="385483"/>
                  <a:pt x="12420600" y="563283"/>
                </a:cubicBezTo>
                <a:lnTo>
                  <a:pt x="12420600" y="1858683"/>
                </a:lnTo>
                <a:lnTo>
                  <a:pt x="0" y="1858683"/>
                </a:lnTo>
                <a:lnTo>
                  <a:pt x="0" y="563283"/>
                </a:lnTo>
                <a:close/>
              </a:path>
            </a:pathLst>
          </a:custGeom>
          <a:solidFill>
            <a:srgbClr val="72D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2400">
              <a:solidFill>
                <a:prstClr val="white"/>
              </a:solidFill>
              <a:latin typeface="Calibri"/>
            </a:endParaRPr>
          </a:p>
        </p:txBody>
      </p:sp>
      <p:pic>
        <p:nvPicPr>
          <p:cNvPr id="7182"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56706" y="197604"/>
            <a:ext cx="1486037" cy="9021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22357" y="238631"/>
            <a:ext cx="1116482" cy="677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8051" y="499373"/>
            <a:ext cx="1977916" cy="1200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3965" y="2012884"/>
            <a:ext cx="1111317" cy="1111317"/>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99740" y="1327084"/>
            <a:ext cx="1111317" cy="1111317"/>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7884" y="609601"/>
            <a:ext cx="1111317" cy="1111317"/>
          </a:xfrm>
          <a:prstGeom prst="rect">
            <a:avLst/>
          </a:prstGeom>
        </p:spPr>
      </p:pic>
      <p:pic>
        <p:nvPicPr>
          <p:cNvPr id="18"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88081" y="1022283"/>
            <a:ext cx="609600" cy="609600"/>
          </a:xfrm>
          <a:prstGeom prst="rect">
            <a:avLst/>
          </a:prstGeom>
        </p:spPr>
      </p:pic>
      <p:pic>
        <p:nvPicPr>
          <p:cNvPr id="34"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725400" y="2783755"/>
            <a:ext cx="609600" cy="609600"/>
          </a:xfrm>
          <a:prstGeom prst="rect">
            <a:avLst/>
          </a:prstGeom>
        </p:spPr>
      </p:pic>
      <p:pic>
        <p:nvPicPr>
          <p:cNvPr id="35"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62719" y="4545227"/>
            <a:ext cx="609600" cy="609600"/>
          </a:xfrm>
          <a:prstGeom prst="rect">
            <a:avLst/>
          </a:prstGeom>
        </p:spPr>
      </p:pic>
      <p:sp>
        <p:nvSpPr>
          <p:cNvPr id="3" name="Rectangle: Rounded Corners 2">
            <a:extLst>
              <a:ext uri="{FF2B5EF4-FFF2-40B4-BE49-F238E27FC236}">
                <a16:creationId xmlns:a16="http://schemas.microsoft.com/office/drawing/2014/main" id="{D9F0FADC-3D4B-4B47-B670-EEB9A5160156}"/>
              </a:ext>
            </a:extLst>
          </p:cNvPr>
          <p:cNvSpPr/>
          <p:nvPr/>
        </p:nvSpPr>
        <p:spPr>
          <a:xfrm>
            <a:off x="3257550" y="5524500"/>
            <a:ext cx="6543675" cy="981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Trò</a:t>
            </a:r>
            <a:r>
              <a:rPr lang="en-US" sz="4000" b="1" dirty="0"/>
              <a:t> </a:t>
            </a:r>
            <a:r>
              <a:rPr lang="en-US" sz="4000" b="1" dirty="0" err="1"/>
              <a:t>chơi</a:t>
            </a:r>
            <a:r>
              <a:rPr lang="en-US" sz="4000" b="1" dirty="0"/>
              <a:t>: </a:t>
            </a:r>
            <a:r>
              <a:rPr lang="en-US" sz="4000" b="1" dirty="0" err="1"/>
              <a:t>Cây</a:t>
            </a:r>
            <a:r>
              <a:rPr lang="en-US" sz="4000" b="1" dirty="0"/>
              <a:t> </a:t>
            </a:r>
            <a:r>
              <a:rPr lang="en-US" sz="4000" b="1" dirty="0" err="1"/>
              <a:t>hoa</a:t>
            </a:r>
            <a:r>
              <a:rPr lang="en-US" sz="4000" b="1" dirty="0"/>
              <a:t> </a:t>
            </a:r>
            <a:r>
              <a:rPr lang="en-US" sz="4000" b="1" dirty="0" err="1"/>
              <a:t>hạnh</a:t>
            </a:r>
            <a:r>
              <a:rPr lang="en-US" sz="4000" b="1" dirty="0"/>
              <a:t> </a:t>
            </a:r>
            <a:r>
              <a:rPr lang="en-US" sz="4000" b="1" dirty="0" err="1"/>
              <a:t>phúc</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185"/>
                                        </p:tgtEl>
                                        <p:attrNameLst>
                                          <p:attrName>style.color</p:attrName>
                                        </p:attrNameLst>
                                      </p:cBhvr>
                                      <p:to>
                                        <a:schemeClr val="bg1"/>
                                      </p:to>
                                    </p:animClr>
                                    <p:animClr clrSpc="rgb" dir="cw">
                                      <p:cBhvr>
                                        <p:cTn id="14" dur="250" autoRev="1" fill="remove"/>
                                        <p:tgtEl>
                                          <p:spTgt spid="7185"/>
                                        </p:tgtEl>
                                        <p:attrNameLst>
                                          <p:attrName>fillcolor</p:attrName>
                                        </p:attrNameLst>
                                      </p:cBhvr>
                                      <p:to>
                                        <a:schemeClr val="bg1"/>
                                      </p:to>
                                    </p:animClr>
                                    <p:set>
                                      <p:cBhvr>
                                        <p:cTn id="15" dur="250" autoRev="1" fill="remove"/>
                                        <p:tgtEl>
                                          <p:spTgt spid="7185"/>
                                        </p:tgtEl>
                                        <p:attrNameLst>
                                          <p:attrName>fill.type</p:attrName>
                                        </p:attrNameLst>
                                      </p:cBhvr>
                                      <p:to>
                                        <p:strVal val="solid"/>
                                      </p:to>
                                    </p:set>
                                    <p:set>
                                      <p:cBhvr>
                                        <p:cTn id="16" dur="250" autoRev="1" fill="remove"/>
                                        <p:tgtEl>
                                          <p:spTgt spid="718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7186"/>
                                        </p:tgtEl>
                                        <p:attrNameLst>
                                          <p:attrName>style.color</p:attrName>
                                        </p:attrNameLst>
                                      </p:cBhvr>
                                      <p:to>
                                        <a:schemeClr val="bg1"/>
                                      </p:to>
                                    </p:animClr>
                                    <p:animClr clrSpc="rgb" dir="cw">
                                      <p:cBhvr>
                                        <p:cTn id="21" dur="250" autoRev="1" fill="remove"/>
                                        <p:tgtEl>
                                          <p:spTgt spid="7186"/>
                                        </p:tgtEl>
                                        <p:attrNameLst>
                                          <p:attrName>fillcolor</p:attrName>
                                        </p:attrNameLst>
                                      </p:cBhvr>
                                      <p:to>
                                        <a:schemeClr val="bg1"/>
                                      </p:to>
                                    </p:animClr>
                                    <p:set>
                                      <p:cBhvr>
                                        <p:cTn id="22" dur="250" autoRev="1" fill="remove"/>
                                        <p:tgtEl>
                                          <p:spTgt spid="7186"/>
                                        </p:tgtEl>
                                        <p:attrNameLst>
                                          <p:attrName>fill.type</p:attrName>
                                        </p:attrNameLst>
                                      </p:cBhvr>
                                      <p:to>
                                        <p:strVal val="solid"/>
                                      </p:to>
                                    </p:set>
                                    <p:set>
                                      <p:cBhvr>
                                        <p:cTn id="23" dur="250" autoRev="1" fill="remove"/>
                                        <p:tgtEl>
                                          <p:spTgt spid="7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4414" fill="hold"/>
                                        <p:tgtEl>
                                          <p:spTgt spid="18"/>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718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4414" fill="hold"/>
                                        <p:tgtEl>
                                          <p:spTgt spid="34"/>
                                        </p:tgtEl>
                                      </p:cBhvr>
                                    </p:cmd>
                                  </p:childTnLst>
                                </p:cTn>
                              </p:par>
                            </p:childTnLst>
                          </p:cTn>
                        </p:par>
                      </p:childTnLst>
                    </p:cTn>
                  </p:par>
                </p:childTnLst>
              </p:cTn>
              <p:nextCondLst>
                <p:cond evt="onClick" delay="0">
                  <p:tgtEl>
                    <p:spTgt spid="7185"/>
                  </p:tgtEl>
                </p:cond>
              </p:nextCondLst>
            </p:seq>
            <p:seq concurrent="1" nextAc="seek">
              <p:cTn id="42" restart="whenNotActive" fill="hold" evtFilter="cancelBubble" nodeType="interactiveSeq">
                <p:stCondLst>
                  <p:cond evt="onClick" delay="0">
                    <p:tgtEl>
                      <p:spTgt spid="718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4414" fill="hold"/>
                                        <p:tgtEl>
                                          <p:spTgt spid="35"/>
                                        </p:tgtEl>
                                      </p:cBhvr>
                                    </p:cmd>
                                  </p:childTnLst>
                                </p:cTn>
                              </p:par>
                            </p:childTnLst>
                          </p:cTn>
                        </p:par>
                      </p:childTnLst>
                    </p:cTn>
                  </p:par>
                </p:childTnLst>
              </p:cTn>
              <p:nextCondLst>
                <p:cond evt="onClick" delay="0">
                  <p:tgtEl>
                    <p:spTgt spid="7186"/>
                  </p:tgtEl>
                </p:cond>
              </p:nextCondLst>
            </p:seq>
            <p:audio>
              <p:cMediaNode vol="100000">
                <p:cTn id="51" fill="hold" display="0">
                  <p:stCondLst>
                    <p:cond delay="indefinite"/>
                  </p:stCondLst>
                  <p:endCondLst>
                    <p:cond evt="onStopAudio" delay="0">
                      <p:tgtEl>
                        <p:sldTgt/>
                      </p:tgtEl>
                    </p:cond>
                  </p:endCondLst>
                </p:cTn>
                <p:tgtEl>
                  <p:spTgt spid="18"/>
                </p:tgtEl>
              </p:cMediaNode>
            </p:audio>
            <p:audio>
              <p:cMediaNode vol="100000">
                <p:cTn id="52" fill="hold" display="0">
                  <p:stCondLst>
                    <p:cond delay="indefinite"/>
                  </p:stCondLst>
                  <p:endCondLst>
                    <p:cond evt="onStopAudio" delay="0">
                      <p:tgtEl>
                        <p:sldTgt/>
                      </p:tgtEl>
                    </p:cond>
                  </p:endCondLst>
                </p:cTn>
                <p:tgtEl>
                  <p:spTgt spid="34"/>
                </p:tgtEl>
              </p:cMediaNode>
            </p:audio>
            <p:audio>
              <p:cMediaNode vol="100000">
                <p:cTn id="53"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 đoạn 1 đầu bài “Đi tìm mặt trời” trả lời câu hỏi: Vì sao gõ kiến phải gõ cửa từng nhà hỏi xem ai có thể đi tìm mặt trời?</a:t>
            </a:r>
          </a:p>
        </p:txBody>
      </p:sp>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085" y="4876800"/>
            <a:ext cx="1905000" cy="1905000"/>
          </a:xfrm>
          <a:prstGeom prst="rect">
            <a:avLst/>
          </a:prstGeom>
        </p:spPr>
      </p:pic>
      <p:sp>
        <p:nvSpPr>
          <p:cNvPr id="7" name="TextBox 6">
            <a:extLst>
              <a:ext uri="{FF2B5EF4-FFF2-40B4-BE49-F238E27FC236}">
                <a16:creationId xmlns:a16="http://schemas.microsoft.com/office/drawing/2014/main" id="{03777DC5-7DE3-45A5-915A-AF1C1CE302F9}"/>
              </a:ext>
            </a:extLst>
          </p:cNvPr>
          <p:cNvSpPr txBox="1"/>
          <p:nvPr/>
        </p:nvSpPr>
        <p:spPr>
          <a:xfrm>
            <a:off x="548640" y="3152622"/>
            <a:ext cx="11063764" cy="2554545"/>
          </a:xfrm>
          <a:custGeom>
            <a:avLst/>
            <a:gdLst>
              <a:gd name="connsiteX0" fmla="*/ 0 w 9224743"/>
              <a:gd name="connsiteY0" fmla="*/ 471060 h 2826306"/>
              <a:gd name="connsiteX1" fmla="*/ 471060 w 9224743"/>
              <a:gd name="connsiteY1" fmla="*/ 0 h 2826306"/>
              <a:gd name="connsiteX2" fmla="*/ 8753683 w 9224743"/>
              <a:gd name="connsiteY2" fmla="*/ 0 h 2826306"/>
              <a:gd name="connsiteX3" fmla="*/ 9224743 w 9224743"/>
              <a:gd name="connsiteY3" fmla="*/ 471060 h 2826306"/>
              <a:gd name="connsiteX4" fmla="*/ 9224743 w 9224743"/>
              <a:gd name="connsiteY4" fmla="*/ 2355246 h 2826306"/>
              <a:gd name="connsiteX5" fmla="*/ 8753683 w 9224743"/>
              <a:gd name="connsiteY5" fmla="*/ 2826306 h 2826306"/>
              <a:gd name="connsiteX6" fmla="*/ 471060 w 9224743"/>
              <a:gd name="connsiteY6" fmla="*/ 2826306 h 2826306"/>
              <a:gd name="connsiteX7" fmla="*/ 0 w 9224743"/>
              <a:gd name="connsiteY7" fmla="*/ 2355246 h 2826306"/>
              <a:gd name="connsiteX8" fmla="*/ 0 w 9224743"/>
              <a:gd name="connsiteY8" fmla="*/ 471060 h 282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4743" h="2826306" fill="none" extrusionOk="0">
                <a:moveTo>
                  <a:pt x="0" y="471060"/>
                </a:moveTo>
                <a:cubicBezTo>
                  <a:pt x="50541" y="210155"/>
                  <a:pt x="224889" y="-3802"/>
                  <a:pt x="471060" y="0"/>
                </a:cubicBezTo>
                <a:cubicBezTo>
                  <a:pt x="2333295" y="-92648"/>
                  <a:pt x="6844005" y="-63196"/>
                  <a:pt x="8753683" y="0"/>
                </a:cubicBezTo>
                <a:cubicBezTo>
                  <a:pt x="9038278" y="21106"/>
                  <a:pt x="9222835" y="198281"/>
                  <a:pt x="9224743" y="471060"/>
                </a:cubicBezTo>
                <a:cubicBezTo>
                  <a:pt x="9205793" y="1367328"/>
                  <a:pt x="9348065" y="1833711"/>
                  <a:pt x="9224743" y="2355246"/>
                </a:cubicBezTo>
                <a:cubicBezTo>
                  <a:pt x="9244778" y="2654474"/>
                  <a:pt x="9007999" y="2848905"/>
                  <a:pt x="8753683" y="2826306"/>
                </a:cubicBezTo>
                <a:cubicBezTo>
                  <a:pt x="6713685" y="2793813"/>
                  <a:pt x="3307576" y="2706333"/>
                  <a:pt x="471060" y="2826306"/>
                </a:cubicBezTo>
                <a:cubicBezTo>
                  <a:pt x="216577" y="2839347"/>
                  <a:pt x="38117" y="2602304"/>
                  <a:pt x="0" y="2355246"/>
                </a:cubicBezTo>
                <a:cubicBezTo>
                  <a:pt x="-47165" y="1905046"/>
                  <a:pt x="-101559" y="683461"/>
                  <a:pt x="0" y="471060"/>
                </a:cubicBezTo>
                <a:close/>
              </a:path>
              <a:path w="9224743" h="2826306" stroke="0" extrusionOk="0">
                <a:moveTo>
                  <a:pt x="0" y="471060"/>
                </a:moveTo>
                <a:cubicBezTo>
                  <a:pt x="43535" y="215916"/>
                  <a:pt x="238546" y="-24481"/>
                  <a:pt x="471060" y="0"/>
                </a:cubicBezTo>
                <a:cubicBezTo>
                  <a:pt x="3902365" y="-3130"/>
                  <a:pt x="7898466" y="101176"/>
                  <a:pt x="8753683" y="0"/>
                </a:cubicBezTo>
                <a:cubicBezTo>
                  <a:pt x="9037879" y="45847"/>
                  <a:pt x="9249393" y="243471"/>
                  <a:pt x="9224743" y="471060"/>
                </a:cubicBezTo>
                <a:cubicBezTo>
                  <a:pt x="9330111" y="690061"/>
                  <a:pt x="9082160" y="1472947"/>
                  <a:pt x="9224743" y="2355246"/>
                </a:cubicBezTo>
                <a:cubicBezTo>
                  <a:pt x="9225002" y="2608179"/>
                  <a:pt x="9008357" y="2818508"/>
                  <a:pt x="8753683" y="2826306"/>
                </a:cubicBezTo>
                <a:cubicBezTo>
                  <a:pt x="4913103" y="2665061"/>
                  <a:pt x="4069533" y="2782546"/>
                  <a:pt x="471060" y="2826306"/>
                </a:cubicBezTo>
                <a:cubicBezTo>
                  <a:pt x="184048" y="2842979"/>
                  <a:pt x="46528" y="2622161"/>
                  <a:pt x="0" y="2355246"/>
                </a:cubicBezTo>
                <a:cubicBezTo>
                  <a:pt x="-65535" y="1829651"/>
                  <a:pt x="96749" y="1224255"/>
                  <a:pt x="0" y="471060"/>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1639" y="5181754"/>
            <a:ext cx="1615281" cy="160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a:extLst>
              <a:ext uri="{FF2B5EF4-FFF2-40B4-BE49-F238E27FC236}">
                <a16:creationId xmlns:a16="http://schemas.microsoft.com/office/drawing/2014/main" id="{FF52A2CF-36A7-41F5-8AA0-1A2778751BC3}"/>
              </a:ext>
            </a:extLst>
          </p:cNvPr>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hỏi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muốn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DF08166-D4A2-4408-B233-B12B9877F0DD}"/>
              </a:ext>
            </a:extLst>
          </p:cNvPr>
          <p:cNvSpPr txBox="1"/>
          <p:nvPr/>
        </p:nvSpPr>
        <p:spPr>
          <a:xfrm>
            <a:off x="1433732" y="3152622"/>
            <a:ext cx="9224743" cy="1464231"/>
          </a:xfrm>
          <a:custGeom>
            <a:avLst/>
            <a:gdLst>
              <a:gd name="connsiteX0" fmla="*/ 0 w 9224743"/>
              <a:gd name="connsiteY0" fmla="*/ 244043 h 1464231"/>
              <a:gd name="connsiteX1" fmla="*/ 244043 w 9224743"/>
              <a:gd name="connsiteY1" fmla="*/ 0 h 1464231"/>
              <a:gd name="connsiteX2" fmla="*/ 8980700 w 9224743"/>
              <a:gd name="connsiteY2" fmla="*/ 0 h 1464231"/>
              <a:gd name="connsiteX3" fmla="*/ 9224743 w 9224743"/>
              <a:gd name="connsiteY3" fmla="*/ 244043 h 1464231"/>
              <a:gd name="connsiteX4" fmla="*/ 9224743 w 9224743"/>
              <a:gd name="connsiteY4" fmla="*/ 1220188 h 1464231"/>
              <a:gd name="connsiteX5" fmla="*/ 8980700 w 9224743"/>
              <a:gd name="connsiteY5" fmla="*/ 1464231 h 1464231"/>
              <a:gd name="connsiteX6" fmla="*/ 244043 w 9224743"/>
              <a:gd name="connsiteY6" fmla="*/ 1464231 h 1464231"/>
              <a:gd name="connsiteX7" fmla="*/ 0 w 9224743"/>
              <a:gd name="connsiteY7" fmla="*/ 1220188 h 1464231"/>
              <a:gd name="connsiteX8" fmla="*/ 0 w 9224743"/>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4743" h="1464231" fill="none" extrusionOk="0">
                <a:moveTo>
                  <a:pt x="0" y="244043"/>
                </a:moveTo>
                <a:cubicBezTo>
                  <a:pt x="25056" y="108892"/>
                  <a:pt x="111938" y="-727"/>
                  <a:pt x="244043" y="0"/>
                </a:cubicBezTo>
                <a:cubicBezTo>
                  <a:pt x="3042974" y="-92648"/>
                  <a:pt x="5517521" y="-63196"/>
                  <a:pt x="8980700" y="0"/>
                </a:cubicBezTo>
                <a:cubicBezTo>
                  <a:pt x="9132788" y="14949"/>
                  <a:pt x="9224139" y="105267"/>
                  <a:pt x="9224743" y="244043"/>
                </a:cubicBezTo>
                <a:cubicBezTo>
                  <a:pt x="9146054" y="608529"/>
                  <a:pt x="9308826" y="852841"/>
                  <a:pt x="9224743" y="1220188"/>
                </a:cubicBezTo>
                <a:cubicBezTo>
                  <a:pt x="9227654" y="1360645"/>
                  <a:pt x="9109741" y="1486432"/>
                  <a:pt x="8980700" y="1464231"/>
                </a:cubicBezTo>
                <a:cubicBezTo>
                  <a:pt x="6510434" y="1431738"/>
                  <a:pt x="3187474" y="1344258"/>
                  <a:pt x="244043" y="1464231"/>
                </a:cubicBezTo>
                <a:cubicBezTo>
                  <a:pt x="116299" y="1480399"/>
                  <a:pt x="24425" y="1346574"/>
                  <a:pt x="0" y="1220188"/>
                </a:cubicBezTo>
                <a:cubicBezTo>
                  <a:pt x="-77575" y="1049552"/>
                  <a:pt x="-40269" y="614769"/>
                  <a:pt x="0" y="244043"/>
                </a:cubicBezTo>
                <a:close/>
              </a:path>
              <a:path w="9224743" h="1464231" stroke="0" extrusionOk="0">
                <a:moveTo>
                  <a:pt x="0" y="244043"/>
                </a:moveTo>
                <a:cubicBezTo>
                  <a:pt x="1948" y="109486"/>
                  <a:pt x="117621" y="-7402"/>
                  <a:pt x="244043" y="0"/>
                </a:cubicBezTo>
                <a:cubicBezTo>
                  <a:pt x="3659970" y="-3130"/>
                  <a:pt x="7330527" y="101176"/>
                  <a:pt x="8980700" y="0"/>
                </a:cubicBezTo>
                <a:cubicBezTo>
                  <a:pt x="9119101" y="6904"/>
                  <a:pt x="9240026" y="129455"/>
                  <a:pt x="9224743" y="244043"/>
                </a:cubicBezTo>
                <a:cubicBezTo>
                  <a:pt x="9146946" y="586290"/>
                  <a:pt x="9234650" y="950434"/>
                  <a:pt x="9224743" y="1220188"/>
                </a:cubicBezTo>
                <a:cubicBezTo>
                  <a:pt x="9224913" y="1350217"/>
                  <a:pt x="9113613" y="1461576"/>
                  <a:pt x="8980700" y="1464231"/>
                </a:cubicBezTo>
                <a:cubicBezTo>
                  <a:pt x="6702740" y="1302986"/>
                  <a:pt x="3046225" y="1420471"/>
                  <a:pt x="244043" y="1464231"/>
                </a:cubicBezTo>
                <a:cubicBezTo>
                  <a:pt x="99066" y="1470562"/>
                  <a:pt x="12150" y="1356733"/>
                  <a:pt x="0" y="1220188"/>
                </a:cubicBezTo>
                <a:cubicBezTo>
                  <a:pt x="-53959" y="978617"/>
                  <a:pt x="34633" y="508447"/>
                  <a:pt x="0" y="24404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lvl="0" algn="ctr">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ngợi những việc làm cao đẹp vì cộng đồng</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374" y="4114800"/>
            <a:ext cx="2079625"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3"/>
          <p:cNvSpPr txBox="1"/>
          <p:nvPr/>
        </p:nvSpPr>
        <p:spPr>
          <a:xfrm>
            <a:off x="2286000" y="533401"/>
            <a:ext cx="8331258" cy="1840813"/>
          </a:xfrm>
          <a:prstGeom prst="rect">
            <a:avLst/>
          </a:prstGeom>
        </p:spPr>
        <p:txBody>
          <a:bodyPr vert="horz" lIns="121725" tIns="60862" rIns="121725" bIns="60862" rtlCol="0" anchor="ctr">
            <a:noAutofit/>
          </a:bodyPr>
          <a:lstStyle>
            <a:lvl1pPr algn="ctr" defTabSz="1217295" rtl="0" eaLnBrk="1" latinLnBrk="0" hangingPunct="1">
              <a:spcBef>
                <a:spcPct val="0"/>
              </a:spcBef>
              <a:buNone/>
              <a:defRPr sz="59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Cây gì mọc ở sân trường</a:t>
            </a:r>
          </a:p>
          <a:p>
            <a:pPr algn="just"/>
            <a:r>
              <a:rPr lang="en-US" sz="3600">
                <a:solidFill>
                  <a:srgbClr val="0070C0"/>
                </a:solidFill>
                <a:latin typeface="Arial-Rounded" pitchFamily="34" charset="0"/>
                <a:ea typeface="Arial-Rounded" pitchFamily="34" charset="0"/>
                <a:cs typeface="Arial-Rounded" pitchFamily="34" charset="0"/>
              </a:rPr>
              <a:t>Cùng em năm tháng thân thương bạn bè</a:t>
            </a:r>
          </a:p>
          <a:p>
            <a:pPr algn="just"/>
            <a:r>
              <a:rPr lang="en-US" sz="3600">
                <a:solidFill>
                  <a:srgbClr val="0070C0"/>
                </a:solidFill>
                <a:latin typeface="Arial-Rounded" pitchFamily="34" charset="0"/>
                <a:ea typeface="Arial-Rounded" pitchFamily="34" charset="0"/>
                <a:cs typeface="Arial-Rounded" pitchFamily="34" charset="0"/>
              </a:rPr>
              <a:t>      Nấp trong tán lá tiếng ve</a:t>
            </a:r>
          </a:p>
          <a:p>
            <a:pPr algn="just"/>
            <a:r>
              <a:rPr lang="en-US" sz="3600">
                <a:solidFill>
                  <a:srgbClr val="0070C0"/>
                </a:solidFill>
                <a:latin typeface="Arial-Rounded" pitchFamily="34" charset="0"/>
                <a:ea typeface="Arial-Rounded" pitchFamily="34" charset="0"/>
                <a:cs typeface="Arial-Rounded" pitchFamily="34" charset="0"/>
              </a:rPr>
              <a:t>Sắc hoa đỏ rực gọi hè đến mau?</a:t>
            </a:r>
          </a:p>
        </p:txBody>
      </p:sp>
      <p:pic>
        <p:nvPicPr>
          <p:cNvPr id="13316" name="Picture 4" descr="Văn lớp 7] Biểu cảm về Cây Phượng mới nhất 2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819400"/>
            <a:ext cx="4855934" cy="364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378" y="0"/>
            <a:ext cx="3459094" cy="2353416"/>
          </a:xfrm>
          <a:prstGeom prst="rect">
            <a:avLst/>
          </a:prstGeom>
        </p:spPr>
      </p:pic>
      <p:pic>
        <p:nvPicPr>
          <p:cNvPr id="7" name="图片 6">
            <a:extLst>
              <a:ext uri="{FF2B5EF4-FFF2-40B4-BE49-F238E27FC236}">
                <a16:creationId xmlns:a16="http://schemas.microsoft.com/office/drawing/2014/main"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sp>
        <p:nvSpPr>
          <p:cNvPr id="5" name="思想气泡: 云 4">
            <a:extLst>
              <a:ext uri="{FF2B5EF4-FFF2-40B4-BE49-F238E27FC236}">
                <a16:creationId xmlns:a16="http://schemas.microsoft.com/office/drawing/2014/main"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id="{3C2225D4-ACB5-4501-B864-C96F6B5FC2A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id="{10FE0FC4-EE92-4B7D-82DD-CED6CA50BA75}"/>
              </a:ext>
            </a:extLst>
          </p:cNvPr>
          <p:cNvSpPr txBox="1"/>
          <p:nvPr/>
        </p:nvSpPr>
        <p:spPr>
          <a:xfrm>
            <a:off x="6324600" y="2224476"/>
            <a:ext cx="50273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LUYỆN CÂU</a:t>
            </a:r>
          </a:p>
        </p:txBody>
      </p:sp>
      <p:pic>
        <p:nvPicPr>
          <p:cNvPr id="10" name="图片 10">
            <a:extLst>
              <a:ext uri="{FF2B5EF4-FFF2-40B4-BE49-F238E27FC236}">
                <a16:creationId xmlns:a16="http://schemas.microsoft.com/office/drawing/2014/main" id="{BB5B3591-D633-496B-88B3-4EC99450BB5D}"/>
              </a:ext>
            </a:extLst>
          </p:cNvPr>
          <p:cNvPicPr>
            <a:picLocks noChangeAspect="1"/>
          </p:cNvPicPr>
          <p:nvPr/>
        </p:nvPicPr>
        <p:blipFill rotWithShape="1">
          <a:blip r:embed="rId8">
            <a:extLst>
              <a:ext uri="{28A0092B-C50C-407E-A947-70E740481C1C}">
                <a14:useLocalDpi xmlns:a14="http://schemas.microsoft.com/office/drawing/2010/main" val="0"/>
              </a:ext>
            </a:extLst>
          </a:blip>
          <a:srcRect l="48176" t="35594" r="8150" b="33895"/>
          <a:stretch/>
        </p:blipFill>
        <p:spPr>
          <a:xfrm flipH="1">
            <a:off x="0" y="2286000"/>
            <a:ext cx="4895294" cy="4572000"/>
          </a:xfrm>
          <a:prstGeom prst="rect">
            <a:avLst/>
          </a:prstGeom>
        </p:spPr>
      </p:pic>
    </p:spTree>
    <p:extLst>
      <p:ext uri="{BB962C8B-B14F-4D97-AF65-F5344CB8AC3E}">
        <p14:creationId xmlns:p14="http://schemas.microsoft.com/office/powerpoint/2010/main" val="41769342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childTnLst>
                          </p:cTn>
                        </p:par>
                        <p:par>
                          <p:cTn id="19" fill="hold">
                            <p:stCondLst>
                              <p:cond delay="500"/>
                            </p:stCondLst>
                            <p:childTnLst>
                              <p:par>
                                <p:cTn id="20" presetID="8" presetClass="emph" presetSubtype="0" repeatCount="indefinite" fill="hold" nodeType="afterEffect">
                                  <p:stCondLst>
                                    <p:cond delay="0"/>
                                  </p:stCondLst>
                                  <p:childTnLst>
                                    <p:animRot by="21600000">
                                      <p:cBhvr>
                                        <p:cTn id="21" dur="2000" fill="hold"/>
                                        <p:tgtEl>
                                          <p:spTgt spid="1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Vertical)">
                                      <p:cBhvr>
                                        <p:cTn id="26" dur="750"/>
                                        <p:tgtEl>
                                          <p:spTgt spid="5"/>
                                        </p:tgtEl>
                                      </p:cBhvr>
                                    </p:animEffect>
                                  </p:childTnLst>
                                </p:cTn>
                              </p:par>
                            </p:childTnLst>
                          </p:cTn>
                        </p:par>
                        <p:par>
                          <p:cTn id="27" fill="hold">
                            <p:stCondLst>
                              <p:cond delay="750"/>
                            </p:stCondLst>
                            <p:childTnLst>
                              <p:par>
                                <p:cTn id="28" presetID="25"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31"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32"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33" dur="750" fill="hold"/>
                                        <p:tgtEl>
                                          <p:spTgt spid="22"/>
                                        </p:tgtEl>
                                        <p:attrNameLst>
                                          <p:attrName>ppt_h</p:attrName>
                                        </p:attrNameLst>
                                      </p:cBhvr>
                                      <p:tavLst>
                                        <p:tav tm="0">
                                          <p:val>
                                            <p:strVal val="#ppt_h"/>
                                          </p:val>
                                        </p:tav>
                                        <p:tav tm="100000">
                                          <p:val>
                                            <p:strVal val="#ppt_h"/>
                                          </p:val>
                                        </p:tav>
                                      </p:tavLst>
                                    </p:anim>
                                    <p:anim calcmode="lin" valueType="num">
                                      <p:cBhvr>
                                        <p:cTn id="34"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5"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6"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7"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1585470" y="541367"/>
            <a:ext cx="9598361" cy="1200329"/>
          </a:xfrm>
          <a:prstGeom prst="rect">
            <a:avLst/>
          </a:prstGeom>
          <a:noFill/>
        </p:spPr>
        <p:txBody>
          <a:bodyPr wrap="square">
            <a:spAutoFit/>
          </a:bodyPr>
          <a:lstStyle/>
          <a:p>
            <a:pPr lvl="0" algn="just">
              <a:defRPr/>
            </a:pPr>
            <a:r>
              <a:rPr lang="vi-VN" sz="3600" b="1" dirty="0">
                <a:solidFill>
                  <a:srgbClr val="0000FF"/>
                </a:solidFill>
                <a:latin typeface="Calibri" panose="020F0502020204030204" pitchFamily="34" charset="0"/>
                <a:cs typeface="Calibri" panose="020F0502020204030204" pitchFamily="34" charset="0"/>
              </a:rPr>
              <a:t>1</a:t>
            </a:r>
            <a:r>
              <a:rPr lang="en-US" sz="3600" b="1" dirty="0">
                <a:solidFill>
                  <a:srgbClr val="0000FF"/>
                </a:solidFill>
                <a:latin typeface="Calibri" panose="020F0502020204030204" pitchFamily="34" charset="0"/>
                <a:cs typeface="Calibri" panose="020F0502020204030204" pitchFamily="34" charset="0"/>
              </a:rPr>
              <a:t>.</a:t>
            </a:r>
            <a:r>
              <a:rPr lang="vi-VN" sz="3600" b="1" dirty="0">
                <a:solidFill>
                  <a:srgbClr val="0000FF"/>
                </a:solidFill>
                <a:latin typeface="Calibri" panose="020F0502020204030204" pitchFamily="34" charset="0"/>
                <a:cs typeface="Calibri" panose="020F0502020204030204" pitchFamily="34" charset="0"/>
              </a:rPr>
              <a:t> Tìm trong những từ dưới đây các cặp từ có nghĩa trá</a:t>
            </a:r>
            <a:r>
              <a:rPr lang="en-US" sz="3600" b="1" dirty="0" err="1">
                <a:solidFill>
                  <a:srgbClr val="0000FF"/>
                </a:solidFill>
                <a:latin typeface="Calibri" panose="020F0502020204030204" pitchFamily="34" charset="0"/>
                <a:cs typeface="Calibri" panose="020F0502020204030204" pitchFamily="34" charset="0"/>
              </a:rPr>
              <a:t>i</a:t>
            </a:r>
            <a:r>
              <a:rPr lang="vi-VN" sz="3600" b="1" dirty="0">
                <a:solidFill>
                  <a:srgbClr val="0000FF"/>
                </a:solidFill>
                <a:latin typeface="Calibri" panose="020F0502020204030204" pitchFamily="34" charset="0"/>
                <a:cs typeface="Calibri" panose="020F0502020204030204" pitchFamily="34" charset="0"/>
              </a:rPr>
              <a:t> ngược nhau</a:t>
            </a:r>
            <a:r>
              <a:rPr lang="en-US" sz="3600" b="1" dirty="0">
                <a:solidFill>
                  <a:srgbClr val="0000FF"/>
                </a:solidFill>
                <a:latin typeface="Calibri" panose="020F0502020204030204" pitchFamily="34" charset="0"/>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DD9EFE8-EE2E-452C-B7F8-6642FB4CA184}"/>
              </a:ext>
            </a:extLst>
          </p:cNvPr>
          <p:cNvPicPr>
            <a:picLocks noChangeAspect="1"/>
          </p:cNvPicPr>
          <p:nvPr/>
        </p:nvPicPr>
        <p:blipFill>
          <a:blip r:embed="rId5"/>
          <a:stretch>
            <a:fillRect/>
          </a:stretch>
        </p:blipFill>
        <p:spPr>
          <a:xfrm>
            <a:off x="1566862" y="2200275"/>
            <a:ext cx="9038630" cy="2400300"/>
          </a:xfrm>
          <a:prstGeom prst="rect">
            <a:avLst/>
          </a:prstGeom>
        </p:spPr>
      </p:pic>
    </p:spTree>
    <p:extLst>
      <p:ext uri="{BB962C8B-B14F-4D97-AF65-F5344CB8AC3E}">
        <p14:creationId xmlns:p14="http://schemas.microsoft.com/office/powerpoint/2010/main" val="1336073040"/>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959836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cặp từ có nghĩa trá</a:t>
            </a: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i</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ngược nhau</a:t>
            </a:r>
            <a:r>
              <a:rPr kumimoji="0" lang="en-US"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BA8173BA-BD21-4654-B321-ABB5EAFE4E51}"/>
              </a:ext>
            </a:extLst>
          </p:cNvPr>
          <p:cNvPicPr>
            <a:picLocks noChangeAspect="1"/>
          </p:cNvPicPr>
          <p:nvPr/>
        </p:nvPicPr>
        <p:blipFill>
          <a:blip r:embed="rId5"/>
          <a:stretch>
            <a:fillRect/>
          </a:stretch>
        </p:blipFill>
        <p:spPr>
          <a:xfrm>
            <a:off x="1562100" y="1457325"/>
            <a:ext cx="1104900" cy="971550"/>
          </a:xfrm>
          <a:prstGeom prst="rect">
            <a:avLst/>
          </a:prstGeom>
        </p:spPr>
      </p:pic>
      <p:pic>
        <p:nvPicPr>
          <p:cNvPr id="10" name="Picture 9">
            <a:extLst>
              <a:ext uri="{FF2B5EF4-FFF2-40B4-BE49-F238E27FC236}">
                <a16:creationId xmlns:a16="http://schemas.microsoft.com/office/drawing/2014/main" id="{E8D216A2-6FD3-453E-B4A3-5A2AF35AE90D}"/>
              </a:ext>
            </a:extLst>
          </p:cNvPr>
          <p:cNvPicPr>
            <a:picLocks noChangeAspect="1"/>
          </p:cNvPicPr>
          <p:nvPr/>
        </p:nvPicPr>
        <p:blipFill>
          <a:blip r:embed="rId6"/>
          <a:stretch>
            <a:fillRect/>
          </a:stretch>
        </p:blipFill>
        <p:spPr>
          <a:xfrm>
            <a:off x="2724150" y="1481137"/>
            <a:ext cx="952500" cy="942975"/>
          </a:xfrm>
          <a:prstGeom prst="rect">
            <a:avLst/>
          </a:prstGeom>
        </p:spPr>
      </p:pic>
      <p:pic>
        <p:nvPicPr>
          <p:cNvPr id="5" name="Picture 4">
            <a:extLst>
              <a:ext uri="{FF2B5EF4-FFF2-40B4-BE49-F238E27FC236}">
                <a16:creationId xmlns:a16="http://schemas.microsoft.com/office/drawing/2014/main" id="{1D4E9FB5-4FDA-49B0-9504-C270E937645E}"/>
              </a:ext>
            </a:extLst>
          </p:cNvPr>
          <p:cNvPicPr>
            <a:picLocks noChangeAspect="1"/>
          </p:cNvPicPr>
          <p:nvPr/>
        </p:nvPicPr>
        <p:blipFill>
          <a:blip r:embed="rId7"/>
          <a:stretch>
            <a:fillRect/>
          </a:stretch>
        </p:blipFill>
        <p:spPr>
          <a:xfrm>
            <a:off x="1628775" y="2743200"/>
            <a:ext cx="971550" cy="1009650"/>
          </a:xfrm>
          <a:prstGeom prst="rect">
            <a:avLst/>
          </a:prstGeom>
        </p:spPr>
      </p:pic>
      <p:pic>
        <p:nvPicPr>
          <p:cNvPr id="9" name="Picture 8">
            <a:extLst>
              <a:ext uri="{FF2B5EF4-FFF2-40B4-BE49-F238E27FC236}">
                <a16:creationId xmlns:a16="http://schemas.microsoft.com/office/drawing/2014/main" id="{8C6B560A-E737-4AA3-AF2D-CDEC8F01EF40}"/>
              </a:ext>
            </a:extLst>
          </p:cNvPr>
          <p:cNvPicPr>
            <a:picLocks noChangeAspect="1"/>
          </p:cNvPicPr>
          <p:nvPr/>
        </p:nvPicPr>
        <p:blipFill>
          <a:blip r:embed="rId8"/>
          <a:stretch>
            <a:fillRect/>
          </a:stretch>
        </p:blipFill>
        <p:spPr>
          <a:xfrm>
            <a:off x="2757487" y="2743200"/>
            <a:ext cx="942975" cy="1009650"/>
          </a:xfrm>
          <a:prstGeom prst="rect">
            <a:avLst/>
          </a:prstGeom>
        </p:spPr>
      </p:pic>
      <p:pic>
        <p:nvPicPr>
          <p:cNvPr id="12" name="Picture 11">
            <a:extLst>
              <a:ext uri="{FF2B5EF4-FFF2-40B4-BE49-F238E27FC236}">
                <a16:creationId xmlns:a16="http://schemas.microsoft.com/office/drawing/2014/main" id="{DFE1D60D-9BD2-4DE4-9415-0439BD44DE6E}"/>
              </a:ext>
            </a:extLst>
          </p:cNvPr>
          <p:cNvPicPr>
            <a:picLocks noChangeAspect="1"/>
          </p:cNvPicPr>
          <p:nvPr/>
        </p:nvPicPr>
        <p:blipFill>
          <a:blip r:embed="rId9"/>
          <a:stretch>
            <a:fillRect/>
          </a:stretch>
        </p:blipFill>
        <p:spPr>
          <a:xfrm>
            <a:off x="6977062" y="1471612"/>
            <a:ext cx="1038225" cy="981075"/>
          </a:xfrm>
          <a:prstGeom prst="rect">
            <a:avLst/>
          </a:prstGeom>
        </p:spPr>
      </p:pic>
      <p:pic>
        <p:nvPicPr>
          <p:cNvPr id="14" name="Picture 13">
            <a:extLst>
              <a:ext uri="{FF2B5EF4-FFF2-40B4-BE49-F238E27FC236}">
                <a16:creationId xmlns:a16="http://schemas.microsoft.com/office/drawing/2014/main" id="{C0EE0C0D-9420-4F7D-BC9A-012F47DD6BBF}"/>
              </a:ext>
            </a:extLst>
          </p:cNvPr>
          <p:cNvPicPr>
            <a:picLocks noChangeAspect="1"/>
          </p:cNvPicPr>
          <p:nvPr/>
        </p:nvPicPr>
        <p:blipFill>
          <a:blip r:embed="rId10"/>
          <a:stretch>
            <a:fillRect/>
          </a:stretch>
        </p:blipFill>
        <p:spPr>
          <a:xfrm>
            <a:off x="8215312" y="1528762"/>
            <a:ext cx="981075" cy="923925"/>
          </a:xfrm>
          <a:prstGeom prst="rect">
            <a:avLst/>
          </a:prstGeom>
        </p:spPr>
      </p:pic>
      <p:pic>
        <p:nvPicPr>
          <p:cNvPr id="16" name="Picture 15">
            <a:extLst>
              <a:ext uri="{FF2B5EF4-FFF2-40B4-BE49-F238E27FC236}">
                <a16:creationId xmlns:a16="http://schemas.microsoft.com/office/drawing/2014/main" id="{A3FB0EA4-DBC8-4D30-87E7-743CB5F677F3}"/>
              </a:ext>
            </a:extLst>
          </p:cNvPr>
          <p:cNvPicPr>
            <a:picLocks noChangeAspect="1"/>
          </p:cNvPicPr>
          <p:nvPr/>
        </p:nvPicPr>
        <p:blipFill>
          <a:blip r:embed="rId11"/>
          <a:stretch>
            <a:fillRect/>
          </a:stretch>
        </p:blipFill>
        <p:spPr>
          <a:xfrm>
            <a:off x="7024687" y="2681287"/>
            <a:ext cx="981075" cy="923925"/>
          </a:xfrm>
          <a:prstGeom prst="rect">
            <a:avLst/>
          </a:prstGeom>
        </p:spPr>
      </p:pic>
      <p:pic>
        <p:nvPicPr>
          <p:cNvPr id="18" name="Picture 17">
            <a:extLst>
              <a:ext uri="{FF2B5EF4-FFF2-40B4-BE49-F238E27FC236}">
                <a16:creationId xmlns:a16="http://schemas.microsoft.com/office/drawing/2014/main" id="{6711F151-348F-4642-96D0-5D309F93F57A}"/>
              </a:ext>
            </a:extLst>
          </p:cNvPr>
          <p:cNvPicPr>
            <a:picLocks noChangeAspect="1"/>
          </p:cNvPicPr>
          <p:nvPr/>
        </p:nvPicPr>
        <p:blipFill>
          <a:blip r:embed="rId12"/>
          <a:stretch>
            <a:fillRect/>
          </a:stretch>
        </p:blipFill>
        <p:spPr>
          <a:xfrm>
            <a:off x="8134350" y="2662237"/>
            <a:ext cx="1009650" cy="923925"/>
          </a:xfrm>
          <a:prstGeom prst="rect">
            <a:avLst/>
          </a:prstGeom>
        </p:spPr>
      </p:pic>
    </p:spTree>
    <p:extLst>
      <p:ext uri="{BB962C8B-B14F-4D97-AF65-F5344CB8AC3E}">
        <p14:creationId xmlns:p14="http://schemas.microsoft.com/office/powerpoint/2010/main" val="256715547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vi-VN" sz="3600" b="1" dirty="0">
                <a:solidFill>
                  <a:srgbClr val="0000FF"/>
                </a:solidFill>
                <a:latin typeface="Calibri" panose="020F0502020204030204" pitchFamily="34" charset="0"/>
                <a:cs typeface="Calibri" panose="020F0502020204030204" pitchFamily="34" charset="0"/>
              </a:rPr>
              <a:t>2</a:t>
            </a:r>
            <a:r>
              <a:rPr lang="en-US" sz="3600" b="1" dirty="0">
                <a:solidFill>
                  <a:srgbClr val="0000FF"/>
                </a:solidFill>
                <a:latin typeface="Calibri" panose="020F0502020204030204" pitchFamily="34" charset="0"/>
                <a:cs typeface="Calibri" panose="020F0502020204030204" pitchFamily="34" charset="0"/>
              </a:rPr>
              <a:t>. </a:t>
            </a:r>
            <a:r>
              <a:rPr lang="vi-VN" sz="3600" b="1" dirty="0">
                <a:solidFill>
                  <a:srgbClr val="0000FF"/>
                </a:solidFill>
                <a:latin typeface="Calibri" panose="020F0502020204030204" pitchFamily="34" charset="0"/>
                <a:cs typeface="Calibri" panose="020F0502020204030204" pitchFamily="34" charset="0"/>
              </a:rPr>
              <a:t>Tìm thêm 3 – 5 cặp từ chỉ đặc điểm có nghĩa trái ngược nhau </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4A4D0C41-F808-4151-B3C4-5386C1279E7D}"/>
              </a:ext>
            </a:extLst>
          </p:cNvPr>
          <p:cNvSpPr txBox="1"/>
          <p:nvPr/>
        </p:nvSpPr>
        <p:spPr>
          <a:xfrm>
            <a:off x="4238625" y="1838172"/>
            <a:ext cx="4067175" cy="715089"/>
          </a:xfrm>
          <a:custGeom>
            <a:avLst/>
            <a:gdLst>
              <a:gd name="connsiteX0" fmla="*/ 0 w 4067175"/>
              <a:gd name="connsiteY0" fmla="*/ 119184 h 715089"/>
              <a:gd name="connsiteX1" fmla="*/ 119184 w 4067175"/>
              <a:gd name="connsiteY1" fmla="*/ 0 h 715089"/>
              <a:gd name="connsiteX2" fmla="*/ 3947991 w 4067175"/>
              <a:gd name="connsiteY2" fmla="*/ 0 h 715089"/>
              <a:gd name="connsiteX3" fmla="*/ 4067175 w 4067175"/>
              <a:gd name="connsiteY3" fmla="*/ 119184 h 715089"/>
              <a:gd name="connsiteX4" fmla="*/ 4067175 w 4067175"/>
              <a:gd name="connsiteY4" fmla="*/ 595905 h 715089"/>
              <a:gd name="connsiteX5" fmla="*/ 3947991 w 4067175"/>
              <a:gd name="connsiteY5" fmla="*/ 715089 h 715089"/>
              <a:gd name="connsiteX6" fmla="*/ 119184 w 4067175"/>
              <a:gd name="connsiteY6" fmla="*/ 715089 h 715089"/>
              <a:gd name="connsiteX7" fmla="*/ 0 w 4067175"/>
              <a:gd name="connsiteY7" fmla="*/ 595905 h 715089"/>
              <a:gd name="connsiteX8" fmla="*/ 0 w 4067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5" h="715089" fill="none" extrusionOk="0">
                <a:moveTo>
                  <a:pt x="0" y="119184"/>
                </a:moveTo>
                <a:cubicBezTo>
                  <a:pt x="1212" y="53342"/>
                  <a:pt x="61548" y="-2225"/>
                  <a:pt x="119184" y="0"/>
                </a:cubicBezTo>
                <a:cubicBezTo>
                  <a:pt x="1370244" y="-92648"/>
                  <a:pt x="3009019" y="-63196"/>
                  <a:pt x="3947991" y="0"/>
                </a:cubicBezTo>
                <a:cubicBezTo>
                  <a:pt x="4022982" y="7918"/>
                  <a:pt x="4065786" y="44172"/>
                  <a:pt x="4067175" y="119184"/>
                </a:cubicBezTo>
                <a:cubicBezTo>
                  <a:pt x="4075495" y="259279"/>
                  <a:pt x="4066337" y="460042"/>
                  <a:pt x="4067175" y="595905"/>
                </a:cubicBezTo>
                <a:cubicBezTo>
                  <a:pt x="4070202" y="667631"/>
                  <a:pt x="4011702" y="723261"/>
                  <a:pt x="3947991" y="715089"/>
                </a:cubicBezTo>
                <a:cubicBezTo>
                  <a:pt x="2273291" y="682596"/>
                  <a:pt x="576877" y="595116"/>
                  <a:pt x="119184" y="715089"/>
                </a:cubicBezTo>
                <a:cubicBezTo>
                  <a:pt x="57767" y="725215"/>
                  <a:pt x="5231" y="659931"/>
                  <a:pt x="0" y="595905"/>
                </a:cubicBezTo>
                <a:cubicBezTo>
                  <a:pt x="-28609" y="523295"/>
                  <a:pt x="-40258" y="169038"/>
                  <a:pt x="0" y="119184"/>
                </a:cubicBezTo>
                <a:close/>
              </a:path>
              <a:path w="4067175" h="715089" stroke="0" extrusionOk="0">
                <a:moveTo>
                  <a:pt x="0" y="119184"/>
                </a:moveTo>
                <a:cubicBezTo>
                  <a:pt x="7901" y="54270"/>
                  <a:pt x="60166" y="-6027"/>
                  <a:pt x="119184" y="0"/>
                </a:cubicBezTo>
                <a:cubicBezTo>
                  <a:pt x="970802" y="-3130"/>
                  <a:pt x="2904429" y="101176"/>
                  <a:pt x="3947991" y="0"/>
                </a:cubicBezTo>
                <a:cubicBezTo>
                  <a:pt x="4019501" y="10846"/>
                  <a:pt x="4070543" y="57810"/>
                  <a:pt x="4067175" y="119184"/>
                </a:cubicBezTo>
                <a:cubicBezTo>
                  <a:pt x="4076073" y="192102"/>
                  <a:pt x="4067156" y="410568"/>
                  <a:pt x="4067175" y="595905"/>
                </a:cubicBezTo>
                <a:cubicBezTo>
                  <a:pt x="4067236" y="660012"/>
                  <a:pt x="4008690" y="707803"/>
                  <a:pt x="3947991" y="715089"/>
                </a:cubicBezTo>
                <a:cubicBezTo>
                  <a:pt x="2184466" y="553844"/>
                  <a:pt x="1190108"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panose="020F0502020204030204" pitchFamily="34" charset="0"/>
                <a:cs typeface="Calibri" panose="020F0502020204030204" pitchFamily="34" charset="0"/>
              </a:rPr>
              <a:t>M. </a:t>
            </a:r>
            <a:r>
              <a:rPr lang="en-US" sz="3600" b="1" dirty="0" err="1">
                <a:solidFill>
                  <a:srgbClr val="FF0000"/>
                </a:solidFill>
                <a:latin typeface="Calibri" panose="020F0502020204030204" pitchFamily="34" charset="0"/>
                <a:cs typeface="Calibri" panose="020F0502020204030204" pitchFamily="34" charset="0"/>
              </a:rPr>
              <a:t>Nhanh</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chậm</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CC4408A-F5DF-467E-BC0F-226718856CF4}"/>
              </a:ext>
            </a:extLst>
          </p:cNvPr>
          <p:cNvPicPr>
            <a:picLocks noChangeAspect="1"/>
          </p:cNvPicPr>
          <p:nvPr/>
        </p:nvPicPr>
        <p:blipFill>
          <a:blip r:embed="rId5"/>
          <a:stretch>
            <a:fillRect/>
          </a:stretch>
        </p:blipFill>
        <p:spPr>
          <a:xfrm>
            <a:off x="576262" y="2724149"/>
            <a:ext cx="11183616" cy="3792397"/>
          </a:xfrm>
          <a:prstGeom prst="rect">
            <a:avLst/>
          </a:prstGeom>
        </p:spPr>
      </p:pic>
    </p:spTree>
    <p:extLst>
      <p:ext uri="{BB962C8B-B14F-4D97-AF65-F5344CB8AC3E}">
        <p14:creationId xmlns:p14="http://schemas.microsoft.com/office/powerpoint/2010/main" val="355959574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151</TotalTime>
  <Words>441</Words>
  <Application>Microsoft Office PowerPoint</Application>
  <PresentationFormat>Widescreen</PresentationFormat>
  <Paragraphs>45</Paragraphs>
  <Slides>13</Slides>
  <Notes>8</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Arial-Rounded</vt:lpstr>
      <vt:lpstr>Calibri</vt:lpstr>
      <vt:lpstr>等线</vt:lpstr>
      <vt:lpstr>等线 Light</vt:lpstr>
      <vt:lpstr>Segoe Script</vt:lpstr>
      <vt:lpstr>Times New Roman</vt:lpstr>
      <vt:lpstr>Office 主题​​</vt:lpstr>
      <vt:lpstr>Office Theme</vt:lpstr>
      <vt:lpstr>PowerPoint Presentation</vt:lpstr>
      <vt:lpstr>PowerPoint Presentation</vt:lpstr>
      <vt:lpstr>1. Đọc đoạn 1 đầu bài “Đi tìm mặt trời” trả lời câu hỏi: Vì sao gõ kiến phải gõ cửa từng nhà hỏi xem ai có thể đi tìm mặt trời?</vt:lpstr>
      <vt:lpstr>2. Đọc đoạn cuối bài “Đi tìm mặt trời” trả lời câu hỏi: Câu chuyện muốn ca ngợi điều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nttchung</cp:lastModifiedBy>
  <cp:revision>37</cp:revision>
  <dcterms:created xsi:type="dcterms:W3CDTF">2022-09-18T12:16:26Z</dcterms:created>
  <dcterms:modified xsi:type="dcterms:W3CDTF">2023-01-12T02:03:34Z</dcterms:modified>
</cp:coreProperties>
</file>