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8"/>
  </p:notesMasterIdLst>
  <p:sldIdLst>
    <p:sldId id="345" r:id="rId2"/>
    <p:sldId id="343" r:id="rId3"/>
    <p:sldId id="260" r:id="rId4"/>
    <p:sldId id="329" r:id="rId5"/>
    <p:sldId id="258" r:id="rId6"/>
    <p:sldId id="332" r:id="rId7"/>
    <p:sldId id="364" r:id="rId8"/>
    <p:sldId id="328" r:id="rId9"/>
    <p:sldId id="347" r:id="rId10"/>
    <p:sldId id="335" r:id="rId11"/>
    <p:sldId id="337" r:id="rId12"/>
    <p:sldId id="336" r:id="rId13"/>
    <p:sldId id="340" r:id="rId14"/>
    <p:sldId id="341" r:id="rId15"/>
    <p:sldId id="348" r:id="rId16"/>
    <p:sldId id="342" r:id="rId17"/>
  </p:sldIdLst>
  <p:sldSz cx="12192000" cy="6858000"/>
  <p:notesSz cx="6858000" cy="9144000"/>
  <p:embeddedFontLst>
    <p:embeddedFont>
      <p:font typeface="Arial-Rounded" panose="020B0500000000000000" charset="0"/>
      <p:regular r:id="rId19"/>
    </p:embeddedFont>
    <p:embeddedFont>
      <p:font typeface="Calibri" panose="020F0502020204030204" pitchFamily="34" charset="0"/>
      <p:regular r:id="rId20"/>
      <p:bold r:id="rId21"/>
      <p:italic r:id="rId22"/>
      <p:boldItalic r:id="rId23"/>
    </p:embeddedFont>
    <p:embeddedFont>
      <p:font typeface="Coiny" panose="020B0604020202020204" charset="0"/>
      <p:regular r:id="rId24"/>
    </p:embeddedFont>
    <p:embeddedFont>
      <p:font typeface="Patrick Hand" panose="00000500000000000000" pitchFamily="2" charset="0"/>
      <p:regular r:id="rId25"/>
    </p:embeddedFont>
    <p:embeddedFont>
      <p:font typeface="Pattaya" panose="020B0604020202020204" charset="-34"/>
      <p:regular r:id="rId26"/>
    </p:embeddedFont>
    <p:embeddedFont>
      <p:font typeface="SVN-Sign Painter House Script" panose="02000006070000020004" charset="0"/>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7" d="100"/>
          <a:sy n="97" d="100"/>
        </p:scale>
        <p:origin x="34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76419-AA6D-4997-96D0-5FFFD728DF9A}" type="datetimeFigureOut">
              <a:rPr lang="en-US" smtClean="0"/>
              <a:t>12/11/2022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7FEC27-B267-4407-9A90-71EF4F859C8C}"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2022/12/11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2022/12/11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33575" y="365125"/>
            <a:ext cx="1428452" cy="142845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jpeg"/><Relationship Id="rId7" Type="http://schemas.openxmlformats.org/officeDocument/2006/relationships/image" Target="../media/image20.pn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GIF"/><Relationship Id="rId11" Type="http://schemas.openxmlformats.org/officeDocument/2006/relationships/image" Target="../media/image26.GIF"/><Relationship Id="rId5" Type="http://schemas.openxmlformats.org/officeDocument/2006/relationships/image" Target="../media/image10.GIF"/><Relationship Id="rId10"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21.GIF"/></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4.png"/><Relationship Id="rId3" Type="http://schemas.openxmlformats.org/officeDocument/2006/relationships/image" Target="../media/image5.jpe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7.png"/><Relationship Id="rId15" Type="http://schemas.openxmlformats.org/officeDocument/2006/relationships/audio" Target="../media/audio1.wav"/><Relationship Id="rId10"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9.GIF"/><Relationship Id="rId14" Type="http://schemas.openxmlformats.org/officeDocument/2006/relationships/image" Target="../media/image25.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9.pn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15.png"/><Relationship Id="rId11" Type="http://schemas.openxmlformats.org/officeDocument/2006/relationships/image" Target="../media/image33.GIF"/><Relationship Id="rId5" Type="http://schemas.openxmlformats.org/officeDocument/2006/relationships/image" Target="../media/image11.png"/><Relationship Id="rId10" Type="http://schemas.openxmlformats.org/officeDocument/2006/relationships/image" Target="../media/image32.png"/><Relationship Id="rId4" Type="http://schemas.openxmlformats.org/officeDocument/2006/relationships/image" Target="../media/image5.jpeg"/><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5.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audio" Target="../media/audio1.wav"/><Relationship Id="rId5" Type="http://schemas.openxmlformats.org/officeDocument/2006/relationships/image" Target="../media/image12.png"/><Relationship Id="rId10" Type="http://schemas.openxmlformats.org/officeDocument/2006/relationships/image" Target="../media/image35.png"/><Relationship Id="rId4" Type="http://schemas.openxmlformats.org/officeDocument/2006/relationships/image" Target="../media/image11.pn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image" Target="../media/image11.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1.GIF"/><Relationship Id="rId3" Type="http://schemas.openxmlformats.org/officeDocument/2006/relationships/image" Target="../media/image5.jpeg"/><Relationship Id="rId7" Type="http://schemas.openxmlformats.org/officeDocument/2006/relationships/image" Target="../media/image18.png"/><Relationship Id="rId12" Type="http://schemas.microsoft.com/office/2007/relationships/hdphoto" Target="../media/hdphoto5.wdp"/><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openxmlformats.org/officeDocument/2006/relationships/image" Target="../media/image20.png"/><Relationship Id="rId5" Type="http://schemas.openxmlformats.org/officeDocument/2006/relationships/image" Target="../media/image17.png"/><Relationship Id="rId15" Type="http://schemas.openxmlformats.org/officeDocument/2006/relationships/image" Target="../media/image23.png"/><Relationship Id="rId10" Type="http://schemas.openxmlformats.org/officeDocument/2006/relationships/image" Target="../media/image19.GIF"/><Relationship Id="rId4" Type="http://schemas.openxmlformats.org/officeDocument/2006/relationships/image" Target="../media/image11.png"/><Relationship Id="rId9" Type="http://schemas.openxmlformats.org/officeDocument/2006/relationships/image" Target="../media/image10.GIF"/><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4.png"/><Relationship Id="rId3" Type="http://schemas.openxmlformats.org/officeDocument/2006/relationships/image" Target="../media/image5.jpeg"/><Relationship Id="rId7" Type="http://schemas.openxmlformats.org/officeDocument/2006/relationships/image" Target="../media/image18.png"/><Relationship Id="rId12"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17.png"/><Relationship Id="rId15" Type="http://schemas.openxmlformats.org/officeDocument/2006/relationships/audio" Target="../media/audio1.wav"/><Relationship Id="rId10" Type="http://schemas.openxmlformats.org/officeDocument/2006/relationships/image" Target="../media/image20.png"/><Relationship Id="rId4" Type="http://schemas.openxmlformats.org/officeDocument/2006/relationships/image" Target="../media/image11.png"/><Relationship Id="rId9" Type="http://schemas.openxmlformats.org/officeDocument/2006/relationships/image" Target="../media/image19.GIF"/><Relationship Id="rId14"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2.png"/><Relationship Id="rId10" Type="http://schemas.openxmlformats.org/officeDocument/2006/relationships/audio" Target="../media/audio1.wav"/><Relationship Id="rId4" Type="http://schemas.openxmlformats.org/officeDocument/2006/relationships/image" Target="../media/image11.pn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GIF"/><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2943225" y="2254695"/>
            <a:ext cx="6639092"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9600" b="0" i="0" u="none" strike="noStrike" kern="1200" cap="none" spc="-150" normalizeH="0" baseline="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Khởi</a:t>
            </a:r>
            <a:r>
              <a:rPr kumimoji="0" lang="en-US" sz="9600" b="0" i="0" u="none" strike="noStrike" kern="1200" cap="none" spc="-150" normalizeH="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 </a:t>
            </a:r>
            <a:r>
              <a:rPr kumimoji="0" lang="en-US" sz="9600" b="0" i="0" u="none" strike="noStrike" kern="1200" cap="none" spc="-150" normalizeH="0" noProof="0" dirty="0" err="1">
                <a:ln>
                  <a:noFill/>
                </a:ln>
                <a:solidFill>
                  <a:srgbClr val="FF2543"/>
                </a:solidFill>
                <a:effectLst/>
                <a:uLnTx/>
                <a:uFillTx/>
                <a:latin typeface="Coiny" panose="02000903060500060000" pitchFamily="2" charset="0"/>
                <a:ea typeface="LNTH-Kids  Chinese Font 1" panose="02010600030101010101" pitchFamily="2" charset="-128"/>
                <a:cs typeface="+mn-cs"/>
              </a:rPr>
              <a:t>động</a:t>
            </a:r>
            <a:endParaRPr kumimoji="0" lang="vi-VN" sz="9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2400"/>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sp>
        <p:nvSpPr>
          <p:cNvPr id="36" name="TextBox 35"/>
          <p:cNvSpPr txBox="1"/>
          <p:nvPr/>
        </p:nvSpPr>
        <p:spPr>
          <a:xfrm>
            <a:off x="3772166" y="1536658"/>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THẢO LUẬN NHÓM BỐN</a:t>
            </a:r>
          </a:p>
        </p:txBody>
      </p:sp>
      <p:pic>
        <p:nvPicPr>
          <p:cNvPr id="3076" name="Picture 4" descr="Rainbow Sticker for iOS &amp;amp; Android | GIPH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9218" name="Picture 2" descr="実は自分が苦手な内容の方が教えやすい・・？"/>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57843" y="1853263"/>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1399001" y="2125413"/>
            <a:ext cx="300059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rả</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lời</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các</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câu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hỏi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gợi</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ý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và</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ghi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nhận</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theo</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sơ </a:t>
            </a:r>
            <a:r>
              <a:rPr kumimoji="0" lang="vi-VN" sz="2800" b="0"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đồ</a:t>
            </a:r>
            <a:r>
              <a:rPr kumimoji="0" lang="vi-VN"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tư duy</a:t>
            </a:r>
            <a:r>
              <a:rPr kumimoji="0" lang="en-US" sz="2800" b="0"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14:presetBounceEnd="40000">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14:bounceEnd="40000">
                                          <p:cBhvr additive="base">
                                            <p:cTn id="37" dur="750" fill="hold"/>
                                            <p:tgtEl>
                                              <p:spTgt spid="9218"/>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childTnLst>
                              </p:cTn>
                            </p:par>
                            <p:par>
                              <p:cTn id="24" fill="hold">
                                <p:stCondLst>
                                  <p:cond delay="1500"/>
                                </p:stCondLst>
                                <p:childTnLst>
                                  <p:par>
                                    <p:cTn id="25" presetID="6" presetClass="entr" presetSubtype="32" fill="hold" grpId="0" nodeType="after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circle(out)">
                                          <p:cBhvr>
                                            <p:cTn id="27" dur="500"/>
                                            <p:tgtEl>
                                              <p:spTgt spid="36"/>
                                            </p:tgtEl>
                                          </p:cBhvr>
                                        </p:animEffect>
                                      </p:childTnLst>
                                    </p:cTn>
                                  </p:par>
                                </p:childTnLst>
                              </p:cTn>
                            </p:par>
                            <p:par>
                              <p:cTn id="28" fill="hold">
                                <p:stCondLst>
                                  <p:cond delay="2000"/>
                                </p:stCondLst>
                                <p:childTnLst>
                                  <p:par>
                                    <p:cTn id="29" presetID="22" presetClass="entr" presetSubtype="2" fill="hold" nodeType="after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wipe(right)">
                                          <p:cBhvr>
                                            <p:cTn id="31" dur="500"/>
                                            <p:tgtEl>
                                              <p:spTgt spid="308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750"/>
                                            <p:tgtEl>
                                              <p:spTgt spid="15"/>
                                            </p:tgtEl>
                                          </p:cBhvr>
                                        </p:animEffect>
                                      </p:childTnLst>
                                    </p:cTn>
                                  </p:par>
                                  <p:par>
                                    <p:cTn id="35" presetID="2" presetClass="entr" presetSubtype="4" fill="hold" nodeType="withEffect">
                                      <p:stCondLst>
                                        <p:cond delay="0"/>
                                      </p:stCondLst>
                                      <p:childTnLst>
                                        <p:set>
                                          <p:cBhvr>
                                            <p:cTn id="36" dur="1" fill="hold">
                                              <p:stCondLst>
                                                <p:cond delay="0"/>
                                              </p:stCondLst>
                                            </p:cTn>
                                            <p:tgtEl>
                                              <p:spTgt spid="9218"/>
                                            </p:tgtEl>
                                            <p:attrNameLst>
                                              <p:attrName>style.visibility</p:attrName>
                                            </p:attrNameLst>
                                          </p:cBhvr>
                                          <p:to>
                                            <p:strVal val="visible"/>
                                          </p:to>
                                        </p:set>
                                        <p:anim calcmode="lin" valueType="num">
                                          <p:cBhvr additive="base">
                                            <p:cTn id="37" dur="750" fill="hold"/>
                                            <p:tgtEl>
                                              <p:spTgt spid="9218"/>
                                            </p:tgtEl>
                                            <p:attrNameLst>
                                              <p:attrName>ppt_x</p:attrName>
                                            </p:attrNameLst>
                                          </p:cBhvr>
                                          <p:tavLst>
                                            <p:tav tm="0">
                                              <p:val>
                                                <p:strVal val="#ppt_x"/>
                                              </p:val>
                                            </p:tav>
                                            <p:tav tm="100000">
                                              <p:val>
                                                <p:strVal val="#ppt_x"/>
                                              </p:val>
                                            </p:tav>
                                          </p:tavLst>
                                        </p:anim>
                                        <p:anim calcmode="lin" valueType="num">
                                          <p:cBhvr additive="base">
                                            <p:cTn id="38" dur="750" fill="hold"/>
                                            <p:tgtEl>
                                              <p:spTgt spid="92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2" name="Trò-chơi-chíu.wav"/>
                                            </p:tgtEl>
                                          </p:cMediaNode>
                                        </p:audio>
                                      </p:subTnLst>
                                    </p:cTn>
                                  </p:par>
                                  <p:par>
                                    <p:cTn id="39" presetID="22" presetClass="entr" presetSubtype="4" fill="hold" nodeType="withEffect">
                                      <p:stCondLst>
                                        <p:cond delay="250"/>
                                      </p:stCondLst>
                                      <p:childTnLst>
                                        <p:set>
                                          <p:cBhvr>
                                            <p:cTn id="40" dur="1" fill="hold">
                                              <p:stCondLst>
                                                <p:cond delay="0"/>
                                              </p:stCondLst>
                                            </p:cTn>
                                            <p:tgtEl>
                                              <p:spTgt spid="3078"/>
                                            </p:tgtEl>
                                            <p:attrNameLst>
                                              <p:attrName>style.visibility</p:attrName>
                                            </p:attrNameLst>
                                          </p:cBhvr>
                                          <p:to>
                                            <p:strVal val="visible"/>
                                          </p:to>
                                        </p:set>
                                        <p:animEffect transition="in" filter="wipe(down)">
                                          <p:cBhvr>
                                            <p:cTn id="41" dur="500"/>
                                            <p:tgtEl>
                                              <p:spTgt spid="3078"/>
                                            </p:tgtEl>
                                          </p:cBhvr>
                                        </p:animEffect>
                                      </p:childTnLst>
                                    </p:cTn>
                                  </p:par>
                                  <p:par>
                                    <p:cTn id="42" presetID="22" presetClass="entr" presetSubtype="4" fill="hold" nodeType="withEffect">
                                      <p:stCondLst>
                                        <p:cond delay="250"/>
                                      </p:stCondLst>
                                      <p:childTnLst>
                                        <p:set>
                                          <p:cBhvr>
                                            <p:cTn id="43" dur="1" fill="hold">
                                              <p:stCondLst>
                                                <p:cond delay="0"/>
                                              </p:stCondLst>
                                            </p:cTn>
                                            <p:tgtEl>
                                              <p:spTgt spid="45"/>
                                            </p:tgtEl>
                                            <p:attrNameLst>
                                              <p:attrName>style.visibility</p:attrName>
                                            </p:attrNameLst>
                                          </p:cBhvr>
                                          <p:to>
                                            <p:strVal val="visible"/>
                                          </p:to>
                                        </p:set>
                                        <p:animEffect transition="in" filter="wipe(down)">
                                          <p:cBhvr>
                                            <p:cTn id="44" dur="500"/>
                                            <p:tgtEl>
                                              <p:spTgt spid="45"/>
                                            </p:tgtEl>
                                          </p:cBhvr>
                                        </p:animEffect>
                                      </p:childTnLst>
                                    </p:cTn>
                                  </p:par>
                                  <p:par>
                                    <p:cTn id="45" presetID="32" presetClass="emph" presetSubtype="0" repeatCount="3000" fill="hold" nodeType="withEffect">
                                      <p:stCondLst>
                                        <p:cond delay="250"/>
                                      </p:stCondLst>
                                      <p:childTnLst>
                                        <p:animRot by="120000">
                                          <p:cBhvr>
                                            <p:cTn id="46" dur="100" fill="hold">
                                              <p:stCondLst>
                                                <p:cond delay="0"/>
                                              </p:stCondLst>
                                            </p:cTn>
                                            <p:tgtEl>
                                              <p:spTgt spid="9218"/>
                                            </p:tgtEl>
                                            <p:attrNameLst>
                                              <p:attrName>r</p:attrName>
                                            </p:attrNameLst>
                                          </p:cBhvr>
                                        </p:animRot>
                                        <p:animRot by="-240000">
                                          <p:cBhvr>
                                            <p:cTn id="47" dur="200" fill="hold">
                                              <p:stCondLst>
                                                <p:cond delay="200"/>
                                              </p:stCondLst>
                                            </p:cTn>
                                            <p:tgtEl>
                                              <p:spTgt spid="9218"/>
                                            </p:tgtEl>
                                            <p:attrNameLst>
                                              <p:attrName>r</p:attrName>
                                            </p:attrNameLst>
                                          </p:cBhvr>
                                        </p:animRot>
                                        <p:animRot by="240000">
                                          <p:cBhvr>
                                            <p:cTn id="48" dur="200" fill="hold">
                                              <p:stCondLst>
                                                <p:cond delay="400"/>
                                              </p:stCondLst>
                                            </p:cTn>
                                            <p:tgtEl>
                                              <p:spTgt spid="9218"/>
                                            </p:tgtEl>
                                            <p:attrNameLst>
                                              <p:attrName>r</p:attrName>
                                            </p:attrNameLst>
                                          </p:cBhvr>
                                        </p:animRot>
                                        <p:animRot by="-240000">
                                          <p:cBhvr>
                                            <p:cTn id="49" dur="200" fill="hold">
                                              <p:stCondLst>
                                                <p:cond delay="600"/>
                                              </p:stCondLst>
                                            </p:cTn>
                                            <p:tgtEl>
                                              <p:spTgt spid="9218"/>
                                            </p:tgtEl>
                                            <p:attrNameLst>
                                              <p:attrName>r</p:attrName>
                                            </p:attrNameLst>
                                          </p:cBhvr>
                                        </p:animRot>
                                        <p:animRot by="120000">
                                          <p:cBhvr>
                                            <p:cTn id="50"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5"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p:cNvSpPr/>
          <p:nvPr/>
        </p:nvSpPr>
        <p:spPr>
          <a:xfrm>
            <a:off x="323850" y="465374"/>
            <a:ext cx="2655324"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D4C8E"/>
                </a:solidFill>
                <a:effectLst/>
                <a:uLnTx/>
                <a:uFillTx/>
                <a:latin typeface="Calibri" panose="020F0502020204030204"/>
                <a:ea typeface="+mn-ea"/>
                <a:cs typeface="+mn-cs"/>
              </a:rPr>
              <a:t>Giới</a:t>
            </a:r>
            <a:r>
              <a:rPr kumimoji="0" lang="en-US" sz="2800" b="1" i="0" u="none" strike="noStrike" kern="1200" cap="none" spc="0" normalizeH="0" baseline="0" noProof="0" dirty="0">
                <a:ln>
                  <a:noFill/>
                </a:ln>
                <a:solidFill>
                  <a:srgbClr val="0D4C8E"/>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0D4C8E"/>
                </a:solidFill>
                <a:effectLst/>
                <a:uLnTx/>
                <a:uFillTx/>
                <a:latin typeface="Calibri" panose="020F0502020204030204"/>
                <a:ea typeface="+mn-ea"/>
                <a:cs typeface="+mn-cs"/>
              </a:rPr>
              <a:t>thiệu</a:t>
            </a:r>
            <a:r>
              <a:rPr kumimoji="0" lang="en-US" sz="2800" b="1" i="0" u="none" strike="noStrike" kern="1200" cap="none" spc="0" normalizeH="0" noProof="0" dirty="0">
                <a:ln>
                  <a:noFill/>
                </a:ln>
                <a:solidFill>
                  <a:srgbClr val="0D4C8E"/>
                </a:solidFill>
                <a:effectLst/>
                <a:uLnTx/>
                <a:uFillTx/>
                <a:latin typeface="Calibri" panose="020F0502020204030204"/>
                <a:ea typeface="+mn-ea"/>
                <a:cs typeface="+mn-cs"/>
              </a:rPr>
              <a:t> </a:t>
            </a:r>
            <a:r>
              <a:rPr kumimoji="0" lang="en-US" sz="2800" b="1" i="0" u="none" strike="noStrike" kern="1200" cap="none" spc="0" normalizeH="0" noProof="0" dirty="0" err="1">
                <a:ln>
                  <a:noFill/>
                </a:ln>
                <a:solidFill>
                  <a:srgbClr val="0D4C8E"/>
                </a:solidFill>
                <a:effectLst/>
                <a:uLnTx/>
                <a:uFillTx/>
                <a:latin typeface="Calibri" panose="020F0502020204030204"/>
                <a:ea typeface="+mn-ea"/>
                <a:cs typeface="+mn-cs"/>
              </a:rPr>
              <a:t>ngôi nhà</a:t>
            </a:r>
            <a:endParaRPr kumimoji="0" lang="en-US" sz="2800" b="1" i="0" u="none" strike="noStrike" kern="1200" cap="none" spc="0" normalizeH="0" baseline="0" noProof="0" dirty="0">
              <a:ln>
                <a:noFill/>
              </a:ln>
              <a:solidFill>
                <a:srgbClr val="0D4C8E"/>
              </a:solidFill>
              <a:effectLst/>
              <a:uLnTx/>
              <a:uFillTx/>
              <a:latin typeface="Calibri" panose="020F0502020204030204"/>
              <a:ea typeface="+mn-ea"/>
              <a:cs typeface="+mn-cs"/>
            </a:endParaRPr>
          </a:p>
        </p:txBody>
      </p:sp>
      <p:grpSp>
        <p:nvGrpSpPr>
          <p:cNvPr id="7172" name="Group 7171"/>
          <p:cNvGrpSpPr/>
          <p:nvPr/>
        </p:nvGrpSpPr>
        <p:grpSpPr>
          <a:xfrm>
            <a:off x="4727111" y="1512830"/>
            <a:ext cx="3954047" cy="3749040"/>
            <a:chOff x="4256670" y="1512830"/>
            <a:chExt cx="4205460" cy="3749040"/>
          </a:xfrm>
          <a:effectLst>
            <a:outerShdw blurRad="63500" sx="102000" sy="102000" algn="ctr" rotWithShape="0">
              <a:prstClr val="black">
                <a:alpha val="40000"/>
              </a:prstClr>
            </a:outerShdw>
          </a:effectLst>
        </p:grpSpPr>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p:cNvSpPr txBox="1"/>
            <p:nvPr/>
          </p:nvSpPr>
          <p:spPr>
            <a:xfrm>
              <a:off x="4256670" y="2075688"/>
              <a:ext cx="2564644" cy="10763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Tả ngôi nhà của em</a:t>
              </a:r>
            </a:p>
          </p:txBody>
        </p:sp>
      </p:grpSp>
      <p:cxnSp>
        <p:nvCxnSpPr>
          <p:cNvPr id="30" name="Connector: Curved 29"/>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600" b="1" dirty="0" err="1">
                <a:solidFill>
                  <a:srgbClr val="0D4C8E"/>
                </a:solidFill>
              </a:rPr>
              <a:t>Bao quát</a:t>
            </a:r>
            <a:endParaRPr lang="en-US" sz="3600" b="1" dirty="0">
              <a:solidFill>
                <a:srgbClr val="0D4C8E"/>
              </a:solidFill>
            </a:endParaRPr>
          </a:p>
        </p:txBody>
      </p:sp>
      <p:cxnSp>
        <p:nvCxnSpPr>
          <p:cNvPr id="43" name="Connector: Curved 42"/>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Cảnh vật xung quanh</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58" name="Connector: Curved 57"/>
          <p:cNvCxnSpPr/>
          <p:nvPr/>
        </p:nvCxnSpPr>
        <p:spPr>
          <a:xfrm rot="10800000" flipV="1">
            <a:off x="4918724" y="4121765"/>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p:cNvSpPr/>
          <p:nvPr/>
        </p:nvSpPr>
        <p:spPr>
          <a:xfrm>
            <a:off x="4608195" y="4817745"/>
            <a:ext cx="2078990" cy="122936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a:solidFill>
                  <a:srgbClr val="0D4C8E"/>
                </a:solidFill>
              </a:rPr>
              <a:t>Đặc điểm</a:t>
            </a:r>
          </a:p>
        </p:txBody>
      </p:sp>
      <p:sp>
        <p:nvSpPr>
          <p:cNvPr id="70" name="TextBox 69"/>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p:cNvCxnSpPr/>
          <p:nvPr/>
        </p:nvCxnSpPr>
        <p:spPr>
          <a:xfrm rot="16200000" flipH="1">
            <a:off x="6978026" y="470262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Hình dáng</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38" name="Connector: Curved 37"/>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p:cNvSpPr/>
          <p:nvPr/>
        </p:nvSpPr>
        <p:spPr>
          <a:xfrm>
            <a:off x="-69642" y="2741423"/>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rPr>
              <a:t>Địa điểm</a:t>
            </a:r>
          </a:p>
        </p:txBody>
      </p:sp>
      <p:cxnSp>
        <p:nvCxnSpPr>
          <p:cNvPr id="42" name="Connector: Curved 41"/>
          <p:cNvCxnSpPr/>
          <p:nvPr/>
        </p:nvCxnSpPr>
        <p:spPr>
          <a:xfrm rot="16200000" flipH="1">
            <a:off x="1728921" y="1885673"/>
            <a:ext cx="772826" cy="76117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p:cNvSpPr/>
          <p:nvPr/>
        </p:nvSpPr>
        <p:spPr>
          <a:xfrm>
            <a:off x="1644784"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lang="en-US" sz="2000" b="1" dirty="0" err="1">
                <a:solidFill>
                  <a:srgbClr val="B207B0"/>
                </a:solidFill>
                <a:latin typeface="Calibri" panose="020F0502020204030204"/>
              </a:rPr>
              <a:t>Thời gian ở</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2" name="Connector: Curved 57"/>
          <p:cNvCxnSpPr/>
          <p:nvPr/>
        </p:nvCxnSpPr>
        <p:spPr>
          <a:xfrm rot="10800000" flipV="1">
            <a:off x="2979434" y="3950950"/>
            <a:ext cx="1879979" cy="758299"/>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 name="Cloud 2"/>
          <p:cNvSpPr/>
          <p:nvPr/>
        </p:nvSpPr>
        <p:spPr>
          <a:xfrm>
            <a:off x="181762" y="4121529"/>
            <a:ext cx="2910563" cy="1695532"/>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b="1" dirty="0" err="1">
                <a:solidFill>
                  <a:srgbClr val="0D4C8E"/>
                </a:solidFill>
              </a:rPr>
              <a:t>Cảm</a:t>
            </a:r>
            <a:r>
              <a:rPr lang="en-US" sz="3200" b="1" dirty="0">
                <a:solidFill>
                  <a:srgbClr val="0D4C8E"/>
                </a:solidFill>
              </a:rPr>
              <a:t> </a:t>
            </a:r>
            <a:r>
              <a:rPr lang="en-US" sz="3200" b="1" dirty="0" err="1">
                <a:solidFill>
                  <a:srgbClr val="0D4C8E"/>
                </a:solidFill>
              </a:rPr>
              <a:t>xúc</a:t>
            </a:r>
            <a:r>
              <a:rPr lang="en-US" sz="3200" b="1" dirty="0">
                <a:solidFill>
                  <a:srgbClr val="0D4C8E"/>
                </a:solidFill>
              </a:rPr>
              <a:t> </a:t>
            </a:r>
            <a:r>
              <a:rPr lang="en-US" sz="3200" b="1" dirty="0" err="1">
                <a:solidFill>
                  <a:srgbClr val="0D4C8E"/>
                </a:solidFill>
              </a:rPr>
              <a:t>của</a:t>
            </a:r>
            <a:r>
              <a:rPr lang="en-US" sz="3200" b="1" dirty="0">
                <a:solidFill>
                  <a:srgbClr val="0D4C8E"/>
                </a:solidFill>
              </a:rPr>
              <a:t> </a:t>
            </a:r>
            <a:r>
              <a:rPr lang="en-US" sz="3200" b="1" dirty="0" err="1">
                <a:solidFill>
                  <a:srgbClr val="0D4C8E"/>
                </a:solidFill>
              </a:rPr>
              <a:t>em</a:t>
            </a:r>
            <a:endParaRPr lang="en-US" sz="3200" b="1" dirty="0">
              <a:solidFill>
                <a:srgbClr val="0D4C8E"/>
              </a:solidFill>
            </a:endParaRPr>
          </a:p>
        </p:txBody>
      </p:sp>
      <p:cxnSp>
        <p:nvCxnSpPr>
          <p:cNvPr id="5" name="Connector: Curved 28"/>
          <p:cNvCxnSpPr/>
          <p:nvPr/>
        </p:nvCxnSpPr>
        <p:spPr>
          <a:xfrm rot="16200000" flipH="1">
            <a:off x="6654811" y="5450019"/>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6" name="Cloud 5"/>
          <p:cNvSpPr/>
          <p:nvPr/>
        </p:nvSpPr>
        <p:spPr>
          <a:xfrm>
            <a:off x="7559638" y="4369772"/>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Bên ngoài</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cxnSp>
        <p:nvCxnSpPr>
          <p:cNvPr id="7" name="Connector: Curved 28"/>
          <p:cNvCxnSpPr/>
          <p:nvPr/>
        </p:nvCxnSpPr>
        <p:spPr>
          <a:xfrm rot="16200000" flipH="1">
            <a:off x="11254751" y="1641289"/>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8" name="Cloud 7"/>
          <p:cNvSpPr/>
          <p:nvPr/>
        </p:nvSpPr>
        <p:spPr>
          <a:xfrm>
            <a:off x="7210425" y="5557520"/>
            <a:ext cx="1579880" cy="122047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000" b="1" i="0" u="none" strike="noStrike" kern="1200" cap="none" spc="0" normalizeH="0" baseline="0" noProof="0" dirty="0" err="1">
                <a:ln>
                  <a:noFill/>
                </a:ln>
                <a:solidFill>
                  <a:srgbClr val="B207B0"/>
                </a:solidFill>
                <a:effectLst/>
                <a:uLnTx/>
                <a:uFillTx/>
                <a:latin typeface="Calibri" panose="020F0502020204030204"/>
                <a:ea typeface="+mn-ea"/>
                <a:cs typeface="+mn-cs"/>
              </a:rPr>
              <a:t>Bên trong</a:t>
            </a:r>
            <a:endParaRPr kumimoji="0" lang="en-US" sz="2000" b="1" i="0" u="none" strike="noStrike" kern="1200" cap="none" spc="0" normalizeH="0" baseline="0" noProof="0" dirty="0">
              <a:ln>
                <a:noFill/>
              </a:ln>
              <a:solidFill>
                <a:srgbClr val="B207B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left)">
                                      <p:cBhvr>
                                        <p:cTn id="49" dur="500"/>
                                        <p:tgtEl>
                                          <p:spTgt spid="30"/>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32"/>
                                        </p:tgtEl>
                                        <p:attrNameLst>
                                          <p:attrName>style.visibility</p:attrName>
                                        </p:attrNameLst>
                                      </p:cBhvr>
                                      <p:to>
                                        <p:strVal val="visible"/>
                                      </p:to>
                                    </p:set>
                                    <p:animEffect transition="in" filter="circle(out)">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wipe(left)">
                                      <p:cBhvr>
                                        <p:cTn id="58" dur="500"/>
                                        <p:tgtEl>
                                          <p:spTgt spid="43"/>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circle(out)">
                                      <p:cBhvr>
                                        <p:cTn id="62" dur="500"/>
                                        <p:tgtEl>
                                          <p:spTgt spid="46"/>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left)">
                                      <p:cBhvr>
                                        <p:cTn id="67" dur="500"/>
                                        <p:tgtEl>
                                          <p:spTgt spid="2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circle(out)">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nodeType="clickEffect">
                                  <p:stCondLst>
                                    <p:cond delay="0"/>
                                  </p:stCondLst>
                                  <p:childTnLst>
                                    <p:set>
                                      <p:cBhvr>
                                        <p:cTn id="75" dur="1" fill="hold">
                                          <p:stCondLst>
                                            <p:cond delay="0"/>
                                          </p:stCondLst>
                                        </p:cTn>
                                        <p:tgtEl>
                                          <p:spTgt spid="58"/>
                                        </p:tgtEl>
                                        <p:attrNameLst>
                                          <p:attrName>style.visibility</p:attrName>
                                        </p:attrNameLst>
                                      </p:cBhvr>
                                      <p:to>
                                        <p:strVal val="visible"/>
                                      </p:to>
                                    </p:set>
                                    <p:animEffect transition="in" filter="wipe(right)">
                                      <p:cBhvr>
                                        <p:cTn id="76" dur="500"/>
                                        <p:tgtEl>
                                          <p:spTgt spid="58"/>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62"/>
                                        </p:tgtEl>
                                        <p:attrNameLst>
                                          <p:attrName>style.visibility</p:attrName>
                                        </p:attrNameLst>
                                      </p:cBhvr>
                                      <p:to>
                                        <p:strVal val="visible"/>
                                      </p:to>
                                    </p:set>
                                    <p:animEffect transition="in" filter="circle(out)">
                                      <p:cBhvr>
                                        <p:cTn id="80" dur="500"/>
                                        <p:tgtEl>
                                          <p:spTgt spid="62"/>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nodeType="clickEffect">
                                  <p:stCondLst>
                                    <p:cond delay="0"/>
                                  </p:stCondLst>
                                  <p:childTnLst>
                                    <p:set>
                                      <p:cBhvr>
                                        <p:cTn id="84" dur="1" fill="hold">
                                          <p:stCondLst>
                                            <p:cond delay="0"/>
                                          </p:stCondLst>
                                        </p:cTn>
                                        <p:tgtEl>
                                          <p:spTgt spid="2"/>
                                        </p:tgtEl>
                                        <p:attrNameLst>
                                          <p:attrName>style.visibility</p:attrName>
                                        </p:attrNameLst>
                                      </p:cBhvr>
                                      <p:to>
                                        <p:strVal val="visible"/>
                                      </p:to>
                                    </p:set>
                                    <p:animEffect transition="in" filter="wipe(right)">
                                      <p:cBhvr>
                                        <p:cTn id="85" dur="500"/>
                                        <p:tgtEl>
                                          <p:spTgt spid="2"/>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
                                        </p:tgtEl>
                                        <p:attrNameLst>
                                          <p:attrName>style.visibility</p:attrName>
                                        </p:attrNameLst>
                                      </p:cBhvr>
                                      <p:to>
                                        <p:strVal val="visible"/>
                                      </p:to>
                                    </p:set>
                                    <p:animEffect transition="in" filter="circle(out)">
                                      <p:cBhvr>
                                        <p:cTn id="89" dur="500"/>
                                        <p:tgtEl>
                                          <p:spTgt spid="3"/>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5"/>
                                        </p:tgtEl>
                                        <p:attrNameLst>
                                          <p:attrName>style.visibility</p:attrName>
                                        </p:attrNameLst>
                                      </p:cBhvr>
                                      <p:to>
                                        <p:strVal val="visible"/>
                                      </p:to>
                                    </p:set>
                                    <p:animEffect transition="in" filter="wipe(left)">
                                      <p:cBhvr>
                                        <p:cTn id="94" dur="500"/>
                                        <p:tgtEl>
                                          <p:spTgt spid="5"/>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
                                        </p:tgtEl>
                                        <p:attrNameLst>
                                          <p:attrName>style.visibility</p:attrName>
                                        </p:attrNameLst>
                                      </p:cBhvr>
                                      <p:to>
                                        <p:strVal val="visible"/>
                                      </p:to>
                                    </p:set>
                                    <p:animEffect transition="in" filter="circle(out)">
                                      <p:cBhvr>
                                        <p:cTn id="98" dur="500"/>
                                        <p:tgtEl>
                                          <p:spTgt spid="6"/>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8" fill="hold" nodeType="clickEffect">
                                  <p:stCondLst>
                                    <p:cond delay="0"/>
                                  </p:stCondLst>
                                  <p:childTnLst>
                                    <p:set>
                                      <p:cBhvr>
                                        <p:cTn id="102" dur="1" fill="hold">
                                          <p:stCondLst>
                                            <p:cond delay="0"/>
                                          </p:stCondLst>
                                        </p:cTn>
                                        <p:tgtEl>
                                          <p:spTgt spid="7"/>
                                        </p:tgtEl>
                                        <p:attrNameLst>
                                          <p:attrName>style.visibility</p:attrName>
                                        </p:attrNameLst>
                                      </p:cBhvr>
                                      <p:to>
                                        <p:strVal val="visible"/>
                                      </p:to>
                                    </p:set>
                                    <p:animEffect transition="in" filter="wipe(left)">
                                      <p:cBhvr>
                                        <p:cTn id="103" dur="500"/>
                                        <p:tgtEl>
                                          <p:spTgt spid="7"/>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8"/>
                                        </p:tgtEl>
                                        <p:attrNameLst>
                                          <p:attrName>style.visibility</p:attrName>
                                        </p:attrNameLst>
                                      </p:cBhvr>
                                      <p:to>
                                        <p:strVal val="visible"/>
                                      </p:to>
                                    </p:set>
                                    <p:animEffect transition="in" filter="circle(out)">
                                      <p:cBhvr>
                                        <p:cTn id="10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6" grpId="0" animBg="1"/>
      <p:bldP spid="62" grpId="0" bldLvl="0" animBg="1"/>
      <p:bldP spid="70" grpId="0"/>
      <p:bldP spid="31" grpId="0" animBg="1"/>
      <p:bldP spid="41" grpId="0" animBg="1"/>
      <p:bldP spid="45" grpId="0" bldLvl="0" animBg="1"/>
      <p:bldP spid="3" grpId="0" bldLvl="0" animBg="1"/>
      <p:bldP spid="6" grpId="0" bldLvl="0" animBg="1"/>
      <p:bldP spid="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7619" t="49518" r="67692" b="14070"/>
          <a:stretch>
            <a:fillRect/>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65515" t="49087" r="10697" b="13963"/>
          <a:stretch>
            <a:fillRect/>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p:cNvGrpSpPr/>
          <p:nvPr/>
        </p:nvGrpSpPr>
        <p:grpSpPr>
          <a:xfrm>
            <a:off x="1367765" y="662608"/>
            <a:ext cx="2560320" cy="2560320"/>
            <a:chOff x="1367765" y="662608"/>
            <a:chExt cx="2560320" cy="2560320"/>
          </a:xfrm>
        </p:grpSpPr>
        <p:pic>
          <p:nvPicPr>
            <p:cNvPr id="6146" name="Picture 2" descr="Purple Bubble Transpar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TRÌNH BÀY</a:t>
              </a:r>
            </a:p>
          </p:txBody>
        </p:sp>
      </p:grpSp>
      <p:grpSp>
        <p:nvGrpSpPr>
          <p:cNvPr id="5" name="Group 4"/>
          <p:cNvGrpSpPr/>
          <p:nvPr/>
        </p:nvGrpSpPr>
        <p:grpSpPr>
          <a:xfrm>
            <a:off x="8163514" y="662608"/>
            <a:ext cx="2560320" cy="2560320"/>
            <a:chOff x="8163514" y="662608"/>
            <a:chExt cx="2560320" cy="2560320"/>
          </a:xfrm>
        </p:grpSpPr>
        <p:pic>
          <p:nvPicPr>
            <p:cNvPr id="17" name="Picture 2" descr="Purple Bubble Transpar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NHẬN XÉT</a:t>
              </a:r>
            </a:p>
          </p:txBody>
        </p:sp>
      </p:grpSp>
      <p:pic>
        <p:nvPicPr>
          <p:cNvPr id="10" name="Picture 9"/>
          <p:cNvPicPr>
            <a:picLocks noChangeAspect="1"/>
          </p:cNvPicPr>
          <p:nvPr/>
        </p:nvPicPr>
        <p:blipFill>
          <a:blip r:embed="rId14"/>
          <a:stretch>
            <a:fillRect/>
          </a:stretch>
        </p:blipFill>
        <p:spPr>
          <a:xfrm>
            <a:off x="3949934" y="1108432"/>
            <a:ext cx="4176122" cy="1268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p:cNvPicPr>
            <a:picLocks noChangeAspect="1"/>
          </p:cNvPicPr>
          <p:nvPr/>
        </p:nvPicPr>
        <p:blipFill rotWithShape="1">
          <a:blip r:embed="rId7" cstate="print">
            <a:extLst>
              <a:ext uri="{28A0092B-C50C-407E-A947-70E740481C1C}">
                <a14:useLocalDpi xmlns:a14="http://schemas.microsoft.com/office/drawing/2010/main" val="0"/>
              </a:ext>
            </a:extLst>
          </a:blip>
          <a:srcRect l="6597" t="13162" r="63805" b="34730"/>
          <a:stretch>
            <a:fillRect/>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p:cNvPicPr>
            <a:picLocks noChangeAspect="1"/>
          </p:cNvPicPr>
          <p:nvPr/>
        </p:nvPicPr>
        <p:blipFill rotWithShape="1">
          <a:blip r:embed="rId8" cstate="print">
            <a:extLst>
              <a:ext uri="{28A0092B-C50C-407E-A947-70E740481C1C}">
                <a14:useLocalDpi xmlns:a14="http://schemas.microsoft.com/office/drawing/2010/main" val="0"/>
              </a:ext>
            </a:extLst>
          </a:blip>
          <a:srcRect l="36852" t="40657" r="35244" b="9067"/>
          <a:stretch>
            <a:fillRect/>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p:cNvPicPr>
            <a:picLocks noChangeAspect="1"/>
          </p:cNvPicPr>
          <p:nvPr/>
        </p:nvPicPr>
        <p:blipFill rotWithShape="1">
          <a:blip r:embed="rId9" cstate="print">
            <a:extLst>
              <a:ext uri="{28A0092B-C50C-407E-A947-70E740481C1C}">
                <a14:useLocalDpi xmlns:a14="http://schemas.microsoft.com/office/drawing/2010/main" val="0"/>
              </a:ext>
            </a:extLst>
          </a:blip>
          <a:srcRect l="64487" t="18459" r="7355" b="29956"/>
          <a:stretch>
            <a:fillRect/>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p:cNvGrpSpPr/>
          <p:nvPr/>
        </p:nvGrpSpPr>
        <p:grpSpPr>
          <a:xfrm>
            <a:off x="8470120" y="1134348"/>
            <a:ext cx="3704506" cy="2468880"/>
            <a:chOff x="9026330" y="1381655"/>
            <a:chExt cx="3704506" cy="2468880"/>
          </a:xfrm>
        </p:grpSpPr>
        <p:pic>
          <p:nvPicPr>
            <p:cNvPr id="27" name="Picture 26"/>
            <p:cNvPicPr>
              <a:picLocks noChangeAspect="1"/>
            </p:cNvPicPr>
            <p:nvPr/>
          </p:nvPicPr>
          <p:blipFill rotWithShape="1">
            <a:blip r:embed="rId10">
              <a:extLst>
                <a:ext uri="{28A0092B-C50C-407E-A947-70E740481C1C}">
                  <a14:useLocalDpi xmlns:a14="http://schemas.microsoft.com/office/drawing/2010/main" val="0"/>
                </a:ext>
              </a:extLst>
            </a:blip>
            <a:srcRect l="6796" t="8762" r="49126" b="61862"/>
            <a:stretch>
              <a:fillRect/>
            </a:stretch>
          </p:blipFill>
          <p:spPr>
            <a:xfrm flipH="1">
              <a:off x="9026330" y="1381655"/>
              <a:ext cx="3704506" cy="2468880"/>
            </a:xfrm>
            <a:prstGeom prst="rect">
              <a:avLst/>
            </a:prstGeom>
          </p:spPr>
        </p:pic>
        <p:sp>
          <p:nvSpPr>
            <p:cNvPr id="28" name="TextBox 27"/>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p:cNvGrpSpPr/>
          <p:nvPr/>
        </p:nvGrpSpPr>
        <p:grpSpPr>
          <a:xfrm>
            <a:off x="4254832" y="997188"/>
            <a:ext cx="3672992" cy="2743200"/>
            <a:chOff x="4672461" y="1214043"/>
            <a:chExt cx="3672992" cy="2743200"/>
          </a:xfrm>
        </p:grpSpPr>
        <p:pic>
          <p:nvPicPr>
            <p:cNvPr id="31" name="Picture 30"/>
            <p:cNvPicPr>
              <a:picLocks noChangeAspect="1"/>
            </p:cNvPicPr>
            <p:nvPr/>
          </p:nvPicPr>
          <p:blipFill rotWithShape="1">
            <a:blip r:embed="rId10">
              <a:extLst>
                <a:ext uri="{28A0092B-C50C-407E-A947-70E740481C1C}">
                  <a14:useLocalDpi xmlns:a14="http://schemas.microsoft.com/office/drawing/2010/main" val="0"/>
                </a:ext>
              </a:extLst>
            </a:blip>
            <a:srcRect l="50742" t="63119" r="10533" b="7958"/>
            <a:stretch>
              <a:fillRect/>
            </a:stretch>
          </p:blipFill>
          <p:spPr>
            <a:xfrm flipH="1">
              <a:off x="4672461" y="1214043"/>
              <a:ext cx="3672992" cy="2743200"/>
            </a:xfrm>
            <a:prstGeom prst="rect">
              <a:avLst/>
            </a:prstGeom>
          </p:spPr>
        </p:pic>
        <p:sp>
          <p:nvSpPr>
            <p:cNvPr id="33" name="TextBox 32"/>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p:cNvGrpSpPr/>
          <p:nvPr/>
        </p:nvGrpSpPr>
        <p:grpSpPr>
          <a:xfrm rot="10374921" flipV="1">
            <a:off x="419481" y="1206020"/>
            <a:ext cx="3550560" cy="2651760"/>
            <a:chOff x="1758356" y="1446550"/>
            <a:chExt cx="3550560" cy="2651760"/>
          </a:xfrm>
        </p:grpSpPr>
        <p:pic>
          <p:nvPicPr>
            <p:cNvPr id="35" name="Picture 34"/>
            <p:cNvPicPr>
              <a:picLocks noChangeAspect="1"/>
            </p:cNvPicPr>
            <p:nvPr/>
          </p:nvPicPr>
          <p:blipFill rotWithShape="1">
            <a:blip r:embed="rId10">
              <a:extLst>
                <a:ext uri="{28A0092B-C50C-407E-A947-70E740481C1C}">
                  <a14:useLocalDpi xmlns:a14="http://schemas.microsoft.com/office/drawing/2010/main" val="0"/>
                </a:ext>
              </a:extLst>
            </a:blip>
            <a:srcRect l="6796" t="49732" r="54479" b="21345"/>
            <a:stretch>
              <a:fillRect/>
            </a:stretch>
          </p:blipFill>
          <p:spPr>
            <a:xfrm flipH="1">
              <a:off x="1758356" y="1446550"/>
              <a:ext cx="3550560" cy="2651760"/>
            </a:xfrm>
            <a:prstGeom prst="rect">
              <a:avLst/>
            </a:prstGeom>
          </p:spPr>
        </p:pic>
        <p:sp>
          <p:nvSpPr>
            <p:cNvPr id="36" name="TextBox 35"/>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2"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2"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6" name="TextBox 15"/>
          <p:cNvSpPr txBox="1"/>
          <p:nvPr/>
        </p:nvSpPr>
        <p:spPr>
          <a:xfrm>
            <a:off x="1041400" y="664210"/>
            <a:ext cx="8212455" cy="10147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Bài</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làm</a:t>
            </a:r>
            <a:r>
              <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 </a:t>
            </a:r>
            <a:r>
              <a:rPr kumimoji="0" lang="en-US" sz="6000" b="1" i="0" u="none" strike="noStrike" kern="1200" cap="none" spc="0" normalizeH="0" baseline="0" noProof="0" dirty="0" err="1">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rPr>
              <a:t>mẫu</a:t>
            </a:r>
            <a:endParaRPr kumimoji="0" lang="en-US" sz="6000" b="1" i="0" u="none" strike="noStrike" kern="1200" cap="none" spc="0" normalizeH="0" baseline="0" noProof="0" dirty="0">
              <a:ln>
                <a:noFill/>
              </a:ln>
              <a:solidFill>
                <a:srgbClr val="FF0066"/>
              </a:solidFill>
              <a:effectLst>
                <a:outerShdw blurRad="63500" sx="102000" sy="102000" algn="ctr" rotWithShape="0">
                  <a:prstClr val="black">
                    <a:alpha val="40000"/>
                  </a:prstClr>
                </a:outerShdw>
              </a:effectLst>
              <a:uLnTx/>
              <a:uFillTx/>
              <a:latin typeface="SVN-Roselina Script" panose="02000000000000000000" pitchFamily="50" charset="0"/>
              <a:ea typeface="White Xmas PERSONAL USE" pitchFamily="50" charset="0"/>
              <a:cs typeface="Baloo" panose="03080902040302020200" pitchFamily="66" charset="0"/>
            </a:endParaRPr>
          </a:p>
        </p:txBody>
      </p:sp>
      <p:sp>
        <p:nvSpPr>
          <p:cNvPr id="18" name="TextBox 17"/>
          <p:cNvSpPr txBox="1"/>
          <p:nvPr/>
        </p:nvSpPr>
        <p:spPr>
          <a:xfrm>
            <a:off x="704215" y="1791335"/>
            <a:ext cx="9101455" cy="3846195"/>
          </a:xfrm>
          <a:prstGeom prst="rect">
            <a:avLst/>
          </a:prstGeom>
          <a:noFill/>
        </p:spPr>
        <p:txBody>
          <a:bodyPr wrap="square">
            <a:spAutoFit/>
          </a:bodyPr>
          <a:lstStyle/>
          <a:p>
            <a:pPr lvl="0" algn="just">
              <a:defRPr/>
            </a:pPr>
            <a:r>
              <a:rPr lang="vi-VN"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Ngôi nhà thân yêu của em nằm sâu trong con ngõ nhỏ vắng lặng. Nhưng ngôi nhà lúc nào cũng đầy ắp tiếng cười vui và tình thương yêu ấm áp. Ngôi nhà ba tầng với cánh cửa gỗ nâu sẫm đã sờn màu. Phòng khách nhà em lúc nào cũng gọn gàng, ngăn nắp với nhiều đồ vật: bộ bàn ghế, ti vi, lọ hoa,... Em thích nhất là những bức tranh, bức ảnh treo dọc theo chiếc cầu thang uốn lượn. Chiếc cầu thang dẫn lên phòng ngủ của bố mẹ và của anh em em. Trên ban công, mẹ em trồng mấy chậu hoa lan, hoa hướng dương, hoa hồng rực sắc. Chúng điểm tô cho ngôi nhà trở nên tươi đẹp hơn để em luôn yêu ngôi nhà của mình.</a:t>
            </a:r>
          </a:p>
        </p:txBody>
      </p:sp>
      <p:pic>
        <p:nvPicPr>
          <p:cNvPr id="7" name="Picture 6" descr="A picture containing toy, doll&#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2688" y="-65641"/>
            <a:ext cx="3714476" cy="3714476"/>
          </a:xfrm>
          <a:prstGeom prst="rect">
            <a:avLst/>
          </a:prstGeom>
          <a:effectLst>
            <a:outerShdw blurRad="50800" dist="38100" dir="16200000"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14:presetBounceEnd="40000">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14:bounceEnd="40000">
                                          <p:cBhvr additive="base">
                                            <p:cTn id="30" dur="750" fill="hold"/>
                                            <p:tgtEl>
                                              <p:spTgt spid="7"/>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Scale>
                                          <p:cBhvr>
                                            <p:cTn id="21"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16"/>
                                            </p:tgtEl>
                                            <p:attrNameLst>
                                              <p:attrName>ppt_x</p:attrName>
                                              <p:attrName>ppt_y</p:attrName>
                                            </p:attrNameLst>
                                          </p:cBhvr>
                                        </p:animMotion>
                                        <p:animEffect transition="in" filter="fade">
                                          <p:cBhvr>
                                            <p:cTn id="23" dur="1000"/>
                                            <p:tgtEl>
                                              <p:spTgt spid="16"/>
                                            </p:tgtEl>
                                          </p:cBhvr>
                                        </p:animEffect>
                                      </p:childTnLst>
                                    </p:cTn>
                                  </p:par>
                                </p:childTnLst>
                              </p:cTn>
                            </p:par>
                            <p:par>
                              <p:cTn id="24" fill="hold">
                                <p:stCondLst>
                                  <p:cond delay="1000"/>
                                </p:stCondLst>
                                <p:childTnLst>
                                  <p:par>
                                    <p:cTn id="25" presetID="22" presetClass="entr" presetSubtype="1"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up)">
                                          <p:cBhvr>
                                            <p:cTn id="27" dur="750"/>
                                            <p:tgtEl>
                                              <p:spTgt spid="18"/>
                                            </p:tgtEl>
                                          </p:cBhvr>
                                        </p:animEffect>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750" fill="hold"/>
                                            <p:tgtEl>
                                              <p:spTgt spid="7"/>
                                            </p:tgtEl>
                                            <p:attrNameLst>
                                              <p:attrName>ppt_x</p:attrName>
                                            </p:attrNameLst>
                                          </p:cBhvr>
                                          <p:tavLst>
                                            <p:tav tm="0">
                                              <p:val>
                                                <p:strVal val="#ppt_x"/>
                                              </p:val>
                                            </p:tav>
                                            <p:tav tm="100000">
                                              <p:val>
                                                <p:strVal val="#ppt_x"/>
                                              </p:val>
                                            </p:tav>
                                          </p:tavLst>
                                        </p:anim>
                                        <p:anim calcmode="lin" valueType="num">
                                          <p:cBhvr additive="base">
                                            <p:cTn id="31" dur="750" fill="hold"/>
                                            <p:tgtEl>
                                              <p:spTgt spid="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7"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12" name="TextBox 11"/>
          <p:cNvSpPr txBox="1"/>
          <p:nvPr/>
        </p:nvSpPr>
        <p:spPr>
          <a:xfrm>
            <a:off x="4687609" y="1146904"/>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Về</a:t>
            </a: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r>
              <a:rPr kumimoji="0" lang="en-US" sz="8000" b="0" i="0" u="none" strike="noStrike" kern="1200" cap="none" spc="0" normalizeH="0" baseline="0" noProof="0" dirty="0" err="1">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a:t>
            </a:r>
            <a:r>
              <a:rPr kumimoji="0" lang="en-US" sz="8000" b="0" i="0" u="none" strike="noStrike" kern="1200" cap="none" spc="0" normalizeH="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 </a:t>
            </a:r>
            <a:endPar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endParaRPr>
          </a:p>
        </p:txBody>
      </p:sp>
      <p:pic>
        <p:nvPicPr>
          <p:cNvPr id="10" name="Picture 9" descr="A picture containing doll, toy&#10;&#10;Description automatically generated"/>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r="9366" b="10519"/>
          <a:stretch>
            <a:fillRect/>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p:cNvPicPr>
            <a:picLocks noChangeAspect="1"/>
          </p:cNvPicPr>
          <p:nvPr/>
        </p:nvPicPr>
        <p:blipFill>
          <a:blip r:embed="rId10"/>
          <a:stretch>
            <a:fillRect/>
          </a:stretch>
        </p:blipFill>
        <p:spPr>
          <a:xfrm>
            <a:off x="2153567" y="2686529"/>
            <a:ext cx="7981904" cy="10250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1"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par>
                                    <p:cTn id="29" presetID="25" presetClass="entr" presetSubtype="0" fill="hold" grpId="0" nodeType="withEffect">
                                      <p:stCondLst>
                                        <p:cond delay="0"/>
                                      </p:stCondLst>
                                      <p:iterate type="lt">
                                        <p:tmPct val="10000"/>
                                      </p:iterate>
                                      <p:childTnLst>
                                        <p:set>
                                          <p:cBhvr>
                                            <p:cTn id="30" dur="1" fill="hold">
                                              <p:stCondLst>
                                                <p:cond delay="0"/>
                                              </p:stCondLst>
                                            </p:cTn>
                                            <p:tgtEl>
                                              <p:spTgt spid="12"/>
                                            </p:tgtEl>
                                            <p:attrNameLst>
                                              <p:attrName>style.visibility</p:attrName>
                                            </p:attrNameLst>
                                          </p:cBhvr>
                                          <p:to>
                                            <p:strVal val="visible"/>
                                          </p:to>
                                        </p:set>
                                        <p:anim calcmode="lin" valueType="num">
                                          <p:cBhvr>
                                            <p:cTn id="3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34" dur="1000" fill="hold"/>
                                            <p:tgtEl>
                                              <p:spTgt spid="1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2166991" y="431820"/>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3362190" y="2144383"/>
            <a:ext cx="5886752"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66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TẠM BIỆT VÀ HẸN GẶP LẠI</a:t>
            </a:r>
            <a:endParaRPr kumimoji="0" lang="vi-VN" sz="6600" b="0" i="0" u="none" strike="noStrike" kern="1200" cap="none" spc="-150" normalizeH="0" baseline="0" noProof="0" dirty="0">
              <a:ln>
                <a:noFill/>
              </a:ln>
              <a:solidFill>
                <a:srgbClr val="FF2543"/>
              </a:solidFill>
              <a:effectLst/>
              <a:uLnTx/>
              <a:uFillTx/>
              <a:latin typeface="SVN-Dumpling" panose="02000000000000000000" pitchFamily="50" charset="0"/>
              <a:ea typeface="LNTH-Kids  Chinese Font 1" panose="02010600030101010101" pitchFamily="2" charset="-128"/>
              <a:cs typeface="+mn-cs"/>
            </a:endParaRPr>
          </a:p>
        </p:txBody>
      </p:sp>
      <p:pic>
        <p:nvPicPr>
          <p:cNvPr id="12"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par>
                          <p:cTn id="26" fill="hold">
                            <p:stCondLst>
                              <p:cond delay="1500"/>
                            </p:stCondLst>
                            <p:childTnLst>
                              <p:par>
                                <p:cTn id="27" presetID="9" presetClass="entr" presetSubtype="0" fill="hold" grpId="0" nodeType="afterEffect">
                                  <p:stCondLst>
                                    <p:cond delay="0"/>
                                  </p:stCondLst>
                                  <p:iterate type="wd">
                                    <p:tmPct val="10000"/>
                                  </p:iterate>
                                  <p:childTnLst>
                                    <p:set>
                                      <p:cBhvr>
                                        <p:cTn id="28" dur="1" fill="hold">
                                          <p:stCondLst>
                                            <p:cond delay="0"/>
                                          </p:stCondLst>
                                        </p:cTn>
                                        <p:tgtEl>
                                          <p:spTgt spid="29"/>
                                        </p:tgtEl>
                                        <p:attrNameLst>
                                          <p:attrName>style.visibility</p:attrName>
                                        </p:attrNameLst>
                                      </p:cBhvr>
                                      <p:to>
                                        <p:strVal val="visible"/>
                                      </p:to>
                                    </p:set>
                                    <p:animEffect transition="in" filter="dissolve">
                                      <p:cBhvr>
                                        <p:cTn id="29" dur="500"/>
                                        <p:tgtEl>
                                          <p:spTgt spid="29"/>
                                        </p:tgtEl>
                                      </p:cBhvr>
                                    </p:animEffect>
                                  </p:childTnLst>
                                </p:cTn>
                              </p:par>
                            </p:childTnLst>
                          </p:cTn>
                        </p:par>
                        <p:par>
                          <p:cTn id="30" fill="hold">
                            <p:stCondLst>
                              <p:cond delay="3099"/>
                            </p:stCondLst>
                            <p:childTnLst>
                              <p:par>
                                <p:cTn id="31" presetID="22" presetClass="entr" presetSubtype="8" fill="hold"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left)">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828800" y="650895"/>
            <a:ext cx="9261229"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9425123" y="41325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03900" y="0"/>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6033" y="644639"/>
            <a:ext cx="1727420" cy="1097672"/>
          </a:xfrm>
          <a:prstGeom prst="rect">
            <a:avLst/>
          </a:prstGeom>
          <a:effectLst>
            <a:outerShdw blurRad="63500" sx="102000" sy="102000" algn="ctr" rotWithShape="0">
              <a:prstClr val="black">
                <a:alpha val="40000"/>
              </a:prstClr>
            </a:outerShdw>
          </a:effectLst>
        </p:spPr>
      </p:pic>
      <p:sp>
        <p:nvSpPr>
          <p:cNvPr id="25" name="TextBox 24"/>
          <p:cNvSpPr txBox="1"/>
          <p:nvPr/>
        </p:nvSpPr>
        <p:spPr>
          <a:xfrm>
            <a:off x="4510806" y="840258"/>
            <a:ext cx="408863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Thứ</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 </a:t>
            </a: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ngày</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 </a:t>
            </a: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tháng</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 </a:t>
            </a:r>
            <a:r>
              <a:rPr kumimoji="0" lang="en-US" sz="3600" b="0" i="0" u="none" strike="noStrike" kern="1200" cap="none" spc="0" normalizeH="0" baseline="0" noProof="0" dirty="0" err="1">
                <a:ln>
                  <a:noFill/>
                </a:ln>
                <a:solidFill>
                  <a:srgbClr val="017A45"/>
                </a:solidFill>
                <a:effectLst/>
                <a:uLnTx/>
                <a:uFillTx/>
                <a:latin typeface="SVN-Sign Painter House Script" panose="02000006070000020004" pitchFamily="50" charset="0"/>
                <a:ea typeface="+mn-ea"/>
                <a:cs typeface="+mn-cs"/>
              </a:rPr>
              <a:t>năm</a:t>
            </a:r>
            <a:r>
              <a:rPr kumimoji="0" lang="en-US" sz="3600" b="0" i="0" u="none" strike="noStrike" kern="1200" cap="none" spc="0" normalizeH="0" baseline="0" noProof="0" dirty="0">
                <a:ln>
                  <a:noFill/>
                </a:ln>
                <a:solidFill>
                  <a:srgbClr val="017A45"/>
                </a:solidFill>
                <a:effectLst/>
                <a:uLnTx/>
                <a:uFillTx/>
                <a:latin typeface="SVN-Sign Painter House Script" panose="02000006070000020004" pitchFamily="50" charset="0"/>
                <a:ea typeface="+mn-ea"/>
                <a:cs typeface="+mn-cs"/>
              </a:rPr>
              <a:t>…</a:t>
            </a:r>
          </a:p>
        </p:txBody>
      </p:sp>
      <p:sp>
        <p:nvSpPr>
          <p:cNvPr id="26" name="TextBox 25"/>
          <p:cNvSpPr txBox="1"/>
          <p:nvPr/>
        </p:nvSpPr>
        <p:spPr>
          <a:xfrm>
            <a:off x="4882233" y="1519334"/>
            <a:ext cx="33858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150" normalizeH="0" baseline="0" noProof="0" dirty="0">
                <a:ln>
                  <a:noFill/>
                </a:ln>
                <a:solidFill>
                  <a:srgbClr val="FF2543"/>
                </a:solidFill>
                <a:effectLst/>
                <a:uLnTx/>
                <a:uFillTx/>
                <a:latin typeface="Coiny" panose="02000903060500060000" pitchFamily="2" charset="0"/>
                <a:ea typeface="LNTH-Kids  Chinese Font 1" panose="02010600030101010101" pitchFamily="2" charset="-128"/>
                <a:cs typeface="+mn-cs"/>
              </a:rPr>
              <a:t>TIẾNG VIỆT</a:t>
            </a:r>
          </a:p>
        </p:txBody>
      </p:sp>
      <p:sp>
        <p:nvSpPr>
          <p:cNvPr id="27" name="TextBox 26"/>
          <p:cNvSpPr txBox="1"/>
          <p:nvPr/>
        </p:nvSpPr>
        <p:spPr>
          <a:xfrm>
            <a:off x="4346958" y="2878636"/>
            <a:ext cx="4031406" cy="7067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Bài</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20 – </a:t>
            </a:r>
            <a:r>
              <a:rPr kumimoji="0" lang="en-US" sz="4000" b="0" i="0" u="none" strike="noStrike" kern="1200" cap="none" spc="0" normalizeH="0" baseline="0" noProof="0" dirty="0" err="1">
                <a:ln>
                  <a:noFill/>
                </a:ln>
                <a:solidFill>
                  <a:srgbClr val="096F7E"/>
                </a:solidFill>
                <a:effectLst/>
                <a:uLnTx/>
                <a:uFillTx/>
                <a:latin typeface="SVN-Sign Painter House Script" panose="02000006070000020004" pitchFamily="50" charset="0"/>
                <a:ea typeface="+mn-ea"/>
                <a:cs typeface="+mn-cs"/>
              </a:rPr>
              <a:t>Tiết</a:t>
            </a:r>
            <a:r>
              <a:rPr kumimoji="0" lang="en-US" sz="4000" b="0" i="0" u="none" strike="noStrike" kern="1200" cap="none" spc="0" normalizeH="0" baseline="0" noProof="0" dirty="0">
                <a:ln>
                  <a:noFill/>
                </a:ln>
                <a:solidFill>
                  <a:srgbClr val="096F7E"/>
                </a:solidFill>
                <a:effectLst/>
                <a:uLnTx/>
                <a:uFillTx/>
                <a:latin typeface="SVN-Sign Painter House Script" panose="02000006070000020004" pitchFamily="50" charset="0"/>
                <a:ea typeface="+mn-ea"/>
                <a:cs typeface="+mn-cs"/>
              </a:rPr>
              <a:t> 4 </a:t>
            </a:r>
          </a:p>
        </p:txBody>
      </p:sp>
      <p:sp>
        <p:nvSpPr>
          <p:cNvPr id="28" name="TextBox 27"/>
          <p:cNvSpPr txBox="1"/>
          <p:nvPr/>
        </p:nvSpPr>
        <p:spPr>
          <a:xfrm>
            <a:off x="2323070" y="2215126"/>
            <a:ext cx="828083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Chủ</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điểm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Những</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trải</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nghiệm</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thú</a:t>
            </a:r>
            <a:r>
              <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 </a:t>
            </a:r>
            <a:r>
              <a:rPr kumimoji="0" lang="en-US" sz="4000" b="1" i="0" u="none" strike="noStrike" kern="1200" cap="none" spc="0" normalizeH="0" baseline="0" noProof="0" dirty="0" err="1">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rPr>
              <a:t>vị</a:t>
            </a:r>
            <a:endParaRPr kumimoji="0" lang="en-US" sz="4000" b="1" i="0" u="none" strike="noStrike" kern="1200" cap="none" spc="0" normalizeH="0" baseline="0" noProof="0" dirty="0">
              <a:ln>
                <a:noFill/>
              </a:ln>
              <a:solidFill>
                <a:srgbClr val="F44B15"/>
              </a:solidFill>
              <a:effectLst/>
              <a:uLnTx/>
              <a:uFillTx/>
              <a:latin typeface="Patrick Hand" panose="00000500000000000000" pitchFamily="2" charset="0"/>
              <a:ea typeface="White Xmas PERSONAL USE" pitchFamily="50" charset="0"/>
              <a:cs typeface="Baloo" panose="03080902040302020200" pitchFamily="66" charset="0"/>
            </a:endParaRPr>
          </a:p>
        </p:txBody>
      </p:sp>
      <p:sp>
        <p:nvSpPr>
          <p:cNvPr id="29" name="TextBox 28"/>
          <p:cNvSpPr txBox="1"/>
          <p:nvPr/>
        </p:nvSpPr>
        <p:spPr>
          <a:xfrm>
            <a:off x="1964724" y="3668282"/>
            <a:ext cx="8639176" cy="5835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Luyện tập: Viết đoạn văn </a:t>
            </a:r>
            <a:r>
              <a:rPr kumimoji="0" lang="en-US" altLang="vi-VN" sz="3200" b="0" i="0" u="none" strike="noStrike" kern="1200" cap="none" spc="-150" normalizeH="0" baseline="0" noProof="0" dirty="0">
                <a:ln>
                  <a:noFill/>
                </a:ln>
                <a:solidFill>
                  <a:srgbClr val="FF2543"/>
                </a:solidFill>
                <a:effectLst/>
                <a:uLnTx/>
                <a:uFillTx/>
                <a:latin typeface="Pattaya" panose="00000500000000000000" pitchFamily="2" charset="-34"/>
                <a:ea typeface="LNTH-Kids  Chinese Font 1" panose="02010600030101010101" pitchFamily="2" charset="-128"/>
                <a:cs typeface="Pattaya" panose="00000500000000000000" pitchFamily="2" charset="-34"/>
              </a:rPr>
              <a:t>tả ngôi nhà của mình</a:t>
            </a:r>
          </a:p>
        </p:txBody>
      </p:sp>
      <p:pic>
        <p:nvPicPr>
          <p:cNvPr id="17" name="Picture 4" descr="Rainbow Sticker for iOS &amp;amp; Android | GI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2"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right)">
                                      <p:cBhvr>
                                        <p:cTn id="10" dur="500"/>
                                        <p:tgtEl>
                                          <p:spTgt spid="1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par>
                                <p:cTn id="17" presetID="53" presetClass="entr" presetSubtype="16"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p:cTn id="19" dur="500" fill="hold"/>
                                        <p:tgtEl>
                                          <p:spTgt spid="32"/>
                                        </p:tgtEl>
                                        <p:attrNameLst>
                                          <p:attrName>ppt_w</p:attrName>
                                        </p:attrNameLst>
                                      </p:cBhvr>
                                      <p:tavLst>
                                        <p:tav tm="0">
                                          <p:val>
                                            <p:fltVal val="0"/>
                                          </p:val>
                                        </p:tav>
                                        <p:tav tm="100000">
                                          <p:val>
                                            <p:strVal val="#ppt_w"/>
                                          </p:val>
                                        </p:tav>
                                      </p:tavLst>
                                    </p:anim>
                                    <p:anim calcmode="lin" valueType="num">
                                      <p:cBhvr>
                                        <p:cTn id="20" dur="500" fill="hold"/>
                                        <p:tgtEl>
                                          <p:spTgt spid="32"/>
                                        </p:tgtEl>
                                        <p:attrNameLst>
                                          <p:attrName>ppt_h</p:attrName>
                                        </p:attrNameLst>
                                      </p:cBhvr>
                                      <p:tavLst>
                                        <p:tav tm="0">
                                          <p:val>
                                            <p:fltVal val="0"/>
                                          </p:val>
                                        </p:tav>
                                        <p:tav tm="100000">
                                          <p:val>
                                            <p:strVal val="#ppt_h"/>
                                          </p:val>
                                        </p:tav>
                                      </p:tavLst>
                                    </p:anim>
                                    <p:animEffect transition="in" filter="fade">
                                      <p:cBhvr>
                                        <p:cTn id="21" dur="500"/>
                                        <p:tgtEl>
                                          <p:spTgt spid="32"/>
                                        </p:tgtEl>
                                      </p:cBhvr>
                                    </p:animEffect>
                                  </p:childTnLst>
                                </p:cTn>
                              </p:par>
                            </p:childTnLst>
                          </p:cTn>
                        </p:par>
                        <p:par>
                          <p:cTn id="22" fill="hold">
                            <p:stCondLst>
                              <p:cond delay="1000"/>
                            </p:stCondLst>
                            <p:childTnLst>
                              <p:par>
                                <p:cTn id="23" presetID="22" presetClass="entr" presetSubtype="1" fill="hold"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par>
                                <p:cTn id="26" presetID="22" presetClass="entr" presetSubtype="8" fill="hold" grpId="0" nodeType="withEffect">
                                  <p:stCondLst>
                                    <p:cond delay="250"/>
                                  </p:stCondLst>
                                  <p:iterate type="wd">
                                    <p:tmPct val="10000"/>
                                  </p:iterate>
                                  <p:childTnLst>
                                    <p:set>
                                      <p:cBhvr>
                                        <p:cTn id="27" dur="1" fill="hold">
                                          <p:stCondLst>
                                            <p:cond delay="0"/>
                                          </p:stCondLst>
                                        </p:cTn>
                                        <p:tgtEl>
                                          <p:spTgt spid="25"/>
                                        </p:tgtEl>
                                        <p:attrNameLst>
                                          <p:attrName>style.visibility</p:attrName>
                                        </p:attrNameLst>
                                      </p:cBhvr>
                                      <p:to>
                                        <p:strVal val="visible"/>
                                      </p:to>
                                    </p:set>
                                    <p:animEffect transition="in" filter="wipe(left)">
                                      <p:cBhvr>
                                        <p:cTn id="28" dur="500"/>
                                        <p:tgtEl>
                                          <p:spTgt spid="25"/>
                                        </p:tgtEl>
                                      </p:cBhvr>
                                    </p:animEffect>
                                  </p:childTnLst>
                                </p:cTn>
                              </p:par>
                            </p:childTnLst>
                          </p:cTn>
                        </p:par>
                        <p:par>
                          <p:cTn id="29" fill="hold">
                            <p:stCondLst>
                              <p:cond delay="2799"/>
                            </p:stCondLst>
                            <p:childTnLst>
                              <p:par>
                                <p:cTn id="30" presetID="20" presetClass="entr" presetSubtype="0"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wedge">
                                      <p:cBhvr>
                                        <p:cTn id="32" dur="500"/>
                                        <p:tgtEl>
                                          <p:spTgt spid="26"/>
                                        </p:tgtEl>
                                      </p:cBhvr>
                                    </p:animEffect>
                                  </p:childTnLst>
                                </p:cTn>
                              </p:par>
                            </p:childTnLst>
                          </p:cTn>
                        </p:par>
                        <p:par>
                          <p:cTn id="33" fill="hold">
                            <p:stCondLst>
                              <p:cond delay="3299"/>
                            </p:stCondLst>
                            <p:childTnLst>
                              <p:par>
                                <p:cTn id="34" presetID="53" presetClass="entr" presetSubtype="16"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fltVal val="0"/>
                                          </p:val>
                                        </p:tav>
                                        <p:tav tm="100000">
                                          <p:val>
                                            <p:strVal val="#ppt_h"/>
                                          </p:val>
                                        </p:tav>
                                      </p:tavLst>
                                    </p:anim>
                                    <p:animEffect transition="in" filter="fade">
                                      <p:cBhvr>
                                        <p:cTn id="38" dur="500"/>
                                        <p:tgtEl>
                                          <p:spTgt spid="28"/>
                                        </p:tgtEl>
                                      </p:cBhvr>
                                    </p:animEffect>
                                  </p:childTnLst>
                                </p:cTn>
                              </p:par>
                            </p:childTnLst>
                          </p:cTn>
                        </p:par>
                        <p:par>
                          <p:cTn id="39" fill="hold">
                            <p:stCondLst>
                              <p:cond delay="3799"/>
                            </p:stCondLst>
                            <p:childTnLst>
                              <p:par>
                                <p:cTn id="40" presetID="47"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anim calcmode="lin" valueType="num">
                                      <p:cBhvr>
                                        <p:cTn id="43" dur="500" fill="hold"/>
                                        <p:tgtEl>
                                          <p:spTgt spid="27"/>
                                        </p:tgtEl>
                                        <p:attrNameLst>
                                          <p:attrName>ppt_x</p:attrName>
                                        </p:attrNameLst>
                                      </p:cBhvr>
                                      <p:tavLst>
                                        <p:tav tm="0">
                                          <p:val>
                                            <p:strVal val="#ppt_x"/>
                                          </p:val>
                                        </p:tav>
                                        <p:tav tm="100000">
                                          <p:val>
                                            <p:strVal val="#ppt_x"/>
                                          </p:val>
                                        </p:tav>
                                      </p:tavLst>
                                    </p:anim>
                                    <p:anim calcmode="lin" valueType="num">
                                      <p:cBhvr>
                                        <p:cTn id="44" dur="500" fill="hold"/>
                                        <p:tgtEl>
                                          <p:spTgt spid="27"/>
                                        </p:tgtEl>
                                        <p:attrNameLst>
                                          <p:attrName>ppt_y</p:attrName>
                                        </p:attrNameLst>
                                      </p:cBhvr>
                                      <p:tavLst>
                                        <p:tav tm="0">
                                          <p:val>
                                            <p:strVal val="#ppt_y-.1"/>
                                          </p:val>
                                        </p:tav>
                                        <p:tav tm="100000">
                                          <p:val>
                                            <p:strVal val="#ppt_y"/>
                                          </p:val>
                                        </p:tav>
                                      </p:tavLst>
                                    </p:anim>
                                  </p:childTnLst>
                                </p:cTn>
                              </p:par>
                            </p:childTnLst>
                          </p:cTn>
                        </p:par>
                        <p:par>
                          <p:cTn id="45" fill="hold">
                            <p:stCondLst>
                              <p:cond delay="4299"/>
                            </p:stCondLst>
                            <p:childTnLst>
                              <p:par>
                                <p:cTn id="46" presetID="9" presetClass="entr" presetSubtype="0" fill="hold" grpId="0" nodeType="afterEffect">
                                  <p:stCondLst>
                                    <p:cond delay="0"/>
                                  </p:stCondLst>
                                  <p:iterate type="wd">
                                    <p:tmPct val="10000"/>
                                  </p:iterate>
                                  <p:childTnLst>
                                    <p:set>
                                      <p:cBhvr>
                                        <p:cTn id="47" dur="1" fill="hold">
                                          <p:stCondLst>
                                            <p:cond delay="0"/>
                                          </p:stCondLst>
                                        </p:cTn>
                                        <p:tgtEl>
                                          <p:spTgt spid="29"/>
                                        </p:tgtEl>
                                        <p:attrNameLst>
                                          <p:attrName>style.visibility</p:attrName>
                                        </p:attrNameLst>
                                      </p:cBhvr>
                                      <p:to>
                                        <p:strVal val="visible"/>
                                      </p:to>
                                    </p:set>
                                    <p:animEffect transition="in" filter="dissolve">
                                      <p:cBhvr>
                                        <p:cTn id="48" dur="500"/>
                                        <p:tgtEl>
                                          <p:spTgt spid="29"/>
                                        </p:tgtEl>
                                      </p:cBhvr>
                                    </p:animEffect>
                                  </p:childTnLst>
                                </p:cTn>
                              </p:par>
                            </p:childTnLst>
                          </p:cTn>
                        </p:par>
                        <p:par>
                          <p:cTn id="49" fill="hold">
                            <p:stCondLst>
                              <p:cond delay="7000"/>
                            </p:stCondLst>
                            <p:childTnLst>
                              <p:par>
                                <p:cTn id="50" presetID="22" presetClass="entr" presetSubtype="8"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wipe(left)">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p:cNvSpPr txBox="1"/>
          <p:nvPr/>
        </p:nvSpPr>
        <p:spPr>
          <a:xfrm>
            <a:off x="2153373" y="2815399"/>
            <a:ext cx="880163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srgbClr val="FFC5CD"/>
                </a:solidFill>
                <a:effectLst/>
                <a:uLnTx/>
                <a:uFillTx/>
                <a:latin typeface="Coiny" panose="02000903060500060000" pitchFamily="2" charset="0"/>
                <a:ea typeface="+mn-ea"/>
                <a:cs typeface="+mn-cs"/>
              </a:rPr>
              <a:t>THỬ TÀI NHÍ</a:t>
            </a:r>
          </a:p>
        </p:txBody>
      </p:sp>
      <p:sp>
        <p:nvSpPr>
          <p:cNvPr id="12" name="TextBox 11"/>
          <p:cNvSpPr txBox="1"/>
          <p:nvPr/>
        </p:nvSpPr>
        <p:spPr>
          <a:xfrm>
            <a:off x="2204824" y="2754826"/>
            <a:ext cx="797181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THỬ TÀI NHÍ</a:t>
            </a:r>
          </a:p>
        </p:txBody>
      </p:sp>
      <p:pic>
        <p:nvPicPr>
          <p:cNvPr id="10" name="Picture 9" descr="A picture containing doll, toy&#10;&#10;Description automatically generated"/>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r="9366" b="10519"/>
          <a:stretch>
            <a:fillRect/>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14:presetBounceEnd="40000">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14:bounceEnd="40000">
                                          <p:cBhvr additive="base">
                                            <p:cTn id="21"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100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par>
                              <p:cTn id="13" fill="hold">
                                <p:stCondLst>
                                  <p:cond delay="500"/>
                                </p:stCondLst>
                                <p:childTnLst>
                                  <p:par>
                                    <p:cTn id="14" presetID="53" presetClass="entr" presetSubtype="16"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750" fill="hold"/>
                                            <p:tgtEl>
                                              <p:spTgt spid="10"/>
                                            </p:tgtEl>
                                            <p:attrNameLst>
                                              <p:attrName>ppt_x</p:attrName>
                                            </p:attrNameLst>
                                          </p:cBhvr>
                                          <p:tavLst>
                                            <p:tav tm="0">
                                              <p:val>
                                                <p:strVal val="#ppt_x"/>
                                              </p:val>
                                            </p:tav>
                                            <p:tav tm="100000">
                                              <p:val>
                                                <p:strVal val="#ppt_x"/>
                                              </p:val>
                                            </p:tav>
                                          </p:tavLst>
                                        </p:anim>
                                        <p:anim calcmode="lin" valueType="num">
                                          <p:cBhvr additive="base">
                                            <p:cTn id="22"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10" name="Trò-chơi-chíu.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750"/>
                                            <p:tgtEl>
                                              <p:spTgt spid="11"/>
                                            </p:tgtEl>
                                          </p:cBhvr>
                                        </p:animEffect>
                                      </p:childTnLst>
                                    </p:cTn>
                                  </p:par>
                                </p:childTnLst>
                              </p:cTn>
                            </p:par>
                            <p:par>
                              <p:cTn id="28" fill="hold">
                                <p:stCondLst>
                                  <p:cond delay="1000"/>
                                </p:stCondLst>
                                <p:childTnLst>
                                  <p:par>
                                    <p:cTn id="29" presetID="25" presetClass="entr" presetSubtype="0" fill="hold" grpId="0" nodeType="afterEffect">
                                      <p:stCondLst>
                                        <p:cond delay="0"/>
                                      </p:stCondLst>
                                      <p:iterate type="lt">
                                        <p:tmPct val="10000"/>
                                      </p:iterate>
                                      <p:childTnLst>
                                        <p:set>
                                          <p:cBhvr>
                                            <p:cTn id="30" dur="1" fill="hold">
                                              <p:stCondLst>
                                                <p:cond delay="0"/>
                                              </p:stCondLst>
                                            </p:cTn>
                                            <p:tgtEl>
                                              <p:spTgt spid="2"/>
                                            </p:tgtEl>
                                            <p:attrNameLst>
                                              <p:attrName>style.visibility</p:attrName>
                                            </p:attrNameLst>
                                          </p:cBhvr>
                                          <p:to>
                                            <p:strVal val="visible"/>
                                          </p:to>
                                        </p:set>
                                        <p:anim calcmode="lin" valueType="num">
                                          <p:cBhvr>
                                            <p:cTn id="3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4" dur="1000" fill="hold"/>
                                            <p:tgtEl>
                                              <p:spTgt spid="2"/>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
                                            </p:tgtEl>
                                          </p:cBhvr>
                                        </p:animEffect>
                                      </p:childTnLst>
                                    </p:cTn>
                                  </p:par>
                                  <p:par>
                                    <p:cTn id="39" presetID="25" presetClass="entr" presetSubtype="0" fill="hold" grpId="0" nodeType="withEffect">
                                      <p:stCondLst>
                                        <p:cond delay="0"/>
                                      </p:stCondLst>
                                      <p:iterate type="lt">
                                        <p:tmPct val="10000"/>
                                      </p:iterate>
                                      <p:childTnLst>
                                        <p:set>
                                          <p:cBhvr>
                                            <p:cTn id="40" dur="1" fill="hold">
                                              <p:stCondLst>
                                                <p:cond delay="0"/>
                                              </p:stCondLst>
                                            </p:cTn>
                                            <p:tgtEl>
                                              <p:spTgt spid="12"/>
                                            </p:tgtEl>
                                            <p:attrNameLst>
                                              <p:attrName>style.visibility</p:attrName>
                                            </p:attrNameLst>
                                          </p:cBhvr>
                                          <p:to>
                                            <p:strVal val="visible"/>
                                          </p:to>
                                        </p:set>
                                        <p:anim calcmode="lin" valueType="num">
                                          <p:cBhvr>
                                            <p:cTn id="41"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2"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3"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4" dur="1000" fill="hold"/>
                                            <p:tgtEl>
                                              <p:spTgt spid="12"/>
                                            </p:tgtEl>
                                            <p:attrNameLst>
                                              <p:attrName>ppt_h</p:attrName>
                                            </p:attrNameLst>
                                          </p:cBhvr>
                                          <p:tavLst>
                                            <p:tav tm="0">
                                              <p:val>
                                                <p:strVal val="#ppt_h"/>
                                              </p:val>
                                            </p:tav>
                                            <p:tav tm="100000">
                                              <p:val>
                                                <p:strVal val="#ppt_h"/>
                                              </p:val>
                                            </p:tav>
                                          </p:tavLst>
                                        </p:anim>
                                        <p:anim calcmode="lin" valueType="num">
                                          <p:cBhvr>
                                            <p:cTn id="45"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6"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7"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8"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1298263" y="762077"/>
            <a:ext cx="10214029" cy="583565"/>
          </a:xfrm>
          <a:prstGeom prst="rect">
            <a:avLst/>
          </a:prstGeom>
          <a:noFill/>
        </p:spPr>
        <p:txBody>
          <a:bodyPr wrap="square">
            <a:spAutoFit/>
          </a:bodyPr>
          <a:lstStyle/>
          <a:p>
            <a:pPr lvl="0">
              <a:defRPr/>
            </a:pPr>
            <a:r>
              <a:rPr lang="en-US" sz="3200" b="1" dirty="0">
                <a:solidFill>
                  <a:srgbClr val="FF2543"/>
                </a:solidFill>
              </a:rPr>
              <a:t>4. Quan </a:t>
            </a:r>
            <a:r>
              <a:rPr lang="en-US" sz="3200" b="1" dirty="0" err="1">
                <a:solidFill>
                  <a:srgbClr val="FF2543"/>
                </a:solidFill>
              </a:rPr>
              <a:t>sát</a:t>
            </a:r>
            <a:r>
              <a:rPr lang="en-US" sz="3200" b="1" dirty="0">
                <a:solidFill>
                  <a:srgbClr val="FF2543"/>
                </a:solidFill>
              </a:rPr>
              <a:t> </a:t>
            </a:r>
            <a:r>
              <a:rPr lang="en-US" sz="3200" b="1" dirty="0" err="1">
                <a:solidFill>
                  <a:srgbClr val="FF2543"/>
                </a:solidFill>
              </a:rPr>
              <a:t>tranh</a:t>
            </a:r>
            <a:r>
              <a:rPr lang="en-US" sz="3200" b="1" dirty="0">
                <a:solidFill>
                  <a:srgbClr val="FF2543"/>
                </a:solidFill>
              </a:rPr>
              <a:t>, </a:t>
            </a:r>
            <a:r>
              <a:rPr lang="en-US" sz="3200" b="1" dirty="0" err="1">
                <a:solidFill>
                  <a:srgbClr val="FF2543"/>
                </a:solidFill>
              </a:rPr>
              <a:t>nêu đặc điểm của sự vật trong mỗi tranh</a:t>
            </a:r>
            <a:endParaRPr lang="en-US" sz="3200" b="1" dirty="0">
              <a:solidFill>
                <a:srgbClr val="FF2543"/>
              </a:solidFill>
            </a:endParaRPr>
          </a:p>
        </p:txBody>
      </p:sp>
      <p:pic>
        <p:nvPicPr>
          <p:cNvPr id="3" name="Picture 2" descr="Screenshot (1196)"/>
          <p:cNvPicPr>
            <a:picLocks noChangeAspect="1"/>
          </p:cNvPicPr>
          <p:nvPr/>
        </p:nvPicPr>
        <p:blipFill>
          <a:blip r:embed="rId5"/>
          <a:stretch>
            <a:fillRect/>
          </a:stretch>
        </p:blipFill>
        <p:spPr>
          <a:xfrm>
            <a:off x="1008380" y="1634490"/>
            <a:ext cx="10334625" cy="3547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416794" y="845811"/>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36935" t="6368" r="38115" b="57043"/>
          <a:stretch>
            <a:fillRect/>
          </a:stretch>
        </p:blipFill>
        <p:spPr>
          <a:xfrm>
            <a:off x="6389670" y="2219526"/>
            <a:ext cx="2309245"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10595" t="6512" r="64958" b="56899"/>
          <a:stretch>
            <a:fillRect/>
          </a:stretch>
        </p:blipFill>
        <p:spPr>
          <a:xfrm>
            <a:off x="3539169" y="2219526"/>
            <a:ext cx="2262753" cy="3657600"/>
          </a:xfrm>
          <a:prstGeom prst="rect">
            <a:avLst/>
          </a:prstGeom>
          <a:effectLst>
            <a:outerShdw blurRad="63500" sx="102000" sy="102000" algn="ctr" rotWithShape="0">
              <a:prstClr val="black">
                <a:alpha val="40000"/>
              </a:prstClr>
            </a:outerShdw>
          </a:effectLst>
        </p:spPr>
      </p:pic>
      <p:pic>
        <p:nvPicPr>
          <p:cNvPr id="3076" name="Picture 4" descr="Rainbow Sticker for iOS &amp;amp; Android |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32" y="-685110"/>
            <a:ext cx="3657600" cy="365760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Kooky Gook GIFs - Find &amp;amp; Share on GIPH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3082" name="Picture 10" descr="In Case You Care To Know Who I Is | The World of Second Chanc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449435" y="0"/>
            <a:ext cx="2743200"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3" name="Picture 42" descr="A group of flowers&#10;&#10;Description automatically generated with low confidence"/>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pic>
        <p:nvPicPr>
          <p:cNvPr id="2" name="Picture 1"/>
          <p:cNvPicPr>
            <a:picLocks noChangeAspect="1"/>
          </p:cNvPicPr>
          <p:nvPr/>
        </p:nvPicPr>
        <p:blipFill>
          <a:blip r:embed="rId15"/>
          <a:stretch>
            <a:fillRect/>
          </a:stretch>
        </p:blipFill>
        <p:spPr>
          <a:xfrm>
            <a:off x="3718353" y="1278871"/>
            <a:ext cx="4755292" cy="126198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14:presetBounceEnd="40000">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14:bounceEnd="40000">
                                          <p:cBhvr additive="base">
                                            <p:cTn id="30"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50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3076"/>
                                            </p:tgtEl>
                                            <p:attrNameLst>
                                              <p:attrName>style.visibility</p:attrName>
                                            </p:attrNameLst>
                                          </p:cBhvr>
                                          <p:to>
                                            <p:strVal val="visible"/>
                                          </p:to>
                                        </p:set>
                                        <p:animEffect transition="in" filter="wipe(left)">
                                          <p:cBhvr>
                                            <p:cTn id="23" dur="500"/>
                                            <p:tgtEl>
                                              <p:spTgt spid="3076"/>
                                            </p:tgtEl>
                                          </p:cBhvr>
                                        </p:animEffect>
                                      </p:childTnLst>
                                    </p:cTn>
                                  </p:par>
                                  <p:par>
                                    <p:cTn id="24" presetID="22" presetClass="entr" presetSubtype="2" fill="hold" nodeType="withEffect">
                                      <p:stCondLst>
                                        <p:cond delay="0"/>
                                      </p:stCondLst>
                                      <p:childTnLst>
                                        <p:set>
                                          <p:cBhvr>
                                            <p:cTn id="25" dur="1" fill="hold">
                                              <p:stCondLst>
                                                <p:cond delay="0"/>
                                              </p:stCondLst>
                                            </p:cTn>
                                            <p:tgtEl>
                                              <p:spTgt spid="3082"/>
                                            </p:tgtEl>
                                            <p:attrNameLst>
                                              <p:attrName>style.visibility</p:attrName>
                                            </p:attrNameLst>
                                          </p:cBhvr>
                                          <p:to>
                                            <p:strVal val="visible"/>
                                          </p:to>
                                        </p:set>
                                        <p:animEffect transition="in" filter="wipe(right)">
                                          <p:cBhvr>
                                            <p:cTn id="26" dur="500"/>
                                            <p:tgtEl>
                                              <p:spTgt spid="3082"/>
                                            </p:tgtEl>
                                          </p:cBhvr>
                                        </p:animEffect>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35"/>
                                            </p:tgtEl>
                                            <p:attrNameLst>
                                              <p:attrName>style.visibility</p:attrName>
                                            </p:attrNameLst>
                                          </p:cBhvr>
                                          <p:to>
                                            <p:strVal val="visible"/>
                                          </p:to>
                                        </p:set>
                                        <p:anim calcmode="lin" valueType="num">
                                          <p:cBhvr additive="base">
                                            <p:cTn id="30" dur="750" fill="hold"/>
                                            <p:tgtEl>
                                              <p:spTgt spid="35"/>
                                            </p:tgtEl>
                                            <p:attrNameLst>
                                              <p:attrName>ppt_x</p:attrName>
                                            </p:attrNameLst>
                                          </p:cBhvr>
                                          <p:tavLst>
                                            <p:tav tm="0">
                                              <p:val>
                                                <p:strVal val="#ppt_x"/>
                                              </p:val>
                                            </p:tav>
                                            <p:tav tm="100000">
                                              <p:val>
                                                <p:strVal val="#ppt_x"/>
                                              </p:val>
                                            </p:tav>
                                          </p:tavLst>
                                        </p:anim>
                                        <p:anim calcmode="lin" valueType="num">
                                          <p:cBhvr additive="base">
                                            <p:cTn id="31"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6" name="Trò-chơi-chíu.wav"/>
                                            </p:tgtEl>
                                          </p:cMediaNode>
                                        </p:audio>
                                      </p:sub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6" name="Trò-chơi-chíu.wav"/>
                                            </p:tgtEl>
                                          </p:cMediaNode>
                                        </p:audio>
                                      </p:subTnLst>
                                    </p:cTn>
                                  </p:par>
                                  <p:par>
                                    <p:cTn id="36" presetID="22" presetClass="entr" presetSubtype="4" fill="hold" nodeType="withEffect">
                                      <p:stCondLst>
                                        <p:cond delay="250"/>
                                      </p:stCondLst>
                                      <p:childTnLst>
                                        <p:set>
                                          <p:cBhvr>
                                            <p:cTn id="37" dur="1" fill="hold">
                                              <p:stCondLst>
                                                <p:cond delay="0"/>
                                              </p:stCondLst>
                                            </p:cTn>
                                            <p:tgtEl>
                                              <p:spTgt spid="3078"/>
                                            </p:tgtEl>
                                            <p:attrNameLst>
                                              <p:attrName>style.visibility</p:attrName>
                                            </p:attrNameLst>
                                          </p:cBhvr>
                                          <p:to>
                                            <p:strVal val="visible"/>
                                          </p:to>
                                        </p:set>
                                        <p:animEffect transition="in" filter="wipe(down)">
                                          <p:cBhvr>
                                            <p:cTn id="38" dur="500"/>
                                            <p:tgtEl>
                                              <p:spTgt spid="3078"/>
                                            </p:tgtEl>
                                          </p:cBhvr>
                                        </p:animEffect>
                                      </p:childTnLst>
                                    </p:cTn>
                                  </p:par>
                                  <p:par>
                                    <p:cTn id="39" presetID="22" presetClass="entr" presetSubtype="4" fill="hold" nodeType="withEffect">
                                      <p:stCondLst>
                                        <p:cond delay="25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par>
                              <p:cTn id="42" fill="hold">
                                <p:stCondLst>
                                  <p:cond delay="2500"/>
                                </p:stCondLst>
                                <p:childTnLst>
                                  <p:par>
                                    <p:cTn id="43" presetID="32" presetClass="emph" presetSubtype="0" repeatCount="3000" fill="hold" nodeType="afterEffect">
                                      <p:stCondLst>
                                        <p:cond delay="0"/>
                                      </p:stCondLst>
                                      <p:childTnLst>
                                        <p:animRot by="120000">
                                          <p:cBhvr>
                                            <p:cTn id="44" dur="100" fill="hold">
                                              <p:stCondLst>
                                                <p:cond delay="0"/>
                                              </p:stCondLst>
                                            </p:cTn>
                                            <p:tgtEl>
                                              <p:spTgt spid="35"/>
                                            </p:tgtEl>
                                            <p:attrNameLst>
                                              <p:attrName>r</p:attrName>
                                            </p:attrNameLst>
                                          </p:cBhvr>
                                        </p:animRot>
                                        <p:animRot by="-240000">
                                          <p:cBhvr>
                                            <p:cTn id="45" dur="200" fill="hold">
                                              <p:stCondLst>
                                                <p:cond delay="200"/>
                                              </p:stCondLst>
                                            </p:cTn>
                                            <p:tgtEl>
                                              <p:spTgt spid="35"/>
                                            </p:tgtEl>
                                            <p:attrNameLst>
                                              <p:attrName>r</p:attrName>
                                            </p:attrNameLst>
                                          </p:cBhvr>
                                        </p:animRot>
                                        <p:animRot by="240000">
                                          <p:cBhvr>
                                            <p:cTn id="46" dur="200" fill="hold">
                                              <p:stCondLst>
                                                <p:cond delay="400"/>
                                              </p:stCondLst>
                                            </p:cTn>
                                            <p:tgtEl>
                                              <p:spTgt spid="35"/>
                                            </p:tgtEl>
                                            <p:attrNameLst>
                                              <p:attrName>r</p:attrName>
                                            </p:attrNameLst>
                                          </p:cBhvr>
                                        </p:animRot>
                                        <p:animRot by="-240000">
                                          <p:cBhvr>
                                            <p:cTn id="47" dur="200" fill="hold">
                                              <p:stCondLst>
                                                <p:cond delay="600"/>
                                              </p:stCondLst>
                                            </p:cTn>
                                            <p:tgtEl>
                                              <p:spTgt spid="35"/>
                                            </p:tgtEl>
                                            <p:attrNameLst>
                                              <p:attrName>r</p:attrName>
                                            </p:attrNameLst>
                                          </p:cBhvr>
                                        </p:animRot>
                                        <p:animRot by="120000">
                                          <p:cBhvr>
                                            <p:cTn id="48" dur="200" fill="hold">
                                              <p:stCondLst>
                                                <p:cond delay="800"/>
                                              </p:stCondLst>
                                            </p:cTn>
                                            <p:tgtEl>
                                              <p:spTgt spid="35"/>
                                            </p:tgtEl>
                                            <p:attrNameLst>
                                              <p:attrName>r</p:attrName>
                                            </p:attrNameLst>
                                          </p:cBhvr>
                                        </p:animRot>
                                      </p:childTnLst>
                                    </p:cTn>
                                  </p:par>
                                  <p:par>
                                    <p:cTn id="49" presetID="32" presetClass="emph" presetSubtype="0" repeatCount="3000" fill="hold" nodeType="withEffect">
                                      <p:stCondLst>
                                        <p:cond delay="0"/>
                                      </p:stCondLst>
                                      <p:childTnLst>
                                        <p:animRot by="120000">
                                          <p:cBhvr>
                                            <p:cTn id="50" dur="100" fill="hold">
                                              <p:stCondLst>
                                                <p:cond delay="0"/>
                                              </p:stCondLst>
                                            </p:cTn>
                                            <p:tgtEl>
                                              <p:spTgt spid="33"/>
                                            </p:tgtEl>
                                            <p:attrNameLst>
                                              <p:attrName>r</p:attrName>
                                            </p:attrNameLst>
                                          </p:cBhvr>
                                        </p:animRot>
                                        <p:animRot by="-240000">
                                          <p:cBhvr>
                                            <p:cTn id="51" dur="200" fill="hold">
                                              <p:stCondLst>
                                                <p:cond delay="200"/>
                                              </p:stCondLst>
                                            </p:cTn>
                                            <p:tgtEl>
                                              <p:spTgt spid="33"/>
                                            </p:tgtEl>
                                            <p:attrNameLst>
                                              <p:attrName>r</p:attrName>
                                            </p:attrNameLst>
                                          </p:cBhvr>
                                        </p:animRot>
                                        <p:animRot by="240000">
                                          <p:cBhvr>
                                            <p:cTn id="52" dur="200" fill="hold">
                                              <p:stCondLst>
                                                <p:cond delay="400"/>
                                              </p:stCondLst>
                                            </p:cTn>
                                            <p:tgtEl>
                                              <p:spTgt spid="33"/>
                                            </p:tgtEl>
                                            <p:attrNameLst>
                                              <p:attrName>r</p:attrName>
                                            </p:attrNameLst>
                                          </p:cBhvr>
                                        </p:animRot>
                                        <p:animRot by="-240000">
                                          <p:cBhvr>
                                            <p:cTn id="53" dur="200" fill="hold">
                                              <p:stCondLst>
                                                <p:cond delay="600"/>
                                              </p:stCondLst>
                                            </p:cTn>
                                            <p:tgtEl>
                                              <p:spTgt spid="33"/>
                                            </p:tgtEl>
                                            <p:attrNameLst>
                                              <p:attrName>r</p:attrName>
                                            </p:attrNameLst>
                                          </p:cBhvr>
                                        </p:animRot>
                                        <p:animRot by="120000">
                                          <p:cBhvr>
                                            <p:cTn id="54" dur="200" fill="hold">
                                              <p:stCondLst>
                                                <p:cond delay="800"/>
                                              </p:stCondLst>
                                            </p:cTn>
                                            <p:tgtEl>
                                              <p:spTgt spid="33"/>
                                            </p:tgtEl>
                                            <p:attrNameLst>
                                              <p:attrName>r</p:attrName>
                                            </p:attrNameLst>
                                          </p:cBhvr>
                                        </p:animRot>
                                      </p:childTnLst>
                                    </p:cTn>
                                  </p:par>
                                  <p:par>
                                    <p:cTn id="55" presetID="53" presetClass="entr" presetSubtype="16" fill="hold" nodeType="withEffect">
                                      <p:stCondLst>
                                        <p:cond delay="0"/>
                                      </p:stCondLst>
                                      <p:childTnLst>
                                        <p:set>
                                          <p:cBhvr>
                                            <p:cTn id="56" dur="1" fill="hold">
                                              <p:stCondLst>
                                                <p:cond delay="0"/>
                                              </p:stCondLst>
                                            </p:cTn>
                                            <p:tgtEl>
                                              <p:spTgt spid="2"/>
                                            </p:tgtEl>
                                            <p:attrNameLst>
                                              <p:attrName>style.visibility</p:attrName>
                                            </p:attrNameLst>
                                          </p:cBhvr>
                                          <p:to>
                                            <p:strVal val="visible"/>
                                          </p:to>
                                        </p:set>
                                        <p:anim calcmode="lin" valueType="num">
                                          <p:cBhvr>
                                            <p:cTn id="57" dur="500" fill="hold"/>
                                            <p:tgtEl>
                                              <p:spTgt spid="2"/>
                                            </p:tgtEl>
                                            <p:attrNameLst>
                                              <p:attrName>ppt_w</p:attrName>
                                            </p:attrNameLst>
                                          </p:cBhvr>
                                          <p:tavLst>
                                            <p:tav tm="0">
                                              <p:val>
                                                <p:fltVal val="0"/>
                                              </p:val>
                                            </p:tav>
                                            <p:tav tm="100000">
                                              <p:val>
                                                <p:strVal val="#ppt_w"/>
                                              </p:val>
                                            </p:tav>
                                          </p:tavLst>
                                        </p:anim>
                                        <p:anim calcmode="lin" valueType="num">
                                          <p:cBhvr>
                                            <p:cTn id="58" dur="500" fill="hold"/>
                                            <p:tgtEl>
                                              <p:spTgt spid="2"/>
                                            </p:tgtEl>
                                            <p:attrNameLst>
                                              <p:attrName>ppt_h</p:attrName>
                                            </p:attrNameLst>
                                          </p:cBhvr>
                                          <p:tavLst>
                                            <p:tav tm="0">
                                              <p:val>
                                                <p:fltVal val="0"/>
                                              </p:val>
                                            </p:tav>
                                            <p:tav tm="100000">
                                              <p:val>
                                                <p:strVal val="#ppt_h"/>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3" name="Picture 32" descr="A group of dolls&#10;&#10;Description automatically generated"/>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7619" t="49518" r="67692" b="14070"/>
          <a:stretch>
            <a:fillRect/>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p:cNvPicPr>
            <a:picLocks noChangeAspect="1"/>
          </p:cNvPicPr>
          <p:nvPr/>
        </p:nvPicPr>
        <p:blipFill rotWithShape="1">
          <a:blip r:embed="rId7">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l="65515" t="49087" r="10697" b="13963"/>
          <a:stretch>
            <a:fillRect/>
          </a:stretch>
        </p:blipFill>
        <p:spPr>
          <a:xfrm>
            <a:off x="3779356" y="2219525"/>
            <a:ext cx="2180263" cy="3657600"/>
          </a:xfrm>
          <a:prstGeom prst="rect">
            <a:avLst/>
          </a:prstGeom>
          <a:effectLst>
            <a:outerShdw blurRad="63500" sx="102000" sy="102000" algn="ctr" rotWithShape="0">
              <a:prstClr val="black">
                <a:alpha val="40000"/>
              </a:prstClr>
            </a:outerShdw>
          </a:effectLst>
        </p:spPr>
      </p:pic>
      <p:pic>
        <p:nvPicPr>
          <p:cNvPr id="3078" name="Picture 6" descr="Kooky Gook GIFs - Find &amp;amp; Share on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p:cNvGrpSpPr/>
          <p:nvPr/>
        </p:nvGrpSpPr>
        <p:grpSpPr>
          <a:xfrm>
            <a:off x="1367765" y="662608"/>
            <a:ext cx="2560320" cy="2560320"/>
            <a:chOff x="1367765" y="662608"/>
            <a:chExt cx="2560320" cy="2560320"/>
          </a:xfrm>
        </p:grpSpPr>
        <p:pic>
          <p:nvPicPr>
            <p:cNvPr id="6146" name="Picture 2" descr="Purple Bubble Transpar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TRÌNH BÀY</a:t>
              </a:r>
            </a:p>
          </p:txBody>
        </p:sp>
      </p:grpSp>
      <p:grpSp>
        <p:nvGrpSpPr>
          <p:cNvPr id="5" name="Group 4"/>
          <p:cNvGrpSpPr/>
          <p:nvPr/>
        </p:nvGrpSpPr>
        <p:grpSpPr>
          <a:xfrm>
            <a:off x="8163514" y="662608"/>
            <a:ext cx="2560320" cy="2560320"/>
            <a:chOff x="8163514" y="662608"/>
            <a:chExt cx="2560320" cy="2560320"/>
          </a:xfrm>
        </p:grpSpPr>
        <p:pic>
          <p:nvPicPr>
            <p:cNvPr id="17" name="Picture 2" descr="Purple Bubble Transparent"/>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panose="020F0502020204030204"/>
                  <a:ea typeface="+mn-ea"/>
                  <a:cs typeface="+mn-cs"/>
                </a:rPr>
                <a:t>NHẬN XÉT</a:t>
              </a:r>
            </a:p>
          </p:txBody>
        </p:sp>
      </p:grpSp>
      <p:pic>
        <p:nvPicPr>
          <p:cNvPr id="10" name="Picture 9"/>
          <p:cNvPicPr>
            <a:picLocks noChangeAspect="1"/>
          </p:cNvPicPr>
          <p:nvPr/>
        </p:nvPicPr>
        <p:blipFill>
          <a:blip r:embed="rId14"/>
          <a:stretch>
            <a:fillRect/>
          </a:stretch>
        </p:blipFill>
        <p:spPr>
          <a:xfrm>
            <a:off x="3987392" y="1087368"/>
            <a:ext cx="4176122" cy="126807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5" name="Trò-chơi-chíu.wav"/>
                                            </p:tgtEl>
                                          </p:cMediaNode>
                                        </p:audio>
                                      </p:subTnLst>
                                    </p:cTn>
                                  </p:par>
                                </p:childTnLst>
                              </p:cTn>
                            </p:par>
                            <p:par>
                              <p:cTn id="26" fill="hold">
                                <p:stCondLst>
                                  <p:cond delay="1000"/>
                                </p:stCondLst>
                                <p:childTnLst>
                                  <p:par>
                                    <p:cTn id="27" presetID="22" presetClass="entr" presetSubtype="4"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par>
                                    <p:cTn id="30" presetID="22" presetClass="entr" presetSubtype="4" fill="hold" nodeType="withEffect">
                                      <p:stCondLst>
                                        <p:cond delay="0"/>
                                      </p:stCondLst>
                                      <p:childTnLst>
                                        <p:set>
                                          <p:cBhvr>
                                            <p:cTn id="31" dur="1" fill="hold">
                                              <p:stCondLst>
                                                <p:cond delay="0"/>
                                              </p:stCondLst>
                                            </p:cTn>
                                            <p:tgtEl>
                                              <p:spTgt spid="3078"/>
                                            </p:tgtEl>
                                            <p:attrNameLst>
                                              <p:attrName>style.visibility</p:attrName>
                                            </p:attrNameLst>
                                          </p:cBhvr>
                                          <p:to>
                                            <p:strVal val="visible"/>
                                          </p:to>
                                        </p:set>
                                        <p:animEffect transition="in" filter="wipe(down)">
                                          <p:cBhvr>
                                            <p:cTn id="32" dur="500"/>
                                            <p:tgtEl>
                                              <p:spTgt spid="3078"/>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ppt_x"/>
                                              </p:val>
                                            </p:tav>
                                            <p:tav tm="100000">
                                              <p:val>
                                                <p:strVal val="#ppt_x"/>
                                              </p:val>
                                            </p:tav>
                                          </p:tavLst>
                                        </p:anim>
                                        <p:anim calcmode="lin" valueType="num">
                                          <p:cBhvr additive="base">
                                            <p:cTn id="38"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15" name="Trò-chơi-chíu.wav"/>
                                            </p:tgtEl>
                                          </p:cMediaNode>
                                        </p:audio>
                                      </p:subTnLst>
                                    </p:cTn>
                                  </p:par>
                                </p:childTnLst>
                              </p:cTn>
                            </p:par>
                            <p:par>
                              <p:cTn id="39" fill="hold">
                                <p:stCondLst>
                                  <p:cond delay="1000"/>
                                </p:stCondLst>
                                <p:childTnLst>
                                  <p:par>
                                    <p:cTn id="40" presetID="22" presetClass="entr" presetSubtype="4" fill="hold" nodeType="after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wipe(down)">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animEffect transition="in" filter="wipe(down)">
                                          <p:cBhvr>
                                            <p:cTn id="45" dur="500"/>
                                            <p:tgtEl>
                                              <p:spTgt spid="45"/>
                                            </p:tgtEl>
                                          </p:cBhvr>
                                        </p:animEffect>
                                      </p:childTnLst>
                                    </p:cTn>
                                  </p:par>
                                  <p:par>
                                    <p:cTn id="46" presetID="53" presetClass="entr" presetSubtype="16" fill="hold" nodeType="withEffect">
                                      <p:stCondLst>
                                        <p:cond delay="0"/>
                                      </p:stCondLst>
                                      <p:childTnLst>
                                        <p:set>
                                          <p:cBhvr>
                                            <p:cTn id="47" dur="1" fill="hold">
                                              <p:stCondLst>
                                                <p:cond delay="0"/>
                                              </p:stCondLst>
                                            </p:cTn>
                                            <p:tgtEl>
                                              <p:spTgt spid="10"/>
                                            </p:tgtEl>
                                            <p:attrNameLst>
                                              <p:attrName>style.visibility</p:attrName>
                                            </p:attrNameLst>
                                          </p:cBhvr>
                                          <p:to>
                                            <p:strVal val="visible"/>
                                          </p:to>
                                        </p:set>
                                        <p:anim calcmode="lin" valueType="num">
                                          <p:cBhvr>
                                            <p:cTn id="48" dur="500" fill="hold"/>
                                            <p:tgtEl>
                                              <p:spTgt spid="10"/>
                                            </p:tgtEl>
                                            <p:attrNameLst>
                                              <p:attrName>ppt_w</p:attrName>
                                            </p:attrNameLst>
                                          </p:cBhvr>
                                          <p:tavLst>
                                            <p:tav tm="0">
                                              <p:val>
                                                <p:fltVal val="0"/>
                                              </p:val>
                                            </p:tav>
                                            <p:tav tm="100000">
                                              <p:val>
                                                <p:strVal val="#ppt_w"/>
                                              </p:val>
                                            </p:tav>
                                          </p:tavLst>
                                        </p:anim>
                                        <p:anim calcmode="lin" valueType="num">
                                          <p:cBhvr>
                                            <p:cTn id="49" dur="500" fill="hold"/>
                                            <p:tgtEl>
                                              <p:spTgt spid="10"/>
                                            </p:tgtEl>
                                            <p:attrNameLst>
                                              <p:attrName>ppt_h</p:attrName>
                                            </p:attrNameLst>
                                          </p:cBhvr>
                                          <p:tavLst>
                                            <p:tav tm="0">
                                              <p:val>
                                                <p:fltVal val="0"/>
                                              </p:val>
                                            </p:tav>
                                            <p:tav tm="100000">
                                              <p:val>
                                                <p:strVal val="#ppt_h"/>
                                              </p:val>
                                            </p:tav>
                                          </p:tavLst>
                                        </p:anim>
                                        <p:animEffect transition="in" filter="fade">
                                          <p:cBhvr>
                                            <p:cTn id="5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849311"/>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3" name="Picture 2" descr="Screenshot (1196)"/>
          <p:cNvPicPr>
            <a:picLocks noChangeAspect="1"/>
          </p:cNvPicPr>
          <p:nvPr/>
        </p:nvPicPr>
        <p:blipFill>
          <a:blip r:embed="rId5"/>
          <a:stretch>
            <a:fillRect/>
          </a:stretch>
        </p:blipFill>
        <p:spPr>
          <a:xfrm>
            <a:off x="1008380" y="1634490"/>
            <a:ext cx="10334625" cy="3547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3" name="图片 2"/>
          <p:cNvPicPr>
            <a:picLocks noChangeAspect="1"/>
          </p:cNvPicPr>
          <p:nvPr/>
        </p:nvPicPr>
        <p:blipFill>
          <a:blip r:embed="rId5">
            <a:extLst>
              <a:ext uri="{BEBA8EAE-BF5A-486C-A8C5-ECC9F3942E4B}">
                <a14:imgProps xmlns:a14="http://schemas.microsoft.com/office/drawing/2010/main">
                  <a14:imgLayer r:embed="rId6">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sp>
        <p:nvSpPr>
          <p:cNvPr id="2" name="TextBox 1"/>
          <p:cNvSpPr txBox="1"/>
          <p:nvPr/>
        </p:nvSpPr>
        <p:spPr>
          <a:xfrm>
            <a:off x="2295602" y="2613007"/>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srgbClr val="FFC5CD"/>
                </a:solidFill>
                <a:effectLst/>
                <a:uLnTx/>
                <a:uFillTx/>
                <a:latin typeface="Coiny" panose="02000903060500060000" pitchFamily="2" charset="0"/>
                <a:ea typeface="+mn-ea"/>
                <a:cs typeface="+mn-cs"/>
              </a:rPr>
              <a:t>NHÀ VĂN NHÍ</a:t>
            </a:r>
          </a:p>
        </p:txBody>
      </p:sp>
      <p:sp>
        <p:nvSpPr>
          <p:cNvPr id="12" name="TextBox 11"/>
          <p:cNvSpPr txBox="1"/>
          <p:nvPr/>
        </p:nvSpPr>
        <p:spPr>
          <a:xfrm>
            <a:off x="2344122" y="2559133"/>
            <a:ext cx="750375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8000" b="0" i="0" u="none" strike="noStrike" kern="1200" cap="none" spc="0" normalizeH="0" baseline="0" noProof="0" dirty="0">
                <a:ln>
                  <a:noFill/>
                </a:ln>
                <a:solidFill>
                  <a:srgbClr val="FF2543"/>
                </a:solidFill>
                <a:effectLst>
                  <a:outerShdw blurRad="50800" dist="38100" dir="16200000" rotWithShape="0">
                    <a:prstClr val="black">
                      <a:alpha val="40000"/>
                    </a:prstClr>
                  </a:outerShdw>
                </a:effectLst>
                <a:uLnTx/>
                <a:uFillTx/>
                <a:latin typeface="Coiny" panose="02000903060500060000" pitchFamily="2" charset="0"/>
                <a:ea typeface="+mn-ea"/>
                <a:cs typeface="+mn-cs"/>
              </a:rPr>
              <a:t>NHÀ VĂN NHÍ</a:t>
            </a:r>
          </a:p>
        </p:txBody>
      </p:sp>
      <p:pic>
        <p:nvPicPr>
          <p:cNvPr id="10" name="Picture 9" descr="A picture containing doll, toy&#10;&#10;Description automatically generated"/>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contrast="20000"/>
                    </a14:imgEffect>
                    <a14:imgEffect>
                      <a14:colorTemperature colorTemp="7200"/>
                    </a14:imgEffect>
                  </a14:imgLayer>
                </a14:imgProps>
              </a:ext>
              <a:ext uri="{28A0092B-C50C-407E-A947-70E740481C1C}">
                <a14:useLocalDpi xmlns:a14="http://schemas.microsoft.com/office/drawing/2010/main" val="0"/>
              </a:ext>
            </a:extLst>
          </a:blip>
          <a:srcRect r="9366" b="10519"/>
          <a:stretch>
            <a:fillRect/>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14:presetBounceEnd="40000">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14:bounceEnd="40000">
                                          <p:cBhvr additive="base">
                                            <p:cTn id="22" dur="750" fill="hold"/>
                                            <p:tgtEl>
                                              <p:spTgt spid="10"/>
                                            </p:tgtEl>
                                            <p:attrNameLst>
                                              <p:attrName>ppt_x</p:attrName>
                                            </p:attrNameLst>
                                          </p:cBhvr>
                                          <p:tavLst>
                                            <p:tav tm="0">
                                              <p:val>
                                                <p:strVal val="#ppt_x"/>
                                              </p:val>
                                            </p:tav>
                                            <p:tav tm="100000">
                                              <p:val>
                                                <p:strVal val="#ppt_x"/>
                                              </p:val>
                                            </p:tav>
                                          </p:tavLst>
                                        </p:anim>
                                        <p:anim calcmode="lin" valueType="num" p14:bounceEnd="40000">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2"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100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750" fill="hold"/>
                                            <p:tgtEl>
                                              <p:spTgt spid="10"/>
                                            </p:tgtEl>
                                            <p:attrNameLst>
                                              <p:attrName>ppt_x</p:attrName>
                                            </p:attrNameLst>
                                          </p:cBhvr>
                                          <p:tavLst>
                                            <p:tav tm="0">
                                              <p:val>
                                                <p:strVal val="#ppt_x"/>
                                              </p:val>
                                            </p:tav>
                                            <p:tav tm="100000">
                                              <p:val>
                                                <p:strVal val="#ppt_x"/>
                                              </p:val>
                                            </p:tav>
                                          </p:tavLst>
                                        </p:anim>
                                        <p:anim calcmode="lin" valueType="num">
                                          <p:cBhvr additive="base">
                                            <p:cTn id="23" dur="750" fill="hold"/>
                                            <p:tgtEl>
                                              <p:spTgt spid="1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0" name="Trò-chơi-chíu.wav"/>
                                            </p:tgtEl>
                                          </p:cMediaNode>
                                        </p:audio>
                                      </p:sub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750"/>
                                            <p:tgtEl>
                                              <p:spTgt spid="11"/>
                                            </p:tgtEl>
                                          </p:cBhvr>
                                        </p:animEffect>
                                      </p:childTnLst>
                                    </p:cTn>
                                  </p:par>
                                </p:childTnLst>
                              </p:cTn>
                            </p:par>
                            <p:par>
                              <p:cTn id="29" fill="hold">
                                <p:stCondLst>
                                  <p:cond delay="1000"/>
                                </p:stCondLst>
                                <p:childTnLst>
                                  <p:par>
                                    <p:cTn id="30" presetID="25" presetClass="entr" presetSubtype="0" fill="hold" grpId="0" nodeType="afterEffect">
                                      <p:stCondLst>
                                        <p:cond delay="0"/>
                                      </p:stCondLst>
                                      <p:iterate type="lt">
                                        <p:tmPct val="10000"/>
                                      </p:iterate>
                                      <p:childTnLst>
                                        <p:set>
                                          <p:cBhvr>
                                            <p:cTn id="31" dur="1" fill="hold">
                                              <p:stCondLst>
                                                <p:cond delay="0"/>
                                              </p:stCondLst>
                                            </p:cTn>
                                            <p:tgtEl>
                                              <p:spTgt spid="2"/>
                                            </p:tgtEl>
                                            <p:attrNameLst>
                                              <p:attrName>style.visibility</p:attrName>
                                            </p:attrNameLst>
                                          </p:cBhvr>
                                          <p:to>
                                            <p:strVal val="visible"/>
                                          </p:to>
                                        </p:set>
                                        <p:anim calcmode="lin" valueType="num">
                                          <p:cBhvr>
                                            <p:cTn id="32"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33"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34"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35" dur="1000" fill="hold"/>
                                            <p:tgtEl>
                                              <p:spTgt spid="2"/>
                                            </p:tgtEl>
                                            <p:attrNameLst>
                                              <p:attrName>ppt_h</p:attrName>
                                            </p:attrNameLst>
                                          </p:cBhvr>
                                          <p:tavLst>
                                            <p:tav tm="0">
                                              <p:val>
                                                <p:strVal val="#ppt_h"/>
                                              </p:val>
                                            </p:tav>
                                            <p:tav tm="100000">
                                              <p:val>
                                                <p:strVal val="#ppt_h"/>
                                              </p:val>
                                            </p:tav>
                                          </p:tavLst>
                                        </p:anim>
                                        <p:anim calcmode="lin" valueType="num">
                                          <p:cBhvr>
                                            <p:cTn id="36"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37"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38"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39" dur="1000" decel="50000">
                                              <p:stCondLst>
                                                <p:cond delay="0"/>
                                              </p:stCondLst>
                                            </p:cTn>
                                            <p:tgtEl>
                                              <p:spTgt spid="2"/>
                                            </p:tgtEl>
                                          </p:cBhvr>
                                        </p:animEffect>
                                      </p:childTnLst>
                                    </p:cTn>
                                  </p:par>
                                  <p:par>
                                    <p:cTn id="40" presetID="25"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 calcmode="lin" valueType="num">
                                          <p:cBhvr>
                                            <p:cTn id="42"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43"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44"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45" dur="1000" fill="hold"/>
                                            <p:tgtEl>
                                              <p:spTgt spid="12"/>
                                            </p:tgtEl>
                                            <p:attrNameLst>
                                              <p:attrName>ppt_h</p:attrName>
                                            </p:attrNameLst>
                                          </p:cBhvr>
                                          <p:tavLst>
                                            <p:tav tm="0">
                                              <p:val>
                                                <p:strVal val="#ppt_h"/>
                                              </p:val>
                                            </p:tav>
                                            <p:tav tm="100000">
                                              <p:val>
                                                <p:strVal val="#ppt_h"/>
                                              </p:val>
                                            </p:tav>
                                          </p:tavLst>
                                        </p:anim>
                                        <p:anim calcmode="lin" valueType="num">
                                          <p:cBhvr>
                                            <p:cTn id="46"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47"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48"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49"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0"/>
            <a:ext cx="10860708" cy="638363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Microsoft YaHei"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p:cNvSpPr txBox="1"/>
          <p:nvPr/>
        </p:nvSpPr>
        <p:spPr>
          <a:xfrm>
            <a:off x="1454239" y="336350"/>
            <a:ext cx="9099762" cy="5835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1" i="0" u="none" strike="noStrike" kern="1200" cap="none" spc="0" normalizeH="0" baseline="0" noProof="0" dirty="0">
                <a:ln>
                  <a:noFill/>
                </a:ln>
                <a:solidFill>
                  <a:srgbClr val="FF2543"/>
                </a:solidFill>
                <a:effectLst/>
                <a:uLnTx/>
                <a:uFillTx/>
                <a:latin typeface="Calibri" panose="020F0502020204030204"/>
                <a:ea typeface="+mn-ea"/>
                <a:cs typeface="+mn-cs"/>
              </a:rPr>
              <a:t>2. </a:t>
            </a:r>
            <a:r>
              <a:rPr kumimoji="0" lang="en-US" sz="3200" b="1" i="0" u="none" strike="noStrike" kern="1200" cap="none" spc="0" normalizeH="0" baseline="0" noProof="0" dirty="0" err="1">
                <a:ln>
                  <a:noFill/>
                </a:ln>
                <a:solidFill>
                  <a:srgbClr val="FF2543"/>
                </a:solidFill>
                <a:effectLst/>
                <a:uLnTx/>
                <a:uFillTx/>
                <a:latin typeface="Calibri" panose="020F0502020204030204"/>
                <a:ea typeface="+mn-ea"/>
                <a:cs typeface="+mn-cs"/>
              </a:rPr>
              <a:t>Viết đoạn văn tả ngôi nhà của em </a:t>
            </a:r>
            <a:endParaRPr kumimoji="0" lang="en-US" sz="3200" b="1" i="0" u="none" strike="noStrike" kern="1200" cap="none" spc="0" normalizeH="0" baseline="0" noProof="0" dirty="0">
              <a:ln>
                <a:noFill/>
              </a:ln>
              <a:solidFill>
                <a:srgbClr val="FF2543"/>
              </a:solidFill>
              <a:effectLst/>
              <a:uLnTx/>
              <a:uFillTx/>
              <a:latin typeface="Calibri" panose="020F0502020204030204"/>
              <a:ea typeface="+mn-ea"/>
              <a:cs typeface="+mn-cs"/>
            </a:endParaRPr>
          </a:p>
        </p:txBody>
      </p:sp>
      <p:pic>
        <p:nvPicPr>
          <p:cNvPr id="25" name="Picture 2" descr="実は自分が苦手な内容の方が教えやすい・・？"/>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64391" y="4003027"/>
            <a:ext cx="2681967" cy="272351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reenshot (1197)"/>
          <p:cNvPicPr>
            <a:picLocks noChangeAspect="1"/>
          </p:cNvPicPr>
          <p:nvPr/>
        </p:nvPicPr>
        <p:blipFill>
          <a:blip r:embed="rId6"/>
          <a:stretch>
            <a:fillRect/>
          </a:stretch>
        </p:blipFill>
        <p:spPr>
          <a:xfrm>
            <a:off x="801370" y="1224280"/>
            <a:ext cx="9431655" cy="496506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6" presetClass="entr" presetSubtype="0" fill="hold" grpId="0" nodeType="clickEffect">
                                  <p:stCondLst>
                                    <p:cond delay="0"/>
                                  </p:stCondLst>
                                  <p:iterate type="lt">
                                    <p:tmPct val="10000"/>
                                  </p:iterate>
                                  <p:childTnLst>
                                    <p:set>
                                      <p:cBhvr>
                                        <p:cTn id="20" dur="1" fill="hold">
                                          <p:stCondLst>
                                            <p:cond delay="0"/>
                                          </p:stCondLst>
                                        </p:cTn>
                                        <p:tgtEl>
                                          <p:spTgt spid="29"/>
                                        </p:tgtEl>
                                        <p:attrNameLst>
                                          <p:attrName>style.visibility</p:attrName>
                                        </p:attrNameLst>
                                      </p:cBhvr>
                                      <p:to>
                                        <p:strVal val="visible"/>
                                      </p:to>
                                    </p:set>
                                    <p:anim by="(-#ppt_w*2)" calcmode="lin" valueType="num">
                                      <p:cBhvr rctx="PPT">
                                        <p:cTn id="21" dur="250" autoRev="1" fill="hold">
                                          <p:stCondLst>
                                            <p:cond delay="0"/>
                                          </p:stCondLst>
                                        </p:cTn>
                                        <p:tgtEl>
                                          <p:spTgt spid="29"/>
                                        </p:tgtEl>
                                        <p:attrNameLst>
                                          <p:attrName>ppt_w</p:attrName>
                                        </p:attrNameLst>
                                      </p:cBhvr>
                                    </p:anim>
                                    <p:anim by="(#ppt_w*0.50)" calcmode="lin" valueType="num">
                                      <p:cBhvr>
                                        <p:cTn id="22" dur="250" decel="50000" autoRev="1" fill="hold">
                                          <p:stCondLst>
                                            <p:cond delay="0"/>
                                          </p:stCondLst>
                                        </p:cTn>
                                        <p:tgtEl>
                                          <p:spTgt spid="29"/>
                                        </p:tgtEl>
                                        <p:attrNameLst>
                                          <p:attrName>ppt_x</p:attrName>
                                        </p:attrNameLst>
                                      </p:cBhvr>
                                    </p:anim>
                                    <p:anim from="(-#ppt_h/2)" to="(#ppt_y)" calcmode="lin" valueType="num">
                                      <p:cBhvr>
                                        <p:cTn id="23" dur="500" fill="hold">
                                          <p:stCondLst>
                                            <p:cond delay="0"/>
                                          </p:stCondLst>
                                        </p:cTn>
                                        <p:tgtEl>
                                          <p:spTgt spid="29"/>
                                        </p:tgtEl>
                                        <p:attrNameLst>
                                          <p:attrName>ppt_y</p:attrName>
                                        </p:attrNameLst>
                                      </p:cBhvr>
                                    </p:anim>
                                    <p:animRot by="21600000">
                                      <p:cBhvr>
                                        <p:cTn id="24" dur="500" fill="hold">
                                          <p:stCondLst>
                                            <p:cond delay="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333</Words>
  <Application>Microsoft Office PowerPoint</Application>
  <PresentationFormat>Widescreen</PresentationFormat>
  <Paragraphs>40</Paragraphs>
  <Slides>16</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Calibri</vt:lpstr>
      <vt:lpstr>Pattaya</vt:lpstr>
      <vt:lpstr>Coiny</vt:lpstr>
      <vt:lpstr>SVN-Sign Painter House Script</vt:lpstr>
      <vt:lpstr>Patrick Hand</vt:lpstr>
      <vt:lpstr>Arial</vt:lpstr>
      <vt:lpstr>SVN-Dumpling</vt:lpstr>
      <vt:lpstr>Arial-Rounded</vt:lpstr>
      <vt:lpstr>SVN-Roselina Script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Anh Nguyen</cp:lastModifiedBy>
  <cp:revision>19</cp:revision>
  <dcterms:created xsi:type="dcterms:W3CDTF">2022-06-11T00:25:00Z</dcterms:created>
  <dcterms:modified xsi:type="dcterms:W3CDTF">2022-12-11T16:27:51Z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07BEF4B9F60043B8879E11DD79F4B206</vt:lpwstr>
  </property>
  <property fmtid="{D5CDD505-2E9C-101B-9397-08002B2CF9AE}" pid="3" name="KSOProductBuildVer">
    <vt:lpwstr>1033-11.2.0.11191</vt:lpwstr>
  </property>
</Properties>
</file>