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2" r:id="rId8"/>
    <p:sldId id="261" r:id="rId9"/>
    <p:sldId id="260" r:id="rId10"/>
    <p:sldId id="264" r:id="rId11"/>
    <p:sldId id="263" r:id="rId12"/>
    <p:sldId id="265" r:id="rId13"/>
    <p:sldId id="266" r:id="rId14"/>
    <p:sldId id="267" r:id="rId15"/>
    <p:sldId id="269" r:id="rId16"/>
    <p:sldId id="268" r:id="rId17"/>
    <p:sldId id="272" r:id="rId18"/>
    <p:sldId id="273" r:id="rId19"/>
    <p:sldId id="274" r:id="rId20"/>
    <p:sldId id="276" r:id="rId21"/>
    <p:sldId id="275" r:id="rId22"/>
    <p:sldId id="277" r:id="rId23"/>
    <p:sldId id="279" r:id="rId24"/>
    <p:sldId id="281" r:id="rId25"/>
    <p:sldId id="280" r:id="rId26"/>
    <p:sldId id="282" r:id="rId27"/>
    <p:sldId id="283" r:id="rId28"/>
    <p:sldId id="293" r:id="rId29"/>
    <p:sldId id="285" r:id="rId30"/>
    <p:sldId id="286" r:id="rId31"/>
    <p:sldId id="287" r:id="rId32"/>
    <p:sldId id="288" r:id="rId33"/>
    <p:sldId id="289" r:id="rId34"/>
    <p:sldId id="290" r:id="rId35"/>
    <p:sldId id="291" r:id="rId36"/>
    <p:sldId id="292" r:id="rId37"/>
    <p:sldId id="304"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t>Bài giảng được thiết kế bởi: phanthanhutgh1994@gmail.</a:t>
            </a:r>
            <a:r>
              <a:rPr lang="vi-VN" altLang="en-US"/>
              <a:t>com</a:t>
            </a:r>
            <a:endParaRPr lang="vi-V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r>
              <a:rPr lang="en-US"/>
              <a:t>Bài giảng được thiết kế bởi: phanthanhutgh1994@gmail.com</a:t>
            </a:r>
            <a:endParaRPr lang="en-US" u="heavy"/>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vi-V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image" Target="../media/image25.GIF"/><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png"/><Relationship Id="rId10" Type="http://schemas.openxmlformats.org/officeDocument/2006/relationships/notesSlide" Target="../notesSlides/notesSlide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2.GIF"/><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11000" r="-3000" b="-13000"/>
          </a:stretch>
        </a:blipFill>
        <a:effectLst/>
      </p:bgPr>
    </p:bg>
    <p:spTree>
      <p:nvGrpSpPr>
        <p:cNvPr id="1" name=""/>
        <p:cNvGrpSpPr/>
        <p:nvPr/>
      </p:nvGrpSpPr>
      <p:grpSpPr>
        <a:xfrm>
          <a:off x="0" y="0"/>
          <a:ext cx="0" cy="0"/>
          <a:chOff x="0" y="0"/>
          <a:chExt cx="0" cy="0"/>
        </a:xfrm>
      </p:grpSpPr>
      <p:sp>
        <p:nvSpPr>
          <p:cNvPr id="4" name="Text Box 3"/>
          <p:cNvSpPr txBox="1"/>
          <p:nvPr/>
        </p:nvSpPr>
        <p:spPr>
          <a:xfrm>
            <a:off x="1218565" y="750570"/>
            <a:ext cx="10182225" cy="1863725"/>
          </a:xfrm>
          <a:prstGeom prst="rect">
            <a:avLst/>
          </a:prstGeom>
          <a:noFill/>
        </p:spPr>
        <p:txBody>
          <a:bodyPr wrap="square" rtlCol="0">
            <a:spAutoFit/>
          </a:bodyPr>
          <a:p>
            <a:pPr algn="ctr">
              <a:lnSpc>
                <a:spcPct val="120000"/>
              </a:lnSpc>
            </a:pPr>
            <a:r>
              <a:rPr lang="vi-VN" altLang="en-US" sz="4800">
                <a:latin typeface="Times New Roman" panose="02020603050405020304" charset="0"/>
                <a:cs typeface="Times New Roman" panose="02020603050405020304" charset="0"/>
              </a:rPr>
              <a:t>Thứ hai, ngày 4 tháng 4 năm 2022</a:t>
            </a:r>
            <a:endParaRPr lang="vi-VN" altLang="en-US" sz="4800">
              <a:latin typeface="Times New Roman" panose="02020603050405020304" charset="0"/>
              <a:cs typeface="Times New Roman" panose="02020603050405020304" charset="0"/>
            </a:endParaRPr>
          </a:p>
          <a:p>
            <a:pPr algn="ctr">
              <a:lnSpc>
                <a:spcPct val="120000"/>
              </a:lnSpc>
            </a:pPr>
            <a:r>
              <a:rPr lang="vi-VN" altLang="en-US" sz="4800">
                <a:latin typeface="Times New Roman" panose="02020603050405020304" charset="0"/>
                <a:cs typeface="Times New Roman" panose="02020603050405020304" charset="0"/>
              </a:rPr>
              <a:t>Môn: Tiếng Việt</a:t>
            </a:r>
            <a:endParaRPr lang="vi-VN" altLang="en-US" sz="4800">
              <a:latin typeface="Times New Roman" panose="02020603050405020304" charset="0"/>
              <a:cs typeface="Times New Roman" panose="02020603050405020304" charset="0"/>
            </a:endParaRPr>
          </a:p>
        </p:txBody>
      </p:sp>
      <p:sp>
        <p:nvSpPr>
          <p:cNvPr id="5" name="Text Box 4"/>
          <p:cNvSpPr txBox="1"/>
          <p:nvPr/>
        </p:nvSpPr>
        <p:spPr>
          <a:xfrm>
            <a:off x="1004570" y="2614295"/>
            <a:ext cx="10182225" cy="2085340"/>
          </a:xfrm>
          <a:prstGeom prst="rect">
            <a:avLst/>
          </a:prstGeom>
          <a:noFill/>
        </p:spPr>
        <p:txBody>
          <a:bodyPr wrap="square" rtlCol="0">
            <a:spAutoFit/>
          </a:bodyPr>
          <a:p>
            <a:pPr algn="ctr">
              <a:lnSpc>
                <a:spcPct val="120000"/>
              </a:lnSpc>
            </a:pPr>
            <a:r>
              <a:rPr lang="vi-VN" altLang="en-US" sz="4800">
                <a:solidFill>
                  <a:srgbClr val="FF0000"/>
                </a:solidFill>
                <a:latin typeface="Times New Roman" panose="02020603050405020304" charset="0"/>
                <a:cs typeface="Times New Roman" panose="02020603050405020304" charset="0"/>
              </a:rPr>
              <a:t>Bài :</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endParaRPr lang="vi-VN" altLang="en-US" sz="6000" b="1">
              <a:solidFill>
                <a:srgbClr val="FF0000"/>
              </a:solidFill>
              <a:latin typeface="Times New Roman" panose="02020603050405020304" charset="0"/>
              <a:cs typeface="Times New Roman" panose="02020603050405020304" charset="0"/>
            </a:endParaRPr>
          </a:p>
        </p:txBody>
      </p:sp>
      <p:grpSp>
        <p:nvGrpSpPr>
          <p:cNvPr id="2" name="Group 1"/>
          <p:cNvGrpSpPr/>
          <p:nvPr/>
        </p:nvGrpSpPr>
        <p:grpSpPr>
          <a:xfrm>
            <a:off x="4533265" y="4488815"/>
            <a:ext cx="3124200" cy="2194560"/>
            <a:chOff x="7139" y="7069"/>
            <a:chExt cx="4920" cy="3456"/>
          </a:xfrm>
        </p:grpSpPr>
        <p:pic>
          <p:nvPicPr>
            <p:cNvPr id="6" name="Picture 5" descr="B12"/>
            <p:cNvPicPr>
              <a:picLocks noChangeAspect="1"/>
            </p:cNvPicPr>
            <p:nvPr/>
          </p:nvPicPr>
          <p:blipFill>
            <a:blip r:embed="rId2"/>
            <a:stretch>
              <a:fillRect/>
            </a:stretch>
          </p:blipFill>
          <p:spPr>
            <a:xfrm>
              <a:off x="7139" y="7069"/>
              <a:ext cx="4921" cy="3456"/>
            </a:xfrm>
            <a:prstGeom prst="rect">
              <a:avLst/>
            </a:prstGeom>
          </p:spPr>
        </p:pic>
        <p:sp>
          <p:nvSpPr>
            <p:cNvPr id="7" name="Text Box 6"/>
            <p:cNvSpPr txBox="1"/>
            <p:nvPr/>
          </p:nvSpPr>
          <p:spPr>
            <a:xfrm>
              <a:off x="8033" y="8534"/>
              <a:ext cx="3132" cy="1016"/>
            </a:xfrm>
            <a:prstGeom prst="rect">
              <a:avLst/>
            </a:prstGeom>
            <a:noFill/>
          </p:spPr>
          <p:txBody>
            <a:bodyPr wrap="square" rtlCol="0">
              <a:spAutoFit/>
            </a:bodyPr>
            <a:p>
              <a:r>
                <a:rPr lang="vi-VN" altLang="en-US" sz="3600" b="1" i="1">
                  <a:solidFill>
                    <a:srgbClr val="FF0000"/>
                  </a:solidFill>
                  <a:latin typeface="Times New Roman" panose="02020603050405020304" charset="0"/>
                  <a:cs typeface="Times New Roman" panose="02020603050405020304" charset="0"/>
                </a:rPr>
                <a:t>TIẾT 1-2</a:t>
              </a:r>
              <a:endParaRPr lang="vi-VN" altLang="en-US" sz="3600" b="1" i="1">
                <a:solidFill>
                  <a:srgbClr val="FF0000"/>
                </a:solidFill>
                <a:latin typeface="Times New Roman" panose="02020603050405020304" charset="0"/>
                <a:cs typeface="Times New Roman" panose="02020603050405020304" charset="0"/>
              </a:endParaRPr>
            </a:p>
          </p:txBody>
        </p:sp>
      </p:grpSp>
      <p:pic>
        <p:nvPicPr>
          <p:cNvPr id="8" name="Picture 7" descr="46"/>
          <p:cNvPicPr>
            <a:picLocks noChangeAspect="1"/>
          </p:cNvPicPr>
          <p:nvPr/>
        </p:nvPicPr>
        <p:blipFill>
          <a:blip r:embed="rId1"/>
          <a:srcRect l="65833" t="68594" r="5760" b="12260"/>
          <a:stretch>
            <a:fillRect/>
          </a:stretch>
        </p:blipFill>
        <p:spPr>
          <a:xfrm flipH="1">
            <a:off x="240665" y="5052060"/>
            <a:ext cx="3622040" cy="163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10" name="Text Box 9"/>
          <p:cNvSpPr txBox="1"/>
          <p:nvPr/>
        </p:nvSpPr>
        <p:spPr>
          <a:xfrm>
            <a:off x="1056005" y="231775"/>
            <a:ext cx="9533255" cy="829945"/>
          </a:xfrm>
          <a:prstGeom prst="rect">
            <a:avLst/>
          </a:prstGeom>
          <a:noFill/>
        </p:spPr>
        <p:txBody>
          <a:bodyPr wrap="square" rtlCol="0">
            <a:spAutoFit/>
          </a:bodyPr>
          <a:p>
            <a:r>
              <a:rPr lang="vi-VN" altLang="en-US" sz="4800">
                <a:latin typeface="Times New Roman" panose="02020603050405020304" charset="0"/>
                <a:cs typeface="Times New Roman" panose="02020603050405020304" charset="0"/>
              </a:rPr>
              <a:t>c.</a:t>
            </a:r>
            <a:r>
              <a:rPr lang="vi-VN" altLang="en-US" sz="4000">
                <a:latin typeface="Times New Roman" panose="02020603050405020304" charset="0"/>
                <a:cs typeface="Times New Roman" panose="02020603050405020304" charset="0"/>
              </a:rPr>
              <a:t> Họ đã làm gì và nói gì để an ủi cánh </a:t>
            </a:r>
            <a:r>
              <a:rPr lang="vi-VN" altLang="en-US" sz="4000">
                <a:latin typeface="Times New Roman" panose="02020603050405020304" charset="0"/>
                <a:cs typeface="Times New Roman" panose="02020603050405020304" charset="0"/>
              </a:rPr>
              <a:t>cam?</a:t>
            </a:r>
            <a:endParaRPr lang="vi-VN" altLang="en-US" sz="4000">
              <a:latin typeface="Times New Roman" panose="02020603050405020304" charset="0"/>
              <a:cs typeface="Times New Roman" panose="02020603050405020304" charset="0"/>
            </a:endParaRPr>
          </a:p>
        </p:txBody>
      </p:sp>
      <p:pic>
        <p:nvPicPr>
          <p:cNvPr id="18" name="Content Placeholder 17" descr="Ôn tập 18_preview_rev_1"/>
          <p:cNvPicPr>
            <a:picLocks noChangeAspect="1"/>
          </p:cNvPicPr>
          <p:nvPr>
            <p:ph idx="1"/>
          </p:nvPr>
        </p:nvPicPr>
        <p:blipFill>
          <a:blip r:embed="rId2"/>
          <a:srcRect r="4603" b="3945"/>
          <a:stretch>
            <a:fillRect/>
          </a:stretch>
        </p:blipFill>
        <p:spPr>
          <a:xfrm>
            <a:off x="372745" y="3463290"/>
            <a:ext cx="3507740" cy="3048000"/>
          </a:xfrm>
          <a:prstGeom prst="rect">
            <a:avLst/>
          </a:prstGeom>
        </p:spPr>
      </p:pic>
      <p:pic>
        <p:nvPicPr>
          <p:cNvPr id="16" name="Content Placeholder 15" descr="Ôn tập hình 17_preview_rev_1"/>
          <p:cNvPicPr>
            <a:picLocks noChangeAspect="1"/>
          </p:cNvPicPr>
          <p:nvPr>
            <p:ph sz="half" idx="2"/>
          </p:nvPr>
        </p:nvPicPr>
        <p:blipFill>
          <a:blip r:embed="rId3"/>
          <a:srcRect l="3546" r="4190" b="5837"/>
          <a:stretch>
            <a:fillRect/>
          </a:stretch>
        </p:blipFill>
        <p:spPr>
          <a:xfrm>
            <a:off x="4503420" y="3462020"/>
            <a:ext cx="3718560" cy="3049270"/>
          </a:xfrm>
          <a:prstGeom prst="rect">
            <a:avLst/>
          </a:prstGeom>
        </p:spPr>
      </p:pic>
      <p:pic>
        <p:nvPicPr>
          <p:cNvPr id="14" name="Content Placeholder 13" descr="Ôn tập hình 19_preview_rev_1"/>
          <p:cNvPicPr>
            <a:picLocks noChangeAspect="1"/>
          </p:cNvPicPr>
          <p:nvPr/>
        </p:nvPicPr>
        <p:blipFill>
          <a:blip r:embed="rId4"/>
          <a:srcRect r="6250"/>
          <a:stretch>
            <a:fillRect/>
          </a:stretch>
        </p:blipFill>
        <p:spPr>
          <a:xfrm rot="5400000">
            <a:off x="8597265" y="3709035"/>
            <a:ext cx="3049270" cy="2554605"/>
          </a:xfrm>
          <a:prstGeom prst="rect">
            <a:avLst/>
          </a:prstGeom>
        </p:spPr>
      </p:pic>
      <p:sp>
        <p:nvSpPr>
          <p:cNvPr id="6" name="Cloud Callout 5"/>
          <p:cNvSpPr/>
          <p:nvPr/>
        </p:nvSpPr>
        <p:spPr>
          <a:xfrm>
            <a:off x="610235" y="1763395"/>
            <a:ext cx="3032760" cy="1698625"/>
          </a:xfrm>
          <a:prstGeom prst="cloudCallout">
            <a:avLst>
              <a:gd name="adj1" fmla="val -15598"/>
              <a:gd name="adj2" fmla="val 75570"/>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a:solidFill>
                  <a:schemeClr val="tx1"/>
                </a:solidFill>
                <a:latin typeface="Times New Roman" panose="02020603050405020304" charset="0"/>
                <a:cs typeface="Times New Roman" panose="02020603050405020304" charset="0"/>
              </a:rPr>
              <a:t>Dừng nấu cơm</a:t>
            </a:r>
            <a:endParaRPr lang="vi-VN" altLang="en-US" sz="3600">
              <a:solidFill>
                <a:schemeClr val="tx1"/>
              </a:solidFill>
              <a:latin typeface="Times New Roman" panose="02020603050405020304" charset="0"/>
              <a:cs typeface="Times New Roman" panose="02020603050405020304" charset="0"/>
            </a:endParaRPr>
          </a:p>
        </p:txBody>
      </p:sp>
      <p:sp>
        <p:nvSpPr>
          <p:cNvPr id="7" name="Cloud Callout 6"/>
          <p:cNvSpPr/>
          <p:nvPr/>
        </p:nvSpPr>
        <p:spPr>
          <a:xfrm>
            <a:off x="4503420" y="1906270"/>
            <a:ext cx="3032760" cy="1698625"/>
          </a:xfrm>
          <a:prstGeom prst="cloudCallout">
            <a:avLst>
              <a:gd name="adj1" fmla="val -15598"/>
              <a:gd name="adj2" fmla="val 75570"/>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a:solidFill>
                  <a:schemeClr val="tx1"/>
                </a:solidFill>
                <a:latin typeface="Times New Roman" panose="02020603050405020304" charset="0"/>
                <a:cs typeface="Times New Roman" panose="02020603050405020304" charset="0"/>
              </a:rPr>
              <a:t>Ngưng giã </a:t>
            </a:r>
            <a:r>
              <a:rPr lang="vi-VN" altLang="en-US" sz="3600">
                <a:solidFill>
                  <a:schemeClr val="tx1"/>
                </a:solidFill>
                <a:latin typeface="Times New Roman" panose="02020603050405020304" charset="0"/>
                <a:cs typeface="Times New Roman" panose="02020603050405020304" charset="0"/>
              </a:rPr>
              <a:t>gạo</a:t>
            </a:r>
            <a:endParaRPr lang="vi-VN" altLang="en-US" sz="3600">
              <a:solidFill>
                <a:schemeClr val="tx1"/>
              </a:solidFill>
              <a:latin typeface="Times New Roman" panose="02020603050405020304" charset="0"/>
              <a:cs typeface="Times New Roman" panose="02020603050405020304" charset="0"/>
            </a:endParaRPr>
          </a:p>
        </p:txBody>
      </p:sp>
      <p:sp>
        <p:nvSpPr>
          <p:cNvPr id="8" name="Cloud Callout 7"/>
          <p:cNvSpPr/>
          <p:nvPr/>
        </p:nvSpPr>
        <p:spPr>
          <a:xfrm>
            <a:off x="8992235" y="1763395"/>
            <a:ext cx="3032760" cy="1698625"/>
          </a:xfrm>
          <a:prstGeom prst="cloudCallout">
            <a:avLst>
              <a:gd name="adj1" fmla="val -15598"/>
              <a:gd name="adj2" fmla="val 75570"/>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a:solidFill>
                  <a:schemeClr val="tx1"/>
                </a:solidFill>
                <a:latin typeface="Times New Roman" panose="02020603050405020304" charset="0"/>
                <a:cs typeface="Times New Roman" panose="02020603050405020304" charset="0"/>
              </a:rPr>
              <a:t>Thôi cắt </a:t>
            </a:r>
            <a:r>
              <a:rPr lang="vi-VN" altLang="en-US" sz="3600">
                <a:solidFill>
                  <a:schemeClr val="tx1"/>
                </a:solidFill>
                <a:latin typeface="Times New Roman" panose="02020603050405020304" charset="0"/>
                <a:cs typeface="Times New Roman" panose="02020603050405020304" charset="0"/>
              </a:rPr>
              <a:t>áo</a:t>
            </a:r>
            <a:endParaRPr lang="vi-VN" altLang="en-US" sz="3600">
              <a:solidFill>
                <a:schemeClr val="tx1"/>
              </a:solidFill>
              <a:latin typeface="Times New Roman" panose="02020603050405020304" charset="0"/>
              <a:cs typeface="Times New Roman" panose="02020603050405020304" charset="0"/>
            </a:endParaRPr>
          </a:p>
        </p:txBody>
      </p:sp>
      <p:grpSp>
        <p:nvGrpSpPr>
          <p:cNvPr id="13" name="Group 12"/>
          <p:cNvGrpSpPr/>
          <p:nvPr/>
        </p:nvGrpSpPr>
        <p:grpSpPr>
          <a:xfrm>
            <a:off x="923925" y="1557020"/>
            <a:ext cx="10192385" cy="2111375"/>
            <a:chOff x="1455" y="2452"/>
            <a:chExt cx="16051" cy="3325"/>
          </a:xfrm>
        </p:grpSpPr>
        <p:sp>
          <p:nvSpPr>
            <p:cNvPr id="9" name="Cloud Callout 8"/>
            <p:cNvSpPr/>
            <p:nvPr/>
          </p:nvSpPr>
          <p:spPr>
            <a:xfrm>
              <a:off x="3736" y="3577"/>
              <a:ext cx="3602" cy="1650"/>
            </a:xfrm>
            <a:prstGeom prst="cloudCallout">
              <a:avLst>
                <a:gd name="adj1" fmla="val -70488"/>
                <a:gd name="adj2" fmla="val 108666"/>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altLang="en-US" sz="3600">
                <a:solidFill>
                  <a:schemeClr val="tx1"/>
                </a:solidFill>
                <a:latin typeface="Times New Roman" panose="02020603050405020304" charset="0"/>
                <a:cs typeface="Times New Roman" panose="02020603050405020304" charset="0"/>
              </a:endParaRPr>
            </a:p>
          </p:txBody>
        </p:sp>
        <p:sp>
          <p:nvSpPr>
            <p:cNvPr id="11" name="Cloud Callout 10"/>
            <p:cNvSpPr/>
            <p:nvPr/>
          </p:nvSpPr>
          <p:spPr>
            <a:xfrm>
              <a:off x="12363" y="3577"/>
              <a:ext cx="3727" cy="1525"/>
            </a:xfrm>
            <a:prstGeom prst="cloudCallout">
              <a:avLst>
                <a:gd name="adj1" fmla="val 37872"/>
                <a:gd name="adj2" fmla="val 113803"/>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altLang="en-US" sz="3600">
                <a:solidFill>
                  <a:schemeClr val="tx1"/>
                </a:solidFill>
                <a:latin typeface="Times New Roman" panose="02020603050405020304" charset="0"/>
                <a:cs typeface="Times New Roman" panose="02020603050405020304" charset="0"/>
              </a:endParaRPr>
            </a:p>
          </p:txBody>
        </p:sp>
        <p:sp>
          <p:nvSpPr>
            <p:cNvPr id="12" name="Cloud Callout 11"/>
            <p:cNvSpPr/>
            <p:nvPr/>
          </p:nvSpPr>
          <p:spPr>
            <a:xfrm>
              <a:off x="1455" y="2452"/>
              <a:ext cx="16051" cy="3325"/>
            </a:xfrm>
            <a:prstGeom prst="cloudCallout">
              <a:avLst>
                <a:gd name="adj1" fmla="val -2819"/>
                <a:gd name="adj2" fmla="val 80075"/>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a:solidFill>
                    <a:schemeClr val="tx1"/>
                  </a:solidFill>
                  <a:latin typeface="Times New Roman" panose="02020603050405020304" charset="0"/>
                  <a:cs typeface="Times New Roman" panose="02020603050405020304" charset="0"/>
                </a:rPr>
                <a:t>Họ đã đi tìm mẹ cho cánh cam và mời cánh cam về nhà </a:t>
              </a:r>
              <a:r>
                <a:rPr lang="vi-VN" altLang="en-US" sz="3600">
                  <a:solidFill>
                    <a:schemeClr val="tx1"/>
                  </a:solidFill>
                  <a:latin typeface="Times New Roman" panose="02020603050405020304" charset="0"/>
                  <a:cs typeface="Times New Roman" panose="02020603050405020304" charset="0"/>
                </a:rPr>
                <a:t>mình.</a:t>
              </a:r>
              <a:endParaRPr lang="vi-VN" altLang="en-US" sz="3600">
                <a:solidFill>
                  <a:schemeClr val="tx1"/>
                </a:solidFill>
                <a:latin typeface="Times New Roman" panose="02020603050405020304" charset="0"/>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par>
                                <p:cTn id="9" presetID="37"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900" decel="100000" fill="hold"/>
                                        <p:tgtEl>
                                          <p:spTgt spid="1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900" decel="100000" fill="hold"/>
                                        <p:tgtEl>
                                          <p:spTgt spid="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2" fill="hold">
                            <p:stCondLst>
                              <p:cond delay="1500"/>
                            </p:stCondLst>
                            <p:childTnLst>
                              <p:par>
                                <p:cTn id="23" presetID="3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ppt_y</p:attrName>
                                        </p:attrNameLst>
                                      </p:cBhvr>
                                      <p:tavLst>
                                        <p:tav tm="0">
                                          <p:val>
                                            <p:strVal val="#ppt_y+#ppt_h*1.125000"/>
                                          </p:val>
                                        </p:tav>
                                        <p:tav tm="100000">
                                          <p:val>
                                            <p:strVal val="#ppt_y"/>
                                          </p:val>
                                        </p:tav>
                                      </p:tavLst>
                                    </p:anim>
                                    <p:animEffect transition="in" filter="wipe(up)">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7" grpId="0" animBg="1"/>
      <p:bldP spid="8" grpId="0" animBg="1"/>
      <p:bldP spid="6" grpId="1" animBg="1"/>
      <p:bldP spid="7" grpId="1"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647065" y="381000"/>
            <a:ext cx="9190990"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4.</a:t>
            </a:r>
            <a:r>
              <a:rPr lang="vi-VN" altLang="en-US" sz="4000">
                <a:latin typeface="Times New Roman" panose="02020603050405020304" charset="0"/>
                <a:cs typeface="Times New Roman" panose="02020603050405020304" charset="0"/>
              </a:rPr>
              <a:t> Nói và đáp lời trong các tình huống </a:t>
            </a:r>
            <a:r>
              <a:rPr lang="vi-VN" altLang="en-US" sz="4000">
                <a:latin typeface="Times New Roman" panose="02020603050405020304" charset="0"/>
                <a:cs typeface="Times New Roman" panose="02020603050405020304" charset="0"/>
              </a:rPr>
              <a:t>sau:</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781685" y="1087755"/>
            <a:ext cx="9056370"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a. An ủi, động viên bạn khi bạn bị mệt.</a:t>
            </a:r>
            <a:endParaRPr lang="vi-VN" altLang="en-US" sz="4000">
              <a:latin typeface="Times New Roman" panose="02020603050405020304" charset="0"/>
              <a:cs typeface="Times New Roman" panose="02020603050405020304" charset="0"/>
            </a:endParaRPr>
          </a:p>
        </p:txBody>
      </p:sp>
      <p:sp>
        <p:nvSpPr>
          <p:cNvPr id="6" name="Text Box 5"/>
          <p:cNvSpPr txBox="1"/>
          <p:nvPr/>
        </p:nvSpPr>
        <p:spPr>
          <a:xfrm>
            <a:off x="781685" y="2106930"/>
            <a:ext cx="9056370"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b. Mời bạ</a:t>
            </a:r>
            <a:r>
              <a:rPr lang="vi-VN" altLang="en-US" sz="4000">
                <a:latin typeface="Times New Roman" panose="02020603050405020304" charset="0"/>
                <a:cs typeface="Times New Roman" panose="02020603050405020304" charset="0"/>
              </a:rPr>
              <a:t>n đọc một cuốn truyện </a:t>
            </a:r>
            <a:r>
              <a:rPr lang="vi-VN" altLang="en-US" sz="4000">
                <a:latin typeface="Times New Roman" panose="02020603050405020304" charset="0"/>
                <a:cs typeface="Times New Roman" panose="02020603050405020304" charset="0"/>
              </a:rPr>
              <a:t>hay.</a:t>
            </a:r>
            <a:endParaRPr lang="vi-VN" altLang="en-US" sz="4000">
              <a:latin typeface="Times New Roman" panose="02020603050405020304" charset="0"/>
              <a:cs typeface="Times New Roman" panose="02020603050405020304" charset="0"/>
            </a:endParaRPr>
          </a:p>
        </p:txBody>
      </p:sp>
      <p:sp>
        <p:nvSpPr>
          <p:cNvPr id="7" name="Text Box 6"/>
          <p:cNvSpPr txBox="1"/>
          <p:nvPr/>
        </p:nvSpPr>
        <p:spPr>
          <a:xfrm>
            <a:off x="781685" y="3126105"/>
            <a:ext cx="9056370"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c. Đề ngh</a:t>
            </a:r>
            <a:r>
              <a:rPr lang="vi-VN" altLang="en-US" sz="4000">
                <a:latin typeface="Times New Roman" panose="02020603050405020304" charset="0"/>
                <a:cs typeface="Times New Roman" panose="02020603050405020304" charset="0"/>
              </a:rPr>
              <a:t>ị bạn hát một bài trước </a:t>
            </a:r>
            <a:r>
              <a:rPr lang="vi-VN" altLang="en-US" sz="4000">
                <a:latin typeface="Times New Roman" panose="02020603050405020304" charset="0"/>
                <a:cs typeface="Times New Roman" panose="02020603050405020304" charset="0"/>
              </a:rPr>
              <a:t>lớp.</a:t>
            </a:r>
            <a:endParaRPr lang="vi-VN" altLang="en-US" sz="4000">
              <a:latin typeface="Times New Roman" panose="02020603050405020304" charset="0"/>
              <a:cs typeface="Times New Roman" panose="02020603050405020304" charset="0"/>
            </a:endParaRPr>
          </a:p>
        </p:txBody>
      </p:sp>
      <p:sp>
        <p:nvSpPr>
          <p:cNvPr id="8" name="Rounded Rectangle 7"/>
          <p:cNvSpPr/>
          <p:nvPr/>
        </p:nvSpPr>
        <p:spPr>
          <a:xfrm>
            <a:off x="781685" y="2106930"/>
            <a:ext cx="10836910" cy="2176780"/>
          </a:xfrm>
          <a:prstGeom prst="roundRect">
            <a:avLst/>
          </a:prstGeom>
          <a:solidFill>
            <a:schemeClr val="accent3">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4000" i="1">
                <a:solidFill>
                  <a:srgbClr val="FF0000"/>
                </a:solidFill>
                <a:latin typeface="Times New Roman" panose="02020603050405020304" charset="0"/>
                <a:cs typeface="Times New Roman" panose="02020603050405020304" charset="0"/>
              </a:rPr>
              <a:t>M:</a:t>
            </a:r>
            <a:r>
              <a:rPr lang="vi-VN" altLang="en-US" sz="4000">
                <a:solidFill>
                  <a:schemeClr val="tx1"/>
                </a:solidFill>
                <a:latin typeface="Times New Roman" panose="02020603050405020304" charset="0"/>
                <a:cs typeface="Times New Roman" panose="02020603050405020304" charset="0"/>
              </a:rPr>
              <a:t> - Nói: Cậu có mệt lắm không? Để tớ xin phép cô cho bạn nằm nghỉ nhé!</a:t>
            </a:r>
            <a:endParaRPr lang="vi-VN" altLang="en-US" sz="4000">
              <a:solidFill>
                <a:schemeClr val="tx1"/>
              </a:solidFill>
              <a:latin typeface="Times New Roman" panose="02020603050405020304" charset="0"/>
              <a:cs typeface="Times New Roman" panose="02020603050405020304" charset="0"/>
            </a:endParaRPr>
          </a:p>
          <a:p>
            <a:pPr algn="l"/>
            <a:r>
              <a:rPr lang="vi-VN" altLang="en-US" sz="4000">
                <a:solidFill>
                  <a:schemeClr val="tx1"/>
                </a:solidFill>
                <a:latin typeface="Times New Roman" panose="02020603050405020304" charset="0"/>
                <a:cs typeface="Times New Roman" panose="02020603050405020304" charset="0"/>
              </a:rPr>
              <a:t>     - Đáp: Mình cảm ơn cậu, mình vẫn còn mệt lắm.</a:t>
            </a:r>
            <a:endParaRPr lang="vi-VN" altLang="en-US" sz="40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473958 0.00277778 L -0.00348958 0.346944 " pathEditMode="relative" rAng="0" ptsTypes="">
                                      <p:cBhvr>
                                        <p:cTn id="22" dur="2000" fill="hold"/>
                                        <p:tgtEl>
                                          <p:spTgt spid="6"/>
                                        </p:tgtEl>
                                        <p:attrNameLst>
                                          <p:attrName>ppt_x</p:attrName>
                                          <p:attrName>ppt_y</p:attrName>
                                        </p:attrNameLst>
                                      </p:cBhvr>
                                      <p:rCtr x="1" y="197"/>
                                    </p:animMotion>
                                  </p:childTnLst>
                                </p:cTn>
                              </p:par>
                              <p:par>
                                <p:cTn id="23" presetID="42" presetClass="path" presetSubtype="0" accel="50000" decel="50000" fill="hold" grpId="1" nodeType="withEffect">
                                  <p:stCondLst>
                                    <p:cond delay="0"/>
                                  </p:stCondLst>
                                  <p:childTnLst>
                                    <p:animMotion origin="layout" path="M 0 0.00277778 L 0.00119792 0.326111 " pathEditMode="relative" rAng="0" ptsTypes="">
                                      <p:cBhvr>
                                        <p:cTn id="24" dur="2000" fill="hold"/>
                                        <p:tgtEl>
                                          <p:spTgt spid="7"/>
                                        </p:tgtEl>
                                        <p:attrNameLst>
                                          <p:attrName>ppt_x</p:attrName>
                                          <p:attrName>ppt_y</p:attrName>
                                        </p:attrNameLst>
                                      </p:cBhvr>
                                      <p:rCtr x="1" y="173"/>
                                    </p:animMotion>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500"/>
                                        <p:tgtEl>
                                          <p:spTgt spid="8">
                                            <p:bg/>
                                          </p:spTgt>
                                        </p:tgtEl>
                                        <p:attrNameLst>
                                          <p:attrName>ppt_y</p:attrName>
                                        </p:attrNameLst>
                                      </p:cBhvr>
                                      <p:tavLst>
                                        <p:tav tm="0">
                                          <p:val>
                                            <p:strVal val="#ppt_y-#ppt_h*1.125000"/>
                                          </p:val>
                                        </p:tav>
                                        <p:tav tm="100000">
                                          <p:val>
                                            <p:strVal val="#ppt_y"/>
                                          </p:val>
                                        </p:tav>
                                      </p:tavLst>
                                    </p:anim>
                                    <p:animEffect transition="in" filter="wipe(down)">
                                      <p:cBhvr>
                                        <p:cTn id="30" dur="500"/>
                                        <p:tgtEl>
                                          <p:spTgt spid="8">
                                            <p:bg/>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down)">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uiExpand="1" build="p"/>
      <p:bldP spid="6" grpId="1"/>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653415" y="428625"/>
            <a:ext cx="10885805" cy="1322070"/>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5.</a:t>
            </a:r>
            <a:r>
              <a:rPr lang="vi-VN" altLang="en-US" sz="4000">
                <a:latin typeface="Times New Roman" panose="02020603050405020304" charset="0"/>
                <a:cs typeface="Times New Roman" panose="02020603050405020304" charset="0"/>
              </a:rPr>
              <a:t> Tìm trong bài </a:t>
            </a:r>
            <a:r>
              <a:rPr lang="vi-VN" altLang="en-US" sz="4000" i="1">
                <a:latin typeface="Times New Roman" panose="02020603050405020304" charset="0"/>
                <a:cs typeface="Times New Roman" panose="02020603050405020304" charset="0"/>
              </a:rPr>
              <a:t>Cánh cam lạc mẹ</a:t>
            </a:r>
            <a:r>
              <a:rPr lang="vi-VN" altLang="en-US" sz="4000">
                <a:latin typeface="Times New Roman" panose="02020603050405020304" charset="0"/>
                <a:cs typeface="Times New Roman" panose="02020603050405020304" charset="0"/>
              </a:rPr>
              <a:t> từ ngữ chỉ hoạt động của mỗi con vật ( theo </a:t>
            </a:r>
            <a:r>
              <a:rPr lang="vi-VN" altLang="en-US" sz="4000">
                <a:latin typeface="Times New Roman" panose="02020603050405020304" charset="0"/>
                <a:cs typeface="Times New Roman" panose="02020603050405020304" charset="0"/>
              </a:rPr>
              <a:t>mẫu ).</a:t>
            </a:r>
            <a:endParaRPr lang="vi-VN" altLang="en-US" sz="4000">
              <a:latin typeface="Times New Roman" panose="02020603050405020304" charset="0"/>
              <a:cs typeface="Times New Roman" panose="02020603050405020304" charset="0"/>
            </a:endParaRPr>
          </a:p>
        </p:txBody>
      </p:sp>
      <p:graphicFrame>
        <p:nvGraphicFramePr>
          <p:cNvPr id="4" name="Table 3"/>
          <p:cNvGraphicFramePr/>
          <p:nvPr/>
        </p:nvGraphicFramePr>
        <p:xfrm>
          <a:off x="1162685" y="2026920"/>
          <a:ext cx="10135235" cy="4213860"/>
        </p:xfrm>
        <a:graphic>
          <a:graphicData uri="http://schemas.openxmlformats.org/drawingml/2006/table">
            <a:tbl>
              <a:tblPr firstRow="1" bandRow="1">
                <a:tableStyleId>{5C22544A-7EE6-4342-B048-85BDC9FD1C3A}</a:tableStyleId>
              </a:tblPr>
              <a:tblGrid>
                <a:gridCol w="2659380"/>
                <a:gridCol w="7475855"/>
              </a:tblGrid>
              <a:tr h="702310">
                <a:tc>
                  <a:txBody>
                    <a:bodyPr/>
                    <a:p>
                      <a:pPr algn="ctr">
                        <a:buNone/>
                      </a:pPr>
                      <a:r>
                        <a:rPr lang="vi-VN" altLang="en-US" sz="3600">
                          <a:solidFill>
                            <a:schemeClr val="tx1"/>
                          </a:solidFill>
                          <a:latin typeface="Times New Roman" panose="02020603050405020304" charset="0"/>
                          <a:cs typeface="Times New Roman" panose="02020603050405020304" charset="0"/>
                        </a:rPr>
                        <a:t>Con vật</a:t>
                      </a:r>
                      <a:endParaRPr lang="vi-VN" altLang="en-US" sz="3600">
                        <a:solidFill>
                          <a:schemeClr val="tx1"/>
                        </a:solidFill>
                        <a:latin typeface="Times New Roman" panose="02020603050405020304" charset="0"/>
                        <a:cs typeface="Times New Roman" panose="02020603050405020304" charset="0"/>
                      </a:endParaRPr>
                    </a:p>
                  </a:txBody>
                  <a:tcPr anchor="ctr" anchorCtr="0">
                    <a:solidFill>
                      <a:schemeClr val="accent1">
                        <a:alpha val="78000"/>
                      </a:schemeClr>
                    </a:solidFill>
                  </a:tcPr>
                </a:tc>
                <a:tc>
                  <a:txBody>
                    <a:bodyPr/>
                    <a:p>
                      <a:pPr algn="ctr">
                        <a:buNone/>
                      </a:pPr>
                      <a:r>
                        <a:rPr lang="vi-VN" altLang="en-US" sz="3600">
                          <a:solidFill>
                            <a:schemeClr val="tx1"/>
                          </a:solidFill>
                          <a:latin typeface="Times New Roman" panose="02020603050405020304" charset="0"/>
                          <a:cs typeface="Times New Roman" panose="02020603050405020304" charset="0"/>
                        </a:rPr>
                        <a:t>Từ ngữ chỉ hoạt động</a:t>
                      </a:r>
                      <a:endParaRPr lang="vi-VN" altLang="en-US" sz="3600">
                        <a:solidFill>
                          <a:schemeClr val="tx1"/>
                        </a:solidFill>
                        <a:latin typeface="Times New Roman" panose="02020603050405020304" charset="0"/>
                        <a:cs typeface="Times New Roman" panose="02020603050405020304" charset="0"/>
                      </a:endParaRPr>
                    </a:p>
                  </a:txBody>
                  <a:tcPr anchor="ctr" anchorCtr="0">
                    <a:solidFill>
                      <a:schemeClr val="accent1">
                        <a:alpha val="78000"/>
                      </a:schemeClr>
                    </a:solidFill>
                  </a:tcPr>
                </a:tc>
              </a:tr>
              <a:tr h="702310">
                <a:tc>
                  <a:txBody>
                    <a:bodyPr/>
                    <a:p>
                      <a:pPr algn="ctr">
                        <a:buNone/>
                      </a:pPr>
                      <a:endParaRPr lang="vi-VN" altLang="en-US" sz="3200">
                        <a:latin typeface="Times New Roman" panose="02020603050405020304" charset="0"/>
                        <a:cs typeface="Times New Roman" panose="02020603050405020304" charset="0"/>
                      </a:endParaRPr>
                    </a:p>
                  </a:txBody>
                  <a:tcPr anchor="ctr" anchorCtr="0">
                    <a:solidFill>
                      <a:schemeClr val="accent4">
                        <a:lumMod val="40000"/>
                        <a:lumOff val="60000"/>
                        <a:alpha val="78000"/>
                      </a:schemeClr>
                    </a:solidFill>
                  </a:tcPr>
                </a:tc>
                <a:tc>
                  <a:txBody>
                    <a:bodyPr/>
                    <a:p>
                      <a:pPr algn="ctr">
                        <a:buNone/>
                      </a:pPr>
                      <a:endParaRPr lang="vi-VN" altLang="en-US" sz="3200">
                        <a:latin typeface="Times New Roman" panose="02020603050405020304" charset="0"/>
                        <a:cs typeface="Times New Roman" panose="02020603050405020304" charset="0"/>
                      </a:endParaRPr>
                    </a:p>
                  </a:txBody>
                  <a:tcPr anchor="ctr" anchorCtr="0">
                    <a:solidFill>
                      <a:schemeClr val="accent4">
                        <a:lumMod val="40000"/>
                        <a:lumOff val="60000"/>
                        <a:alpha val="78000"/>
                      </a:schemeClr>
                    </a:solidFill>
                  </a:tcPr>
                </a:tc>
              </a:tr>
              <a:tr h="702310">
                <a:tc>
                  <a:txBody>
                    <a:bodyPr/>
                    <a:p>
                      <a:pPr algn="ctr">
                        <a:buNone/>
                      </a:pPr>
                      <a:endParaRPr lang="vi-VN" altLang="en-US" sz="2800">
                        <a:latin typeface="Times New Roman" panose="02020603050405020304" charset="0"/>
                        <a:cs typeface="Times New Roman" panose="02020603050405020304" charset="0"/>
                      </a:endParaRPr>
                    </a:p>
                  </a:txBody>
                  <a:tcPr anchor="ctr" anchorCtr="0">
                    <a:solidFill>
                      <a:schemeClr val="accent4">
                        <a:lumMod val="20000"/>
                        <a:lumOff val="80000"/>
                        <a:alpha val="78000"/>
                      </a:schemeClr>
                    </a:solidFill>
                  </a:tcPr>
                </a:tc>
                <a:tc>
                  <a:txBody>
                    <a:bodyPr/>
                    <a:p>
                      <a:pPr algn="ctr">
                        <a:buNone/>
                      </a:pPr>
                      <a:endParaRPr lang="vi-VN" altLang="en-US" sz="2800">
                        <a:latin typeface="Times New Roman" panose="02020603050405020304" charset="0"/>
                        <a:cs typeface="Times New Roman" panose="02020603050405020304" charset="0"/>
                      </a:endParaRPr>
                    </a:p>
                  </a:txBody>
                  <a:tcPr anchor="ctr" anchorCtr="0">
                    <a:solidFill>
                      <a:schemeClr val="accent4">
                        <a:lumMod val="20000"/>
                        <a:lumOff val="80000"/>
                        <a:alpha val="78000"/>
                      </a:schemeClr>
                    </a:solidFill>
                  </a:tcPr>
                </a:tc>
              </a:tr>
              <a:tr h="702310">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tx2">
                        <a:lumMod val="40000"/>
                        <a:lumOff val="60000"/>
                        <a:alpha val="78000"/>
                      </a:schemeClr>
                    </a:solidFill>
                  </a:tcPr>
                </a:tc>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tx2">
                        <a:lumMod val="40000"/>
                        <a:lumOff val="60000"/>
                        <a:alpha val="78000"/>
                      </a:schemeClr>
                    </a:solidFill>
                  </a:tcPr>
                </a:tc>
              </a:tr>
              <a:tr h="702310">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accent6">
                        <a:lumMod val="60000"/>
                        <a:lumOff val="40000"/>
                        <a:alpha val="78000"/>
                      </a:schemeClr>
                    </a:solidFill>
                  </a:tcPr>
                </a:tc>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accent6">
                        <a:lumMod val="60000"/>
                        <a:lumOff val="40000"/>
                        <a:alpha val="78000"/>
                      </a:schemeClr>
                    </a:solidFill>
                  </a:tcPr>
                </a:tc>
              </a:tr>
              <a:tr h="702310">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accent1">
                        <a:lumMod val="60000"/>
                        <a:lumOff val="40000"/>
                        <a:alpha val="78000"/>
                      </a:schemeClr>
                    </a:solidFill>
                  </a:tcPr>
                </a:tc>
                <a:tc>
                  <a:txBody>
                    <a:bodyPr/>
                    <a:p>
                      <a:pPr algn="ctr">
                        <a:buNone/>
                      </a:pPr>
                      <a:endParaRPr lang="en-US" sz="2800">
                        <a:latin typeface="Times New Roman" panose="02020603050405020304" charset="0"/>
                        <a:cs typeface="Times New Roman" panose="02020603050405020304" charset="0"/>
                      </a:endParaRPr>
                    </a:p>
                  </a:txBody>
                  <a:tcPr anchor="ctr" anchorCtr="0">
                    <a:solidFill>
                      <a:schemeClr val="accent1">
                        <a:lumMod val="60000"/>
                        <a:lumOff val="40000"/>
                        <a:alpha val="78000"/>
                      </a:schemeClr>
                    </a:solidFill>
                  </a:tcPr>
                </a:tc>
              </a:tr>
            </a:tbl>
          </a:graphicData>
        </a:graphic>
      </p:graphicFrame>
      <p:sp>
        <p:nvSpPr>
          <p:cNvPr id="2" name="Text Box 1"/>
          <p:cNvSpPr txBox="1"/>
          <p:nvPr/>
        </p:nvSpPr>
        <p:spPr>
          <a:xfrm>
            <a:off x="1162050" y="2802255"/>
            <a:ext cx="2591435" cy="645160"/>
          </a:xfrm>
          <a:prstGeom prst="rect">
            <a:avLst/>
          </a:prstGeom>
          <a:noFill/>
        </p:spPr>
        <p:txBody>
          <a:bodyPr wrap="square" rtlCol="0">
            <a:spAutoFit/>
          </a:bodyPr>
          <a:p>
            <a:pPr algn="ctr"/>
            <a:r>
              <a:rPr lang="vi-VN" altLang="en-US" sz="3600" i="1">
                <a:solidFill>
                  <a:srgbClr val="FF0000"/>
                </a:solidFill>
                <a:latin typeface="Times New Roman" panose="02020603050405020304" charset="0"/>
                <a:cs typeface="Times New Roman" panose="02020603050405020304" charset="0"/>
              </a:rPr>
              <a:t>M:</a:t>
            </a:r>
            <a:r>
              <a:rPr lang="vi-VN" altLang="en-US" sz="3600">
                <a:latin typeface="Times New Roman" panose="02020603050405020304" charset="0"/>
                <a:cs typeface="Times New Roman" panose="02020603050405020304" charset="0"/>
              </a:rPr>
              <a:t> ve sầu</a:t>
            </a:r>
            <a:endParaRPr lang="vi-VN" altLang="en-US" sz="3600">
              <a:latin typeface="Times New Roman" panose="02020603050405020304" charset="0"/>
              <a:cs typeface="Times New Roman" panose="02020603050405020304" charset="0"/>
            </a:endParaRPr>
          </a:p>
        </p:txBody>
      </p:sp>
      <p:sp>
        <p:nvSpPr>
          <p:cNvPr id="3" name="Text Box 2"/>
          <p:cNvSpPr txBox="1"/>
          <p:nvPr/>
        </p:nvSpPr>
        <p:spPr>
          <a:xfrm>
            <a:off x="3940175" y="2802255"/>
            <a:ext cx="445198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kêu ran</a:t>
            </a:r>
            <a:endParaRPr lang="vi-VN" altLang="en-US" sz="3600">
              <a:latin typeface="Times New Roman" panose="02020603050405020304" charset="0"/>
              <a:cs typeface="Times New Roman" panose="02020603050405020304" charset="0"/>
            </a:endParaRPr>
          </a:p>
        </p:txBody>
      </p:sp>
      <p:sp>
        <p:nvSpPr>
          <p:cNvPr id="6" name="Text Box 5"/>
          <p:cNvSpPr txBox="1"/>
          <p:nvPr/>
        </p:nvSpPr>
        <p:spPr>
          <a:xfrm>
            <a:off x="1162685" y="3515995"/>
            <a:ext cx="2591435" cy="645160"/>
          </a:xfrm>
          <a:prstGeom prst="rect">
            <a:avLst/>
          </a:prstGeom>
          <a:noFill/>
        </p:spPr>
        <p:txBody>
          <a:bodyPr wrap="square" rtlCol="0">
            <a:spAutoFit/>
          </a:bodyPr>
          <a:p>
            <a:pPr algn="ctr"/>
            <a:r>
              <a:rPr lang="vi-VN" altLang="en-US" sz="3600">
                <a:latin typeface="Times New Roman" panose="02020603050405020304" charset="0"/>
                <a:cs typeface="Times New Roman" panose="02020603050405020304" charset="0"/>
              </a:rPr>
              <a:t>cánh cam</a:t>
            </a:r>
            <a:endParaRPr lang="vi-VN" altLang="en-US" sz="3600">
              <a:latin typeface="Times New Roman" panose="02020603050405020304" charset="0"/>
              <a:cs typeface="Times New Roman" panose="02020603050405020304" charset="0"/>
            </a:endParaRPr>
          </a:p>
        </p:txBody>
      </p:sp>
      <p:sp>
        <p:nvSpPr>
          <p:cNvPr id="7" name="Text Box 6"/>
          <p:cNvSpPr txBox="1"/>
          <p:nvPr/>
        </p:nvSpPr>
        <p:spPr>
          <a:xfrm>
            <a:off x="3940175" y="3515995"/>
            <a:ext cx="698627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đi lạc mẹ, gọi mẹ</a:t>
            </a:r>
            <a:endParaRPr lang="vi-VN" altLang="en-US" sz="3600">
              <a:latin typeface="Times New Roman" panose="02020603050405020304" charset="0"/>
              <a:cs typeface="Times New Roman" panose="02020603050405020304" charset="0"/>
            </a:endParaRPr>
          </a:p>
        </p:txBody>
      </p:sp>
      <p:sp>
        <p:nvSpPr>
          <p:cNvPr id="8" name="Text Box 7"/>
          <p:cNvSpPr txBox="1"/>
          <p:nvPr/>
        </p:nvSpPr>
        <p:spPr>
          <a:xfrm>
            <a:off x="1162685" y="4229735"/>
            <a:ext cx="2591435" cy="645160"/>
          </a:xfrm>
          <a:prstGeom prst="rect">
            <a:avLst/>
          </a:prstGeom>
          <a:noFill/>
        </p:spPr>
        <p:txBody>
          <a:bodyPr wrap="square" rtlCol="0">
            <a:spAutoFit/>
          </a:bodyPr>
          <a:p>
            <a:pPr algn="ctr"/>
            <a:r>
              <a:rPr lang="vi-VN" altLang="en-US" sz="3600">
                <a:latin typeface="Times New Roman" panose="02020603050405020304" charset="0"/>
                <a:cs typeface="Times New Roman" panose="02020603050405020304" charset="0"/>
              </a:rPr>
              <a:t>bọ dừa</a:t>
            </a:r>
            <a:endParaRPr lang="vi-VN" altLang="en-US" sz="3600">
              <a:latin typeface="Times New Roman" panose="02020603050405020304" charset="0"/>
              <a:cs typeface="Times New Roman" panose="02020603050405020304" charset="0"/>
            </a:endParaRPr>
          </a:p>
        </p:txBody>
      </p:sp>
      <p:sp>
        <p:nvSpPr>
          <p:cNvPr id="9" name="Text Box 8"/>
          <p:cNvSpPr txBox="1"/>
          <p:nvPr/>
        </p:nvSpPr>
        <p:spPr>
          <a:xfrm>
            <a:off x="3940175" y="4229735"/>
            <a:ext cx="698690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dừng nấu cơm, bảo nhau đi tìm, </a:t>
            </a:r>
            <a:r>
              <a:rPr lang="vi-VN" altLang="en-US" sz="3600">
                <a:latin typeface="Times New Roman" panose="02020603050405020304" charset="0"/>
                <a:cs typeface="Times New Roman" panose="02020603050405020304" charset="0"/>
              </a:rPr>
              <a:t>nói</a:t>
            </a:r>
            <a:endParaRPr lang="vi-VN" altLang="en-US" sz="3600">
              <a:latin typeface="Times New Roman" panose="02020603050405020304" charset="0"/>
              <a:cs typeface="Times New Roman" panose="02020603050405020304" charset="0"/>
            </a:endParaRPr>
          </a:p>
        </p:txBody>
      </p:sp>
      <p:sp>
        <p:nvSpPr>
          <p:cNvPr id="10" name="Text Box 9"/>
          <p:cNvSpPr txBox="1"/>
          <p:nvPr/>
        </p:nvSpPr>
        <p:spPr>
          <a:xfrm>
            <a:off x="1162685" y="4943475"/>
            <a:ext cx="2591435" cy="645160"/>
          </a:xfrm>
          <a:prstGeom prst="rect">
            <a:avLst/>
          </a:prstGeom>
          <a:noFill/>
        </p:spPr>
        <p:txBody>
          <a:bodyPr wrap="square" rtlCol="0">
            <a:spAutoFit/>
          </a:bodyPr>
          <a:p>
            <a:pPr algn="ctr"/>
            <a:r>
              <a:rPr lang="vi-VN" altLang="en-US" sz="3600">
                <a:latin typeface="Times New Roman" panose="02020603050405020304" charset="0"/>
                <a:cs typeface="Times New Roman" panose="02020603050405020304" charset="0"/>
              </a:rPr>
              <a:t>cào cào</a:t>
            </a:r>
            <a:endParaRPr lang="vi-VN" altLang="en-US" sz="3600">
              <a:latin typeface="Times New Roman" panose="02020603050405020304" charset="0"/>
              <a:cs typeface="Times New Roman" panose="02020603050405020304" charset="0"/>
            </a:endParaRPr>
          </a:p>
        </p:txBody>
      </p:sp>
      <p:sp>
        <p:nvSpPr>
          <p:cNvPr id="11" name="Text Box 10"/>
          <p:cNvSpPr txBox="1"/>
          <p:nvPr/>
        </p:nvSpPr>
        <p:spPr>
          <a:xfrm>
            <a:off x="3940175" y="4943475"/>
            <a:ext cx="698627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ngưng giã gạo, bảo nhau đi tìm, </a:t>
            </a:r>
            <a:r>
              <a:rPr lang="vi-VN" altLang="en-US" sz="3600">
                <a:latin typeface="Times New Roman" panose="02020603050405020304" charset="0"/>
                <a:cs typeface="Times New Roman" panose="02020603050405020304" charset="0"/>
              </a:rPr>
              <a:t>nói</a:t>
            </a:r>
            <a:endParaRPr lang="vi-VN" altLang="en-US" sz="3600">
              <a:latin typeface="Times New Roman" panose="02020603050405020304" charset="0"/>
              <a:cs typeface="Times New Roman" panose="02020603050405020304" charset="0"/>
            </a:endParaRPr>
          </a:p>
        </p:txBody>
      </p:sp>
      <p:sp>
        <p:nvSpPr>
          <p:cNvPr id="12" name="Text Box 11"/>
          <p:cNvSpPr txBox="1"/>
          <p:nvPr/>
        </p:nvSpPr>
        <p:spPr>
          <a:xfrm>
            <a:off x="1162685" y="5657215"/>
            <a:ext cx="2591435" cy="645160"/>
          </a:xfrm>
          <a:prstGeom prst="rect">
            <a:avLst/>
          </a:prstGeom>
          <a:noFill/>
        </p:spPr>
        <p:txBody>
          <a:bodyPr wrap="square" rtlCol="0">
            <a:spAutoFit/>
          </a:bodyPr>
          <a:p>
            <a:pPr algn="ctr"/>
            <a:r>
              <a:rPr lang="vi-VN" altLang="en-US" sz="3600">
                <a:latin typeface="Times New Roman" panose="02020603050405020304" charset="0"/>
                <a:cs typeface="Times New Roman" panose="02020603050405020304" charset="0"/>
              </a:rPr>
              <a:t>xén tóc</a:t>
            </a:r>
            <a:endParaRPr lang="vi-VN" altLang="en-US" sz="3600">
              <a:latin typeface="Times New Roman" panose="02020603050405020304" charset="0"/>
              <a:cs typeface="Times New Roman" panose="02020603050405020304" charset="0"/>
            </a:endParaRPr>
          </a:p>
        </p:txBody>
      </p:sp>
      <p:sp>
        <p:nvSpPr>
          <p:cNvPr id="13" name="Text Box 12"/>
          <p:cNvSpPr txBox="1"/>
          <p:nvPr/>
        </p:nvSpPr>
        <p:spPr>
          <a:xfrm>
            <a:off x="3940175" y="5657215"/>
            <a:ext cx="698627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thôi cắt áo, bảo nhau đi tìm, </a:t>
            </a:r>
            <a:r>
              <a:rPr lang="vi-VN" altLang="en-US" sz="3600">
                <a:latin typeface="Times New Roman" panose="02020603050405020304" charset="0"/>
                <a:cs typeface="Times New Roman" panose="02020603050405020304" charset="0"/>
              </a:rPr>
              <a:t>nói</a:t>
            </a:r>
            <a:endParaRPr lang="vi-VN" altLang="en-US" sz="36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ppt_x</p:attrName>
                                        </p:attrNameLst>
                                      </p:cBhvr>
                                      <p:tavLst>
                                        <p:tav tm="0">
                                          <p:val>
                                            <p:strVal val="#ppt_x-#ppt_w*1.125000"/>
                                          </p:val>
                                        </p:tav>
                                        <p:tav tm="100000">
                                          <p:val>
                                            <p:strVal val="#ppt_x"/>
                                          </p:val>
                                        </p:tav>
                                      </p:tavLst>
                                    </p:anim>
                                    <p:animEffect transition="in" filter="wipe(righ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ppt_x</p:attrName>
                                        </p:attrNameLst>
                                      </p:cBhvr>
                                      <p:tavLst>
                                        <p:tav tm="0">
                                          <p:val>
                                            <p:strVal val="#ppt_x-#ppt_w*1.125000"/>
                                          </p:val>
                                        </p:tav>
                                        <p:tav tm="100000">
                                          <p:val>
                                            <p:strVal val="#ppt_x"/>
                                          </p:val>
                                        </p:tav>
                                      </p:tavLst>
                                    </p:anim>
                                    <p:animEffect transition="in" filter="wipe(righ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ppt_x</p:attrName>
                                        </p:attrNameLst>
                                      </p:cBhvr>
                                      <p:tavLst>
                                        <p:tav tm="0">
                                          <p:val>
                                            <p:strVal val="#ppt_x-#ppt_w*1.125000"/>
                                          </p:val>
                                        </p:tav>
                                        <p:tav tm="100000">
                                          <p:val>
                                            <p:strVal val="#ppt_x"/>
                                          </p:val>
                                        </p:tav>
                                      </p:tavLst>
                                    </p:anim>
                                    <p:animEffect transition="in" filter="wipe(righ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right)">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6000" t="-4000" r="-6000" b="-6000"/>
          </a:stretch>
        </a:blipFill>
        <a:effectLst/>
      </p:bgPr>
    </p:bg>
    <p:spTree>
      <p:nvGrpSpPr>
        <p:cNvPr id="1" name=""/>
        <p:cNvGrpSpPr/>
        <p:nvPr/>
      </p:nvGrpSpPr>
      <p:grpSpPr/>
      <p:sp>
        <p:nvSpPr>
          <p:cNvPr id="4" name="Text Box 3"/>
          <p:cNvSpPr txBox="1"/>
          <p:nvPr/>
        </p:nvSpPr>
        <p:spPr>
          <a:xfrm>
            <a:off x="1276985" y="3450590"/>
            <a:ext cx="4118610" cy="1106805"/>
          </a:xfrm>
          <a:prstGeom prst="rect">
            <a:avLst/>
          </a:prstGeom>
          <a:noFill/>
        </p:spPr>
        <p:txBody>
          <a:bodyPr wrap="square" rtlCol="0">
            <a:spAutoFit/>
          </a:bodyPr>
          <a:p>
            <a:r>
              <a:rPr lang="vi-VN" altLang="en-US" sz="6600" b="1">
                <a:solidFill>
                  <a:srgbClr val="FF0000"/>
                </a:solidFill>
                <a:latin typeface="Times New Roman" panose="02020603050405020304" charset="0"/>
                <a:cs typeface="Times New Roman" panose="02020603050405020304" charset="0"/>
              </a:rPr>
              <a:t>CỦNG CỐ</a:t>
            </a:r>
            <a:endParaRPr lang="vi-VN" altLang="en-US" sz="66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6880225" y="3720465"/>
            <a:ext cx="4040505" cy="1198880"/>
          </a:xfrm>
          <a:prstGeom prst="rect">
            <a:avLst/>
          </a:prstGeom>
          <a:noFill/>
        </p:spPr>
        <p:txBody>
          <a:bodyPr wrap="square" rtlCol="0">
            <a:spAutoFit/>
          </a:bodyPr>
          <a:p>
            <a:r>
              <a:rPr lang="vi-VN" altLang="en-US" sz="7200" b="1">
                <a:solidFill>
                  <a:srgbClr val="FF0000"/>
                </a:solidFill>
                <a:latin typeface="Times New Roman" panose="02020603050405020304" charset="0"/>
                <a:cs typeface="Times New Roman" panose="02020603050405020304" charset="0"/>
              </a:rPr>
              <a:t>DẶN DÒ</a:t>
            </a:r>
            <a:endParaRPr lang="vi-VN" altLang="en-US" sz="7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11000" r="-3000" b="-13000"/>
          </a:stretch>
        </a:blipFill>
        <a:effectLst/>
      </p:bgPr>
    </p:bg>
    <p:spTree>
      <p:nvGrpSpPr>
        <p:cNvPr id="1" name=""/>
        <p:cNvGrpSpPr/>
        <p:nvPr/>
      </p:nvGrpSpPr>
      <p:grpSpPr>
        <a:xfrm>
          <a:off x="0" y="0"/>
          <a:ext cx="0" cy="0"/>
          <a:chOff x="0" y="0"/>
          <a:chExt cx="0" cy="0"/>
        </a:xfrm>
      </p:grpSpPr>
      <p:sp>
        <p:nvSpPr>
          <p:cNvPr id="4" name="Text Box 3"/>
          <p:cNvSpPr txBox="1"/>
          <p:nvPr/>
        </p:nvSpPr>
        <p:spPr>
          <a:xfrm>
            <a:off x="1218565" y="750570"/>
            <a:ext cx="10182225" cy="1863725"/>
          </a:xfrm>
          <a:prstGeom prst="rect">
            <a:avLst/>
          </a:prstGeom>
          <a:noFill/>
        </p:spPr>
        <p:txBody>
          <a:bodyPr wrap="square" rtlCol="0">
            <a:spAutoFit/>
          </a:bodyPr>
          <a:p>
            <a:pPr algn="ctr">
              <a:lnSpc>
                <a:spcPct val="120000"/>
              </a:lnSpc>
            </a:pPr>
            <a:r>
              <a:rPr lang="vi-VN" altLang="en-US" sz="4800">
                <a:latin typeface="Times New Roman" panose="02020603050405020304" charset="0"/>
                <a:cs typeface="Times New Roman" panose="02020603050405020304" charset="0"/>
              </a:rPr>
              <a:t>Thứ tư, ngày </a:t>
            </a:r>
            <a:r>
              <a:rPr lang="vi-VN" altLang="en-US" sz="4800">
                <a:latin typeface="Times New Roman" panose="02020603050405020304" charset="0"/>
                <a:cs typeface="Times New Roman" panose="02020603050405020304" charset="0"/>
              </a:rPr>
              <a:t>6 tháng 4 năm 2022</a:t>
            </a:r>
            <a:endParaRPr lang="vi-VN" altLang="en-US" sz="4800">
              <a:latin typeface="Times New Roman" panose="02020603050405020304" charset="0"/>
              <a:cs typeface="Times New Roman" panose="02020603050405020304" charset="0"/>
            </a:endParaRPr>
          </a:p>
          <a:p>
            <a:pPr algn="ctr">
              <a:lnSpc>
                <a:spcPct val="120000"/>
              </a:lnSpc>
            </a:pPr>
            <a:r>
              <a:rPr lang="vi-VN" altLang="en-US" sz="4800">
                <a:latin typeface="Times New Roman" panose="02020603050405020304" charset="0"/>
                <a:cs typeface="Times New Roman" panose="02020603050405020304" charset="0"/>
              </a:rPr>
              <a:t>Môn: Tiếng Việt</a:t>
            </a:r>
            <a:endParaRPr lang="vi-VN" altLang="en-US" sz="4800">
              <a:latin typeface="Times New Roman" panose="02020603050405020304" charset="0"/>
              <a:cs typeface="Times New Roman" panose="02020603050405020304" charset="0"/>
            </a:endParaRPr>
          </a:p>
        </p:txBody>
      </p:sp>
      <p:sp>
        <p:nvSpPr>
          <p:cNvPr id="5" name="Text Box 4"/>
          <p:cNvSpPr txBox="1"/>
          <p:nvPr/>
        </p:nvSpPr>
        <p:spPr>
          <a:xfrm>
            <a:off x="1004570" y="2614295"/>
            <a:ext cx="10182225" cy="2085340"/>
          </a:xfrm>
          <a:prstGeom prst="rect">
            <a:avLst/>
          </a:prstGeom>
          <a:noFill/>
        </p:spPr>
        <p:txBody>
          <a:bodyPr wrap="square" rtlCol="0">
            <a:spAutoFit/>
          </a:bodyPr>
          <a:p>
            <a:pPr algn="ctr">
              <a:lnSpc>
                <a:spcPct val="120000"/>
              </a:lnSpc>
            </a:pPr>
            <a:r>
              <a:rPr lang="vi-VN" altLang="en-US" sz="4800">
                <a:solidFill>
                  <a:srgbClr val="FF0000"/>
                </a:solidFill>
                <a:latin typeface="Times New Roman" panose="02020603050405020304" charset="0"/>
                <a:cs typeface="Times New Roman" panose="02020603050405020304" charset="0"/>
              </a:rPr>
              <a:t>Bài :</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endParaRPr lang="vi-VN" altLang="en-US" sz="6000" b="1">
              <a:solidFill>
                <a:srgbClr val="FF0000"/>
              </a:solidFill>
              <a:latin typeface="Times New Roman" panose="02020603050405020304" charset="0"/>
              <a:cs typeface="Times New Roman" panose="02020603050405020304" charset="0"/>
            </a:endParaRPr>
          </a:p>
        </p:txBody>
      </p:sp>
      <p:pic>
        <p:nvPicPr>
          <p:cNvPr id="6" name="Picture 5" descr="B12"/>
          <p:cNvPicPr>
            <a:picLocks noChangeAspect="1"/>
          </p:cNvPicPr>
          <p:nvPr/>
        </p:nvPicPr>
        <p:blipFill>
          <a:blip r:embed="rId2"/>
          <a:stretch>
            <a:fillRect/>
          </a:stretch>
        </p:blipFill>
        <p:spPr>
          <a:xfrm>
            <a:off x="4533265" y="4488815"/>
            <a:ext cx="3124835" cy="2194560"/>
          </a:xfrm>
          <a:prstGeom prst="rect">
            <a:avLst/>
          </a:prstGeom>
        </p:spPr>
      </p:pic>
      <p:sp>
        <p:nvSpPr>
          <p:cNvPr id="7" name="Text Box 6"/>
          <p:cNvSpPr txBox="1"/>
          <p:nvPr/>
        </p:nvSpPr>
        <p:spPr>
          <a:xfrm>
            <a:off x="5100955" y="5419090"/>
            <a:ext cx="1988820" cy="645160"/>
          </a:xfrm>
          <a:prstGeom prst="rect">
            <a:avLst/>
          </a:prstGeom>
          <a:noFill/>
        </p:spPr>
        <p:txBody>
          <a:bodyPr wrap="square" rtlCol="0">
            <a:spAutoFit/>
          </a:bodyPr>
          <a:p>
            <a:r>
              <a:rPr lang="vi-VN" altLang="en-US" sz="3600" b="1" i="1">
                <a:solidFill>
                  <a:srgbClr val="FF0000"/>
                </a:solidFill>
                <a:latin typeface="Times New Roman" panose="02020603050405020304" charset="0"/>
                <a:cs typeface="Times New Roman" panose="02020603050405020304" charset="0"/>
              </a:rPr>
              <a:t>TIẾT 5-</a:t>
            </a:r>
            <a:r>
              <a:rPr lang="vi-VN" altLang="en-US" sz="3600" b="1" i="1">
                <a:solidFill>
                  <a:srgbClr val="FF0000"/>
                </a:solidFill>
                <a:latin typeface="Times New Roman" panose="02020603050405020304" charset="0"/>
                <a:cs typeface="Times New Roman" panose="02020603050405020304" charset="0"/>
              </a:rPr>
              <a:t>6</a:t>
            </a:r>
            <a:endParaRPr lang="vi-VN" altLang="en-US" sz="3600" b="1" i="1">
              <a:solidFill>
                <a:srgbClr val="FF0000"/>
              </a:solidFill>
              <a:latin typeface="Times New Roman" panose="02020603050405020304" charset="0"/>
              <a:cs typeface="Times New Roman" panose="02020603050405020304" charset="0"/>
            </a:endParaRPr>
          </a:p>
        </p:txBody>
      </p:sp>
      <p:pic>
        <p:nvPicPr>
          <p:cNvPr id="8" name="Picture 7" descr="46"/>
          <p:cNvPicPr>
            <a:picLocks noChangeAspect="1"/>
          </p:cNvPicPr>
          <p:nvPr/>
        </p:nvPicPr>
        <p:blipFill>
          <a:blip r:embed="rId1"/>
          <a:srcRect l="65833" t="68594" r="5760" b="12260"/>
          <a:stretch>
            <a:fillRect/>
          </a:stretch>
        </p:blipFill>
        <p:spPr>
          <a:xfrm flipH="1">
            <a:off x="240665" y="5052060"/>
            <a:ext cx="3622040" cy="16313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4000" t="-4000" r="-3000" b="-18000"/>
          </a:stretch>
        </a:blipFill>
        <a:effectLst/>
      </p:bgPr>
    </p:bg>
    <p:spTree>
      <p:nvGrpSpPr>
        <p:cNvPr id="1" name=""/>
        <p:cNvGrpSpPr/>
        <p:nvPr/>
      </p:nvGrpSpPr>
      <p:grpSpPr/>
      <p:sp>
        <p:nvSpPr>
          <p:cNvPr id="5" name="Text Box 4"/>
          <p:cNvSpPr txBox="1"/>
          <p:nvPr/>
        </p:nvSpPr>
        <p:spPr>
          <a:xfrm>
            <a:off x="7274560" y="227965"/>
            <a:ext cx="4917440" cy="1198880"/>
          </a:xfrm>
          <a:prstGeom prst="rect">
            <a:avLst/>
          </a:prstGeom>
          <a:solidFill>
            <a:schemeClr val="accent2">
              <a:lumMod val="20000"/>
              <a:lumOff val="80000"/>
            </a:schemeClr>
          </a:solidFill>
        </p:spPr>
        <p:txBody>
          <a:bodyPr wrap="square" rtlCol="0">
            <a:spAutoFit/>
          </a:bodyPr>
          <a:p>
            <a:r>
              <a:rPr lang="vi-VN" altLang="en-US" sz="3600" b="1">
                <a:latin typeface="Times New Roman" panose="02020603050405020304" charset="0"/>
                <a:cs typeface="Times New Roman" panose="02020603050405020304" charset="0"/>
              </a:rPr>
              <a:t>6.</a:t>
            </a:r>
            <a:r>
              <a:rPr lang="vi-VN" altLang="en-US" sz="3600">
                <a:latin typeface="Times New Roman" panose="02020603050405020304" charset="0"/>
                <a:cs typeface="Times New Roman" panose="02020603050405020304" charset="0"/>
              </a:rPr>
              <a:t> Quan sát tranh và tìm từ ngữ:</a:t>
            </a:r>
            <a:endParaRPr lang="vi-VN" altLang="en-US" sz="3600">
              <a:latin typeface="Times New Roman" panose="02020603050405020304" charset="0"/>
              <a:cs typeface="Times New Roman" panose="02020603050405020304" charset="0"/>
            </a:endParaRPr>
          </a:p>
        </p:txBody>
      </p:sp>
      <p:pic>
        <p:nvPicPr>
          <p:cNvPr id="11" name="Content Placeholder 10" descr="Ôn tập hình 20"/>
          <p:cNvPicPr>
            <a:picLocks noChangeAspect="1"/>
          </p:cNvPicPr>
          <p:nvPr>
            <p:ph idx="1"/>
          </p:nvPr>
        </p:nvPicPr>
        <p:blipFill>
          <a:blip r:embed="rId2"/>
          <a:srcRect l="1126" r="1137" b="1203"/>
          <a:stretch>
            <a:fillRect/>
          </a:stretch>
        </p:blipFill>
        <p:spPr>
          <a:xfrm>
            <a:off x="6996430" y="1426845"/>
            <a:ext cx="4932045" cy="5431155"/>
          </a:xfrm>
          <a:prstGeom prst="rect">
            <a:avLst/>
          </a:prstGeom>
        </p:spPr>
      </p:pic>
      <p:grpSp>
        <p:nvGrpSpPr>
          <p:cNvPr id="8" name="Group 7"/>
          <p:cNvGrpSpPr/>
          <p:nvPr/>
        </p:nvGrpSpPr>
        <p:grpSpPr>
          <a:xfrm>
            <a:off x="210053" y="467995"/>
            <a:ext cx="6672077" cy="6451600"/>
            <a:chOff x="353" y="399"/>
            <a:chExt cx="11118" cy="10160"/>
          </a:xfrm>
        </p:grpSpPr>
        <p:sp>
          <p:nvSpPr>
            <p:cNvPr id="115" name="Text Box 114"/>
            <p:cNvSpPr txBox="1"/>
            <p:nvPr/>
          </p:nvSpPr>
          <p:spPr>
            <a:xfrm>
              <a:off x="353" y="8721"/>
              <a:ext cx="4128"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16" name="Text Box 115"/>
            <p:cNvSpPr txBox="1"/>
            <p:nvPr/>
          </p:nvSpPr>
          <p:spPr>
            <a:xfrm>
              <a:off x="4483" y="8721"/>
              <a:ext cx="6987"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17" name="Text Box 116"/>
            <p:cNvSpPr txBox="1"/>
            <p:nvPr/>
          </p:nvSpPr>
          <p:spPr>
            <a:xfrm>
              <a:off x="4485" y="7802"/>
              <a:ext cx="6985"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18" name="Text Box 117"/>
            <p:cNvSpPr txBox="1"/>
            <p:nvPr/>
          </p:nvSpPr>
          <p:spPr>
            <a:xfrm>
              <a:off x="353" y="7802"/>
              <a:ext cx="4144"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19" name="Text Box 118"/>
            <p:cNvSpPr txBox="1"/>
            <p:nvPr/>
          </p:nvSpPr>
          <p:spPr>
            <a:xfrm>
              <a:off x="4483" y="6883"/>
              <a:ext cx="6987"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20" name="Text Box 119"/>
            <p:cNvSpPr txBox="1"/>
            <p:nvPr/>
          </p:nvSpPr>
          <p:spPr>
            <a:xfrm>
              <a:off x="4484" y="2288"/>
              <a:ext cx="6986" cy="919"/>
            </a:xfrm>
            <a:prstGeom prst="rect">
              <a:avLst/>
            </a:prstGeom>
            <a:noFill/>
            <a:ln w="28575">
              <a:solidFill>
                <a:srgbClr val="0070C0"/>
              </a:solidFill>
            </a:ln>
          </p:spPr>
          <p:txBody>
            <a:bodyPr wrap="square" rtlCol="0">
              <a:spAutoFit/>
            </a:bodyPr>
            <a:p>
              <a:pPr algn="ctr"/>
              <a:endParaRPr lang="vi-VN" altLang="en-US" sz="3200">
                <a:solidFill>
                  <a:srgbClr val="FF0000"/>
                </a:solidFill>
                <a:latin typeface="Times New Roman" panose="02020603050405020304" charset="0"/>
                <a:cs typeface="Times New Roman" panose="02020603050405020304" charset="0"/>
              </a:endParaRPr>
            </a:p>
          </p:txBody>
        </p:sp>
        <p:sp>
          <p:nvSpPr>
            <p:cNvPr id="121" name="Text Box 120"/>
            <p:cNvSpPr txBox="1"/>
            <p:nvPr/>
          </p:nvSpPr>
          <p:spPr>
            <a:xfrm>
              <a:off x="4483" y="5045"/>
              <a:ext cx="6987"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22" name="Text Box 121"/>
            <p:cNvSpPr txBox="1"/>
            <p:nvPr/>
          </p:nvSpPr>
          <p:spPr>
            <a:xfrm>
              <a:off x="4483" y="4126"/>
              <a:ext cx="6987"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23" name="Text Box 122"/>
            <p:cNvSpPr txBox="1"/>
            <p:nvPr/>
          </p:nvSpPr>
          <p:spPr>
            <a:xfrm>
              <a:off x="4484" y="3207"/>
              <a:ext cx="6986"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24" name="Text Box 123"/>
            <p:cNvSpPr txBox="1"/>
            <p:nvPr/>
          </p:nvSpPr>
          <p:spPr>
            <a:xfrm>
              <a:off x="4494" y="5964"/>
              <a:ext cx="6976"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29" name="Text Box 128"/>
            <p:cNvSpPr txBox="1"/>
            <p:nvPr/>
          </p:nvSpPr>
          <p:spPr>
            <a:xfrm>
              <a:off x="353" y="5964"/>
              <a:ext cx="4129"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30" name="Text Box 129"/>
            <p:cNvSpPr txBox="1"/>
            <p:nvPr/>
          </p:nvSpPr>
          <p:spPr>
            <a:xfrm>
              <a:off x="353" y="6883"/>
              <a:ext cx="4129"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31" name="Text Box 130"/>
            <p:cNvSpPr txBox="1"/>
            <p:nvPr/>
          </p:nvSpPr>
          <p:spPr>
            <a:xfrm>
              <a:off x="4493" y="400"/>
              <a:ext cx="6978" cy="1888"/>
            </a:xfrm>
            <a:prstGeom prst="rect">
              <a:avLst/>
            </a:prstGeom>
            <a:noFill/>
            <a:ln w="28575">
              <a:solidFill>
                <a:srgbClr val="0070C0"/>
              </a:solidFill>
            </a:ln>
          </p:spPr>
          <p:txBody>
            <a:bodyPr wrap="square" rtlCol="0">
              <a:spAutoFit/>
            </a:bodyPr>
            <a:p>
              <a:pPr algn="ctr"/>
              <a:r>
                <a:rPr lang="vi-VN" altLang="en-US" sz="3600">
                  <a:latin typeface="Times New Roman" panose="02020603050405020304" charset="0"/>
                  <a:cs typeface="Times New Roman" panose="02020603050405020304" charset="0"/>
                </a:rPr>
                <a:t>b. Từ chỉ màu sắc của sự vật</a:t>
              </a:r>
              <a:endParaRPr lang="vi-VN" altLang="en-US" sz="3600">
                <a:latin typeface="Times New Roman" panose="02020603050405020304" charset="0"/>
                <a:cs typeface="Times New Roman" panose="02020603050405020304" charset="0"/>
              </a:endParaRPr>
            </a:p>
          </p:txBody>
        </p:sp>
        <p:sp>
          <p:nvSpPr>
            <p:cNvPr id="134" name="Text Box 133"/>
            <p:cNvSpPr txBox="1"/>
            <p:nvPr/>
          </p:nvSpPr>
          <p:spPr>
            <a:xfrm>
              <a:off x="353" y="9640"/>
              <a:ext cx="4144"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135" name="Text Box 134"/>
            <p:cNvSpPr txBox="1"/>
            <p:nvPr/>
          </p:nvSpPr>
          <p:spPr>
            <a:xfrm>
              <a:off x="4483" y="9640"/>
              <a:ext cx="6987"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2" name="Text Box 1"/>
            <p:cNvSpPr txBox="1"/>
            <p:nvPr/>
          </p:nvSpPr>
          <p:spPr>
            <a:xfrm>
              <a:off x="353" y="2288"/>
              <a:ext cx="4144" cy="919"/>
            </a:xfrm>
            <a:prstGeom prst="rect">
              <a:avLst/>
            </a:prstGeom>
            <a:noFill/>
            <a:ln w="28575">
              <a:solidFill>
                <a:srgbClr val="0070C0"/>
              </a:solidFill>
            </a:ln>
          </p:spPr>
          <p:txBody>
            <a:bodyPr wrap="square" rtlCol="0">
              <a:spAutoFit/>
            </a:bodyPr>
            <a:p>
              <a:pPr algn="ctr"/>
              <a:endParaRPr lang="vi-VN" altLang="en-US" sz="3200">
                <a:solidFill>
                  <a:srgbClr val="FF0000"/>
                </a:solidFill>
                <a:latin typeface="Times New Roman" panose="02020603050405020304" charset="0"/>
                <a:cs typeface="Times New Roman" panose="02020603050405020304" charset="0"/>
              </a:endParaRPr>
            </a:p>
          </p:txBody>
        </p:sp>
        <p:sp>
          <p:nvSpPr>
            <p:cNvPr id="3" name="Text Box 2"/>
            <p:cNvSpPr txBox="1"/>
            <p:nvPr/>
          </p:nvSpPr>
          <p:spPr>
            <a:xfrm>
              <a:off x="353" y="3207"/>
              <a:ext cx="4131"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4" name="Text Box 3"/>
            <p:cNvSpPr txBox="1"/>
            <p:nvPr/>
          </p:nvSpPr>
          <p:spPr>
            <a:xfrm>
              <a:off x="353" y="4126"/>
              <a:ext cx="4143"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6" name="Text Box 5"/>
            <p:cNvSpPr txBox="1"/>
            <p:nvPr/>
          </p:nvSpPr>
          <p:spPr>
            <a:xfrm>
              <a:off x="353" y="5045"/>
              <a:ext cx="4138" cy="919"/>
            </a:xfrm>
            <a:prstGeom prst="rect">
              <a:avLst/>
            </a:prstGeom>
            <a:noFill/>
            <a:ln w="28575">
              <a:solidFill>
                <a:srgbClr val="0070C0"/>
              </a:solidFill>
            </a:ln>
          </p:spPr>
          <p:txBody>
            <a:bodyPr wrap="square" rtlCol="0">
              <a:spAutoFit/>
            </a:bodyPr>
            <a:p>
              <a:pPr algn="ctr"/>
              <a:endParaRPr lang="vi-VN" altLang="en-US" sz="3200">
                <a:latin typeface="Times New Roman" panose="02020603050405020304" charset="0"/>
                <a:cs typeface="Times New Roman" panose="02020603050405020304" charset="0"/>
              </a:endParaRPr>
            </a:p>
          </p:txBody>
        </p:sp>
        <p:sp>
          <p:nvSpPr>
            <p:cNvPr id="7" name="Text Box 6"/>
            <p:cNvSpPr txBox="1"/>
            <p:nvPr/>
          </p:nvSpPr>
          <p:spPr>
            <a:xfrm>
              <a:off x="360" y="399"/>
              <a:ext cx="4133" cy="1888"/>
            </a:xfrm>
            <a:prstGeom prst="rect">
              <a:avLst/>
            </a:prstGeom>
            <a:noFill/>
            <a:ln w="28575">
              <a:solidFill>
                <a:srgbClr val="0070C0"/>
              </a:solidFill>
            </a:ln>
          </p:spPr>
          <p:txBody>
            <a:bodyPr wrap="square" rtlCol="0">
              <a:spAutoFit/>
            </a:bodyPr>
            <a:p>
              <a:pPr algn="ctr"/>
              <a:r>
                <a:rPr lang="vi-VN" altLang="en-US" sz="3600">
                  <a:latin typeface="Times New Roman" panose="02020603050405020304" charset="0"/>
                  <a:cs typeface="Times New Roman" panose="02020603050405020304" charset="0"/>
                </a:rPr>
                <a:t>a. Chỉ sự vật</a:t>
              </a:r>
              <a:endParaRPr lang="vi-VN" altLang="en-US" sz="3600">
                <a:latin typeface="Times New Roman" panose="02020603050405020304" charset="0"/>
                <a:cs typeface="Times New Roman" panose="02020603050405020304" charset="0"/>
              </a:endParaRPr>
            </a:p>
          </p:txBody>
        </p:sp>
      </p:grpSp>
      <p:sp>
        <p:nvSpPr>
          <p:cNvPr id="9" name="Text Box 8"/>
          <p:cNvSpPr txBox="1"/>
          <p:nvPr/>
        </p:nvSpPr>
        <p:spPr>
          <a:xfrm>
            <a:off x="214630" y="1691640"/>
            <a:ext cx="2386330" cy="645160"/>
          </a:xfrm>
          <a:prstGeom prst="rect">
            <a:avLst/>
          </a:prstGeom>
          <a:noFill/>
        </p:spPr>
        <p:txBody>
          <a:bodyPr wrap="square" rtlCol="0">
            <a:spAutoFit/>
          </a:bodyPr>
          <a:p>
            <a:pPr algn="l"/>
            <a:r>
              <a:rPr lang="vi-VN" altLang="en-US" sz="3600">
                <a:solidFill>
                  <a:srgbClr val="FF0000"/>
                </a:solidFill>
                <a:latin typeface="Times New Roman" panose="02020603050405020304" charset="0"/>
                <a:cs typeface="Times New Roman" panose="02020603050405020304" charset="0"/>
              </a:rPr>
              <a:t>con thuyền</a:t>
            </a:r>
            <a:endParaRPr lang="vi-VN" altLang="en-US" sz="3600">
              <a:solidFill>
                <a:srgbClr val="FF0000"/>
              </a:solidFill>
              <a:latin typeface="Times New Roman" panose="02020603050405020304" charset="0"/>
              <a:cs typeface="Times New Roman" panose="02020603050405020304" charset="0"/>
            </a:endParaRPr>
          </a:p>
        </p:txBody>
      </p:sp>
      <p:sp>
        <p:nvSpPr>
          <p:cNvPr id="10" name="Text Box 9"/>
          <p:cNvSpPr txBox="1"/>
          <p:nvPr/>
        </p:nvSpPr>
        <p:spPr>
          <a:xfrm>
            <a:off x="2730500" y="1667510"/>
            <a:ext cx="2461260" cy="645160"/>
          </a:xfrm>
          <a:prstGeom prst="rect">
            <a:avLst/>
          </a:prstGeom>
          <a:noFill/>
        </p:spPr>
        <p:txBody>
          <a:bodyPr wrap="square" rtlCol="0">
            <a:spAutoFit/>
          </a:bodyPr>
          <a:p>
            <a:pPr algn="l"/>
            <a:r>
              <a:rPr lang="vi-VN" altLang="en-US" sz="3600">
                <a:solidFill>
                  <a:srgbClr val="FF0000"/>
                </a:solidFill>
                <a:latin typeface="Times New Roman" panose="02020603050405020304" charset="0"/>
                <a:cs typeface="Times New Roman" panose="02020603050405020304" charset="0"/>
              </a:rPr>
              <a:t>nâu</a:t>
            </a:r>
            <a:endParaRPr lang="vi-VN" altLang="en-US" sz="3600">
              <a:solidFill>
                <a:srgbClr val="FF0000"/>
              </a:solidFill>
              <a:latin typeface="Times New Roman" panose="02020603050405020304" charset="0"/>
              <a:cs typeface="Times New Roman" panose="02020603050405020304" charset="0"/>
            </a:endParaRPr>
          </a:p>
        </p:txBody>
      </p:sp>
      <p:sp>
        <p:nvSpPr>
          <p:cNvPr id="12" name="Text Box 11"/>
          <p:cNvSpPr txBox="1"/>
          <p:nvPr/>
        </p:nvSpPr>
        <p:spPr>
          <a:xfrm>
            <a:off x="195580" y="2280920"/>
            <a:ext cx="219583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dòng sông</a:t>
            </a:r>
            <a:endParaRPr lang="vi-VN" altLang="en-US" sz="3600">
              <a:latin typeface="Times New Roman" panose="02020603050405020304" charset="0"/>
              <a:cs typeface="Times New Roman" panose="02020603050405020304" charset="0"/>
            </a:endParaRPr>
          </a:p>
        </p:txBody>
      </p:sp>
      <p:sp>
        <p:nvSpPr>
          <p:cNvPr id="13" name="Text Box 12"/>
          <p:cNvSpPr txBox="1"/>
          <p:nvPr/>
        </p:nvSpPr>
        <p:spPr>
          <a:xfrm>
            <a:off x="2730500" y="2219325"/>
            <a:ext cx="228981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xanh biếc</a:t>
            </a:r>
            <a:endParaRPr lang="vi-VN" altLang="en-US" sz="3600">
              <a:latin typeface="Times New Roman" panose="02020603050405020304" charset="0"/>
              <a:cs typeface="Times New Roman" panose="02020603050405020304" charset="0"/>
            </a:endParaRPr>
          </a:p>
        </p:txBody>
      </p:sp>
      <p:sp>
        <p:nvSpPr>
          <p:cNvPr id="14" name="Text Box 13"/>
          <p:cNvSpPr txBox="1"/>
          <p:nvPr/>
        </p:nvSpPr>
        <p:spPr>
          <a:xfrm>
            <a:off x="189865" y="2815590"/>
            <a:ext cx="202565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lũy tre</a:t>
            </a:r>
            <a:endParaRPr lang="vi-VN" altLang="en-US" sz="3600">
              <a:latin typeface="Times New Roman" panose="02020603050405020304" charset="0"/>
              <a:cs typeface="Times New Roman" panose="02020603050405020304" charset="0"/>
            </a:endParaRPr>
          </a:p>
        </p:txBody>
      </p:sp>
      <p:sp>
        <p:nvSpPr>
          <p:cNvPr id="15" name="Text Box 14"/>
          <p:cNvSpPr txBox="1"/>
          <p:nvPr/>
        </p:nvSpPr>
        <p:spPr>
          <a:xfrm>
            <a:off x="2676525" y="2754630"/>
            <a:ext cx="364109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xanh rì/xanh lá</a:t>
            </a:r>
            <a:endParaRPr lang="vi-VN" altLang="en-US" sz="3600">
              <a:latin typeface="Times New Roman" panose="02020603050405020304" charset="0"/>
              <a:cs typeface="Times New Roman" panose="02020603050405020304" charset="0"/>
            </a:endParaRPr>
          </a:p>
        </p:txBody>
      </p:sp>
      <p:sp>
        <p:nvSpPr>
          <p:cNvPr id="16" name="Text Box 15"/>
          <p:cNvSpPr txBox="1"/>
          <p:nvPr/>
        </p:nvSpPr>
        <p:spPr>
          <a:xfrm>
            <a:off x="213995" y="3417570"/>
            <a:ext cx="177482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bầu trời</a:t>
            </a:r>
            <a:endParaRPr lang="vi-VN" altLang="en-US" sz="3600">
              <a:latin typeface="Times New Roman" panose="02020603050405020304" charset="0"/>
              <a:cs typeface="Times New Roman" panose="02020603050405020304" charset="0"/>
            </a:endParaRPr>
          </a:p>
        </p:txBody>
      </p:sp>
      <p:sp>
        <p:nvSpPr>
          <p:cNvPr id="17" name="Text Box 16"/>
          <p:cNvSpPr txBox="1"/>
          <p:nvPr/>
        </p:nvSpPr>
        <p:spPr>
          <a:xfrm>
            <a:off x="2730500" y="3402965"/>
            <a:ext cx="337502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xanh (da trời)</a:t>
            </a:r>
            <a:endParaRPr lang="vi-VN" altLang="en-US" sz="3600">
              <a:latin typeface="Times New Roman" panose="02020603050405020304" charset="0"/>
              <a:cs typeface="Times New Roman" panose="02020603050405020304" charset="0"/>
            </a:endParaRPr>
          </a:p>
        </p:txBody>
      </p:sp>
      <p:sp>
        <p:nvSpPr>
          <p:cNvPr id="18" name="Text Box 17"/>
          <p:cNvSpPr txBox="1"/>
          <p:nvPr/>
        </p:nvSpPr>
        <p:spPr>
          <a:xfrm>
            <a:off x="195580" y="3939540"/>
            <a:ext cx="201993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dãy núi</a:t>
            </a:r>
            <a:endParaRPr lang="vi-VN" altLang="en-US" sz="3600">
              <a:latin typeface="Times New Roman" panose="02020603050405020304" charset="0"/>
              <a:cs typeface="Times New Roman" panose="02020603050405020304" charset="0"/>
            </a:endParaRPr>
          </a:p>
        </p:txBody>
      </p:sp>
      <p:sp>
        <p:nvSpPr>
          <p:cNvPr id="19" name="Text Box 18"/>
          <p:cNvSpPr txBox="1"/>
          <p:nvPr/>
        </p:nvSpPr>
        <p:spPr>
          <a:xfrm>
            <a:off x="2642870" y="3985895"/>
            <a:ext cx="402272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xanh thẫm</a:t>
            </a:r>
            <a:endParaRPr lang="vi-VN" altLang="en-US" sz="3600">
              <a:latin typeface="Times New Roman" panose="02020603050405020304" charset="0"/>
              <a:cs typeface="Times New Roman" panose="02020603050405020304" charset="0"/>
            </a:endParaRPr>
          </a:p>
        </p:txBody>
      </p:sp>
      <p:sp>
        <p:nvSpPr>
          <p:cNvPr id="20" name="Text Box 19"/>
          <p:cNvSpPr txBox="1"/>
          <p:nvPr/>
        </p:nvSpPr>
        <p:spPr>
          <a:xfrm>
            <a:off x="214630" y="4554220"/>
            <a:ext cx="245872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cỏ ven sông</a:t>
            </a:r>
            <a:endParaRPr lang="vi-VN" altLang="en-US" sz="3600">
              <a:latin typeface="Times New Roman" panose="02020603050405020304" charset="0"/>
              <a:cs typeface="Times New Roman" panose="02020603050405020304" charset="0"/>
            </a:endParaRPr>
          </a:p>
        </p:txBody>
      </p:sp>
      <p:sp>
        <p:nvSpPr>
          <p:cNvPr id="21" name="Text Box 20"/>
          <p:cNvSpPr txBox="1"/>
          <p:nvPr/>
        </p:nvSpPr>
        <p:spPr>
          <a:xfrm>
            <a:off x="2730500" y="4584700"/>
            <a:ext cx="402336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xanh lá</a:t>
            </a:r>
            <a:endParaRPr lang="vi-VN" altLang="en-US" sz="3600">
              <a:latin typeface="Times New Roman" panose="02020603050405020304" charset="0"/>
              <a:cs typeface="Times New Roman" panose="02020603050405020304" charset="0"/>
            </a:endParaRPr>
          </a:p>
        </p:txBody>
      </p:sp>
      <p:sp>
        <p:nvSpPr>
          <p:cNvPr id="22" name="Text Box 21"/>
          <p:cNvSpPr txBox="1"/>
          <p:nvPr/>
        </p:nvSpPr>
        <p:spPr>
          <a:xfrm>
            <a:off x="189865" y="5146675"/>
            <a:ext cx="179895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mây</a:t>
            </a:r>
            <a:endParaRPr lang="vi-VN" altLang="en-US" sz="3600">
              <a:latin typeface="Times New Roman" panose="02020603050405020304" charset="0"/>
              <a:cs typeface="Times New Roman" panose="02020603050405020304" charset="0"/>
            </a:endParaRPr>
          </a:p>
        </p:txBody>
      </p:sp>
      <p:sp>
        <p:nvSpPr>
          <p:cNvPr id="23" name="Text Box 22"/>
          <p:cNvSpPr txBox="1"/>
          <p:nvPr/>
        </p:nvSpPr>
        <p:spPr>
          <a:xfrm>
            <a:off x="2730500" y="5137785"/>
            <a:ext cx="239522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trắng</a:t>
            </a:r>
            <a:endParaRPr lang="vi-VN" altLang="en-US" sz="3600">
              <a:latin typeface="Times New Roman" panose="02020603050405020304" charset="0"/>
              <a:cs typeface="Times New Roman" panose="02020603050405020304" charset="0"/>
            </a:endParaRPr>
          </a:p>
        </p:txBody>
      </p:sp>
      <p:sp>
        <p:nvSpPr>
          <p:cNvPr id="24" name="Text Box 23"/>
          <p:cNvSpPr txBox="1"/>
          <p:nvPr/>
        </p:nvSpPr>
        <p:spPr>
          <a:xfrm>
            <a:off x="195580" y="5690235"/>
            <a:ext cx="2027555"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bò/bê</a:t>
            </a:r>
            <a:endParaRPr lang="vi-VN" altLang="en-US" sz="3600">
              <a:latin typeface="Times New Roman" panose="02020603050405020304" charset="0"/>
              <a:cs typeface="Times New Roman" panose="02020603050405020304" charset="0"/>
            </a:endParaRPr>
          </a:p>
        </p:txBody>
      </p:sp>
      <p:sp>
        <p:nvSpPr>
          <p:cNvPr id="25" name="Text Box 24"/>
          <p:cNvSpPr txBox="1"/>
          <p:nvPr/>
        </p:nvSpPr>
        <p:spPr>
          <a:xfrm>
            <a:off x="2668905" y="5752465"/>
            <a:ext cx="364744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nâu đỏ/vàng</a:t>
            </a:r>
            <a:endParaRPr lang="vi-VN" altLang="en-US" sz="3600">
              <a:latin typeface="Times New Roman" panose="02020603050405020304" charset="0"/>
              <a:cs typeface="Times New Roman" panose="02020603050405020304" charset="0"/>
            </a:endParaRPr>
          </a:p>
        </p:txBody>
      </p:sp>
      <p:sp>
        <p:nvSpPr>
          <p:cNvPr id="26" name="Text Box 25"/>
          <p:cNvSpPr txBox="1"/>
          <p:nvPr/>
        </p:nvSpPr>
        <p:spPr>
          <a:xfrm>
            <a:off x="218440" y="6353810"/>
            <a:ext cx="217297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đàn chim </a:t>
            </a:r>
            <a:endParaRPr lang="vi-VN" altLang="en-US" sz="3600">
              <a:latin typeface="Times New Roman" panose="02020603050405020304" charset="0"/>
              <a:cs typeface="Times New Roman" panose="02020603050405020304" charset="0"/>
            </a:endParaRPr>
          </a:p>
        </p:txBody>
      </p:sp>
      <p:sp>
        <p:nvSpPr>
          <p:cNvPr id="27" name="Text Box 26"/>
          <p:cNvSpPr txBox="1"/>
          <p:nvPr/>
        </p:nvSpPr>
        <p:spPr>
          <a:xfrm>
            <a:off x="2676525" y="6304280"/>
            <a:ext cx="3671570" cy="645160"/>
          </a:xfrm>
          <a:prstGeom prst="rect">
            <a:avLst/>
          </a:prstGeom>
          <a:noFill/>
        </p:spPr>
        <p:txBody>
          <a:bodyPr wrap="square" rtlCol="0">
            <a:spAutoFit/>
          </a:bodyPr>
          <a:p>
            <a:pPr algn="l"/>
            <a:r>
              <a:rPr lang="vi-VN" altLang="en-US" sz="3600">
                <a:latin typeface="Times New Roman" panose="02020603050405020304" charset="0"/>
                <a:cs typeface="Times New Roman" panose="02020603050405020304" charset="0"/>
              </a:rPr>
              <a:t>trắng</a:t>
            </a:r>
            <a:endParaRPr lang="vi-VN" altLang="en-US" sz="36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ppt_x</p:attrName>
                                        </p:attrNameLst>
                                      </p:cBhvr>
                                      <p:tavLst>
                                        <p:tav tm="0">
                                          <p:val>
                                            <p:strVal val="#ppt_x-#ppt_w*1.125000"/>
                                          </p:val>
                                        </p:tav>
                                        <p:tav tm="100000">
                                          <p:val>
                                            <p:strVal val="#ppt_x"/>
                                          </p:val>
                                        </p:tav>
                                      </p:tavLst>
                                    </p:anim>
                                    <p:animEffect transition="in" filter="wipe(righ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ppt_x</p:attrName>
                                        </p:attrNameLst>
                                      </p:cBhvr>
                                      <p:tavLst>
                                        <p:tav tm="0">
                                          <p:val>
                                            <p:strVal val="#ppt_x-#ppt_w*1.125000"/>
                                          </p:val>
                                        </p:tav>
                                        <p:tav tm="100000">
                                          <p:val>
                                            <p:strVal val="#ppt_x"/>
                                          </p:val>
                                        </p:tav>
                                      </p:tavLst>
                                    </p:anim>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ppt_x</p:attrName>
                                        </p:attrNameLst>
                                      </p:cBhvr>
                                      <p:tavLst>
                                        <p:tav tm="0">
                                          <p:val>
                                            <p:strVal val="#ppt_x-#ppt_w*1.125000"/>
                                          </p:val>
                                        </p:tav>
                                        <p:tav tm="100000">
                                          <p:val>
                                            <p:strVal val="#ppt_x"/>
                                          </p:val>
                                        </p:tav>
                                      </p:tavLst>
                                    </p:anim>
                                    <p:animEffect transition="in" filter="wipe(righ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p:tgtEl>
                                          <p:spTgt spid="19"/>
                                        </p:tgtEl>
                                        <p:attrNameLst>
                                          <p:attrName>ppt_x</p:attrName>
                                        </p:attrNameLst>
                                      </p:cBhvr>
                                      <p:tavLst>
                                        <p:tav tm="0">
                                          <p:val>
                                            <p:strVal val="#ppt_x-#ppt_w*1.125000"/>
                                          </p:val>
                                        </p:tav>
                                        <p:tav tm="100000">
                                          <p:val>
                                            <p:strVal val="#ppt_x"/>
                                          </p:val>
                                        </p:tav>
                                      </p:tavLst>
                                    </p:anim>
                                    <p:animEffect transition="in" filter="wipe(righ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ppt_x</p:attrName>
                                        </p:attrNameLst>
                                      </p:cBhvr>
                                      <p:tavLst>
                                        <p:tav tm="0">
                                          <p:val>
                                            <p:strVal val="#ppt_x-#ppt_w*1.125000"/>
                                          </p:val>
                                        </p:tav>
                                        <p:tav tm="100000">
                                          <p:val>
                                            <p:strVal val="#ppt_x"/>
                                          </p:val>
                                        </p:tav>
                                      </p:tavLst>
                                    </p:anim>
                                    <p:animEffect transition="in" filter="wipe(right)">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p:tgtEl>
                                          <p:spTgt spid="21"/>
                                        </p:tgtEl>
                                        <p:attrNameLst>
                                          <p:attrName>ppt_x</p:attrName>
                                        </p:attrNameLst>
                                      </p:cBhvr>
                                      <p:tavLst>
                                        <p:tav tm="0">
                                          <p:val>
                                            <p:strVal val="#ppt_x-#ppt_w*1.125000"/>
                                          </p:val>
                                        </p:tav>
                                        <p:tav tm="100000">
                                          <p:val>
                                            <p:strVal val="#ppt_x"/>
                                          </p:val>
                                        </p:tav>
                                      </p:tavLst>
                                    </p:anim>
                                    <p:animEffect transition="in" filter="wipe(righ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ppt_x</p:attrName>
                                        </p:attrNameLst>
                                      </p:cBhvr>
                                      <p:tavLst>
                                        <p:tav tm="0">
                                          <p:val>
                                            <p:strVal val="#ppt_x-#ppt_w*1.125000"/>
                                          </p:val>
                                        </p:tav>
                                        <p:tav tm="100000">
                                          <p:val>
                                            <p:strVal val="#ppt_x"/>
                                          </p:val>
                                        </p:tav>
                                      </p:tavLst>
                                    </p:anim>
                                    <p:animEffect transition="in" filter="wipe(righ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p:tgtEl>
                                          <p:spTgt spid="23"/>
                                        </p:tgtEl>
                                        <p:attrNameLst>
                                          <p:attrName>ppt_x</p:attrName>
                                        </p:attrNameLst>
                                      </p:cBhvr>
                                      <p:tavLst>
                                        <p:tav tm="0">
                                          <p:val>
                                            <p:strVal val="#ppt_x-#ppt_w*1.125000"/>
                                          </p:val>
                                        </p:tav>
                                        <p:tav tm="100000">
                                          <p:val>
                                            <p:strVal val="#ppt_x"/>
                                          </p:val>
                                        </p:tav>
                                      </p:tavLst>
                                    </p:anim>
                                    <p:animEffect transition="in" filter="wipe(righ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8"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p:tgtEl>
                                          <p:spTgt spid="24"/>
                                        </p:tgtEl>
                                        <p:attrNameLst>
                                          <p:attrName>ppt_x</p:attrName>
                                        </p:attrNameLst>
                                      </p:cBhvr>
                                      <p:tavLst>
                                        <p:tav tm="0">
                                          <p:val>
                                            <p:strVal val="#ppt_x-#ppt_w*1.125000"/>
                                          </p:val>
                                        </p:tav>
                                        <p:tav tm="100000">
                                          <p:val>
                                            <p:strVal val="#ppt_x"/>
                                          </p:val>
                                        </p:tav>
                                      </p:tavLst>
                                    </p:anim>
                                    <p:animEffect transition="in" filter="wipe(righ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p:tgtEl>
                                          <p:spTgt spid="25"/>
                                        </p:tgtEl>
                                        <p:attrNameLst>
                                          <p:attrName>ppt_x</p:attrName>
                                        </p:attrNameLst>
                                      </p:cBhvr>
                                      <p:tavLst>
                                        <p:tav tm="0">
                                          <p:val>
                                            <p:strVal val="#ppt_x-#ppt_w*1.125000"/>
                                          </p:val>
                                        </p:tav>
                                        <p:tav tm="100000">
                                          <p:val>
                                            <p:strVal val="#ppt_x"/>
                                          </p:val>
                                        </p:tav>
                                      </p:tavLst>
                                    </p:anim>
                                    <p:animEffect transition="in" filter="wipe(right)">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p:tgtEl>
                                          <p:spTgt spid="26"/>
                                        </p:tgtEl>
                                        <p:attrNameLst>
                                          <p:attrName>ppt_x</p:attrName>
                                        </p:attrNameLst>
                                      </p:cBhvr>
                                      <p:tavLst>
                                        <p:tav tm="0">
                                          <p:val>
                                            <p:strVal val="#ppt_x-#ppt_w*1.125000"/>
                                          </p:val>
                                        </p:tav>
                                        <p:tav tm="100000">
                                          <p:val>
                                            <p:strVal val="#ppt_x"/>
                                          </p:val>
                                        </p:tav>
                                      </p:tavLst>
                                    </p:anim>
                                    <p:animEffect transition="in" filter="wipe(right)">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p:tgtEl>
                                          <p:spTgt spid="27"/>
                                        </p:tgtEl>
                                        <p:attrNameLst>
                                          <p:attrName>ppt_x</p:attrName>
                                        </p:attrNameLst>
                                      </p:cBhvr>
                                      <p:tavLst>
                                        <p:tav tm="0">
                                          <p:val>
                                            <p:strVal val="#ppt_x-#ppt_w*1.125000"/>
                                          </p:val>
                                        </p:tav>
                                        <p:tav tm="100000">
                                          <p:val>
                                            <p:strVal val="#ppt_x"/>
                                          </p:val>
                                        </p:tav>
                                      </p:tavLst>
                                    </p:anim>
                                    <p:animEffect transition="in" filter="wipe(right)">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847725" y="371475"/>
            <a:ext cx="9001125"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7.</a:t>
            </a:r>
            <a:r>
              <a:rPr lang="vi-VN" altLang="en-US" sz="4000">
                <a:latin typeface="Times New Roman" panose="02020603050405020304" charset="0"/>
                <a:cs typeface="Times New Roman" panose="02020603050405020304" charset="0"/>
              </a:rPr>
              <a:t> Đặt 2-3 câu với từ ngữ em vừa tìm được.</a:t>
            </a:r>
            <a:endParaRPr lang="vi-VN" altLang="en-US" sz="4000">
              <a:latin typeface="Times New Roman" panose="02020603050405020304" charset="0"/>
              <a:cs typeface="Times New Roman" panose="02020603050405020304" charset="0"/>
            </a:endParaRPr>
          </a:p>
        </p:txBody>
      </p:sp>
      <p:grpSp>
        <p:nvGrpSpPr>
          <p:cNvPr id="26" name="Group 25"/>
          <p:cNvGrpSpPr/>
          <p:nvPr/>
        </p:nvGrpSpPr>
        <p:grpSpPr>
          <a:xfrm>
            <a:off x="443865" y="1078230"/>
            <a:ext cx="3843316" cy="3152775"/>
            <a:chOff x="429" y="1827"/>
            <a:chExt cx="5194" cy="4124"/>
          </a:xfrm>
        </p:grpSpPr>
        <p:pic>
          <p:nvPicPr>
            <p:cNvPr id="24" name="Picture 23" descr="B7"/>
            <p:cNvPicPr>
              <a:picLocks noChangeAspect="1"/>
            </p:cNvPicPr>
            <p:nvPr/>
          </p:nvPicPr>
          <p:blipFill>
            <a:blip r:embed="rId2"/>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3830"/>
              <a:ext cx="5194" cy="1408"/>
            </a:xfrm>
            <a:prstGeom prst="rect">
              <a:avLst/>
            </a:prstGeom>
            <a:solidFill>
              <a:schemeClr val="bg1"/>
            </a:solidFill>
            <a:ln w="79375">
              <a:solidFill>
                <a:srgbClr val="C00000"/>
              </a:solidFill>
            </a:ln>
          </p:spPr>
          <p:txBody>
            <a:bodyPr wrap="square" rtlCol="0">
              <a:spAutoFit/>
            </a:bodyPr>
            <a:p>
              <a:r>
                <a:rPr lang="vi-VN" altLang="en-US" sz="3200">
                  <a:latin typeface="Times New Roman" panose="02020603050405020304" charset="0"/>
                  <a:cs typeface="Times New Roman" panose="02020603050405020304" charset="0"/>
                </a:rPr>
                <a:t> </a:t>
              </a:r>
              <a:r>
                <a:rPr lang="vi-VN" altLang="en-US" sz="3200">
                  <a:solidFill>
                    <a:srgbClr val="FF0000"/>
                  </a:solidFill>
                  <a:latin typeface="Times New Roman" panose="02020603050405020304" charset="0"/>
                  <a:cs typeface="Times New Roman" panose="02020603050405020304" charset="0"/>
                </a:rPr>
                <a:t>M.</a:t>
              </a:r>
              <a:r>
                <a:rPr lang="vi-VN" altLang="en-US" sz="3200">
                  <a:latin typeface="Times New Roman" panose="02020603050405020304" charset="0"/>
                  <a:cs typeface="Times New Roman" panose="02020603050405020304" charset="0"/>
                </a:rPr>
                <a:t> - Dòng sông uốn khúc quanh làng xóm.</a:t>
              </a:r>
              <a:endParaRPr lang="vi-VN" altLang="en-US" sz="3200">
                <a:latin typeface="Times New Roman" panose="02020603050405020304" charset="0"/>
                <a:cs typeface="Times New Roman" panose="02020603050405020304" charset="0"/>
              </a:endParaRPr>
            </a:p>
          </p:txBody>
        </p:sp>
      </p:grpSp>
      <p:grpSp>
        <p:nvGrpSpPr>
          <p:cNvPr id="27" name="Group 26"/>
          <p:cNvGrpSpPr/>
          <p:nvPr/>
        </p:nvGrpSpPr>
        <p:grpSpPr>
          <a:xfrm>
            <a:off x="3985895" y="2509520"/>
            <a:ext cx="4211955" cy="3356610"/>
            <a:chOff x="4763" y="3984"/>
            <a:chExt cx="6104" cy="4387"/>
          </a:xfrm>
        </p:grpSpPr>
        <p:pic>
          <p:nvPicPr>
            <p:cNvPr id="21" name="Picture 20" descr="B7"/>
            <p:cNvPicPr>
              <a:picLocks noChangeAspect="1"/>
            </p:cNvPicPr>
            <p:nvPr/>
          </p:nvPicPr>
          <p:blipFill>
            <a:blip r:embed="rId2"/>
            <a:srcRect t="48613" r="61387" b="253"/>
            <a:stretch>
              <a:fillRect/>
            </a:stretch>
          </p:blipFill>
          <p:spPr>
            <a:xfrm>
              <a:off x="6000" y="3984"/>
              <a:ext cx="3645" cy="4387"/>
            </a:xfrm>
            <a:prstGeom prst="round1Rect">
              <a:avLst/>
            </a:prstGeom>
          </p:spPr>
        </p:pic>
        <p:sp>
          <p:nvSpPr>
            <p:cNvPr id="22" name="Text Box 21"/>
            <p:cNvSpPr txBox="1"/>
            <p:nvPr/>
          </p:nvSpPr>
          <p:spPr>
            <a:xfrm rot="21420000">
              <a:off x="4763" y="6108"/>
              <a:ext cx="6104" cy="1407"/>
            </a:xfrm>
            <a:prstGeom prst="rect">
              <a:avLst/>
            </a:prstGeom>
            <a:solidFill>
              <a:schemeClr val="bg1"/>
            </a:solidFill>
            <a:ln w="79375">
              <a:solidFill>
                <a:srgbClr val="C00000"/>
              </a:solidFill>
            </a:ln>
          </p:spPr>
          <p:txBody>
            <a:bodyPr wrap="square" rtlCol="0">
              <a:spAutoFit/>
            </a:bodyPr>
            <a:p>
              <a:r>
                <a:rPr lang="vi-VN" altLang="en-US" sz="3200">
                  <a:latin typeface="Times New Roman" panose="02020603050405020304" charset="0"/>
                  <a:cs typeface="Times New Roman" panose="02020603050405020304" charset="0"/>
                </a:rPr>
                <a:t>- Đàn bò đang ung dung gặm cỏ bên bờ sông.</a:t>
              </a:r>
              <a:endParaRPr lang="vi-VN" altLang="en-US" sz="3200">
                <a:latin typeface="Times New Roman" panose="02020603050405020304" charset="0"/>
                <a:cs typeface="Times New Roman" panose="02020603050405020304" charset="0"/>
              </a:endParaRPr>
            </a:p>
          </p:txBody>
        </p:sp>
      </p:grpSp>
      <p:grpSp>
        <p:nvGrpSpPr>
          <p:cNvPr id="4" name="Group 3"/>
          <p:cNvGrpSpPr/>
          <p:nvPr/>
        </p:nvGrpSpPr>
        <p:grpSpPr>
          <a:xfrm>
            <a:off x="7906385" y="3533775"/>
            <a:ext cx="3930650" cy="3387725"/>
            <a:chOff x="5059" y="3858"/>
            <a:chExt cx="5467" cy="4387"/>
          </a:xfrm>
        </p:grpSpPr>
        <p:pic>
          <p:nvPicPr>
            <p:cNvPr id="6" name="Picture 5" descr="B7"/>
            <p:cNvPicPr>
              <a:picLocks noChangeAspect="1"/>
            </p:cNvPicPr>
            <p:nvPr/>
          </p:nvPicPr>
          <p:blipFill>
            <a:blip r:embed="rId2"/>
            <a:srcRect t="48613" r="61387" b="253"/>
            <a:stretch>
              <a:fillRect/>
            </a:stretch>
          </p:blipFill>
          <p:spPr>
            <a:xfrm>
              <a:off x="5825" y="3858"/>
              <a:ext cx="3645" cy="4387"/>
            </a:xfrm>
            <a:prstGeom prst="round1Rect">
              <a:avLst/>
            </a:prstGeom>
          </p:spPr>
        </p:pic>
        <p:sp>
          <p:nvSpPr>
            <p:cNvPr id="7" name="Text Box 6"/>
            <p:cNvSpPr txBox="1"/>
            <p:nvPr/>
          </p:nvSpPr>
          <p:spPr>
            <a:xfrm rot="21420000">
              <a:off x="5059" y="5969"/>
              <a:ext cx="5467" cy="1394"/>
            </a:xfrm>
            <a:prstGeom prst="rect">
              <a:avLst/>
            </a:prstGeom>
            <a:solidFill>
              <a:schemeClr val="bg1"/>
            </a:solidFill>
            <a:ln w="79375">
              <a:solidFill>
                <a:srgbClr val="C00000"/>
              </a:solidFill>
            </a:ln>
          </p:spPr>
          <p:txBody>
            <a:bodyPr wrap="square" rtlCol="0">
              <a:spAutoFit/>
            </a:bodyPr>
            <a:p>
              <a:r>
                <a:rPr lang="vi-VN" altLang="en-US" sz="3200">
                  <a:latin typeface="Times New Roman" panose="02020603050405020304" charset="0"/>
                  <a:cs typeface="Times New Roman" panose="02020603050405020304" charset="0"/>
                </a:rPr>
                <a:t>- Đàn chim đang bay lượn trên bầu trời.</a:t>
              </a:r>
              <a:endParaRPr lang="vi-VN" altLang="en-US" sz="3200">
                <a:latin typeface="Times New Roman" panose="02020603050405020304" charset="0"/>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500"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strVal val="#ppt_w+.3"/>
                                          </p:val>
                                        </p:tav>
                                        <p:tav tm="100000">
                                          <p:val>
                                            <p:strVal val="#ppt_w"/>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847725" y="371475"/>
            <a:ext cx="9001125"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8.</a:t>
            </a:r>
            <a:r>
              <a:rPr lang="vi-VN" altLang="en-US" sz="4000">
                <a:latin typeface="Times New Roman" panose="02020603050405020304" charset="0"/>
                <a:cs typeface="Times New Roman" panose="02020603050405020304" charset="0"/>
              </a:rPr>
              <a:t> Chọn dấu câu phù hợp thay cho ô </a:t>
            </a:r>
            <a:r>
              <a:rPr lang="vi-VN" altLang="en-US" sz="4000">
                <a:latin typeface="Times New Roman" panose="02020603050405020304" charset="0"/>
                <a:cs typeface="Times New Roman" panose="02020603050405020304" charset="0"/>
              </a:rPr>
              <a:t>vuông.</a:t>
            </a:r>
            <a:endParaRPr lang="vi-VN" altLang="en-US" sz="4000">
              <a:latin typeface="Times New Roman" panose="02020603050405020304" charset="0"/>
              <a:cs typeface="Times New Roman" panose="02020603050405020304" charset="0"/>
            </a:endParaRPr>
          </a:p>
        </p:txBody>
      </p:sp>
      <p:sp>
        <p:nvSpPr>
          <p:cNvPr id="4" name="Rectangles 3"/>
          <p:cNvSpPr/>
          <p:nvPr/>
        </p:nvSpPr>
        <p:spPr>
          <a:xfrm>
            <a:off x="1183005" y="2023745"/>
            <a:ext cx="10079990" cy="3602355"/>
          </a:xfrm>
          <a:prstGeom prst="rect">
            <a:avLst/>
          </a:prstGeom>
          <a:solidFill>
            <a:schemeClr val="accent4">
              <a:lumMod val="20000"/>
              <a:lumOff val="8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4400">
                <a:solidFill>
                  <a:schemeClr val="tx1"/>
                </a:solidFill>
                <a:latin typeface="Times New Roman" panose="02020603050405020304" charset="0"/>
                <a:cs typeface="Times New Roman" panose="02020603050405020304" charset="0"/>
              </a:rPr>
              <a:t>      Mặt trời thấy cô đơn    buồn bã vì phải ở   một mình suốt cả ngày    Mặt trời muốn kết  bạn với trăng    sao    Nhưng trăng     sao còn bận ngủ để đêm thức dậy chiếu sáng cho mặt đất.</a:t>
            </a:r>
            <a:endParaRPr lang="vi-VN" altLang="en-US" sz="4400">
              <a:solidFill>
                <a:schemeClr val="tx1"/>
              </a:solidFill>
              <a:latin typeface="Times New Roman" panose="02020603050405020304" charset="0"/>
              <a:cs typeface="Times New Roman" panose="02020603050405020304" charset="0"/>
            </a:endParaRPr>
          </a:p>
        </p:txBody>
      </p:sp>
      <p:sp>
        <p:nvSpPr>
          <p:cNvPr id="6" name="Rectangles 5"/>
          <p:cNvSpPr/>
          <p:nvPr/>
        </p:nvSpPr>
        <p:spPr>
          <a:xfrm>
            <a:off x="6785610" y="2230120"/>
            <a:ext cx="428625" cy="47625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Rectangles 6"/>
          <p:cNvSpPr/>
          <p:nvPr/>
        </p:nvSpPr>
        <p:spPr>
          <a:xfrm>
            <a:off x="6468110" y="2913380"/>
            <a:ext cx="428625" cy="47625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Rectangles 7"/>
          <p:cNvSpPr/>
          <p:nvPr/>
        </p:nvSpPr>
        <p:spPr>
          <a:xfrm>
            <a:off x="4356735" y="3586480"/>
            <a:ext cx="428625" cy="47625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Rectangles 8"/>
          <p:cNvSpPr/>
          <p:nvPr/>
        </p:nvSpPr>
        <p:spPr>
          <a:xfrm>
            <a:off x="5610860" y="3586480"/>
            <a:ext cx="428625" cy="47625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Rectangles 9"/>
          <p:cNvSpPr/>
          <p:nvPr/>
        </p:nvSpPr>
        <p:spPr>
          <a:xfrm>
            <a:off x="9071610" y="3587115"/>
            <a:ext cx="428625" cy="47625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1" name="Content Placeholder 10" descr="9dab89bfe2d732e10a0ab8f488af7d86"/>
          <p:cNvPicPr>
            <a:picLocks noChangeAspect="1"/>
          </p:cNvPicPr>
          <p:nvPr>
            <p:ph sz="half" idx="1"/>
          </p:nvPr>
        </p:nvPicPr>
        <p:blipFill>
          <a:blip r:embed="rId2"/>
          <a:stretch>
            <a:fillRect/>
          </a:stretch>
        </p:blipFill>
        <p:spPr>
          <a:xfrm>
            <a:off x="443865" y="1388110"/>
            <a:ext cx="1318260" cy="1318260"/>
          </a:xfrm>
          <a:prstGeom prst="rect">
            <a:avLst/>
          </a:prstGeom>
        </p:spPr>
      </p:pic>
      <p:pic>
        <p:nvPicPr>
          <p:cNvPr id="13" name="Content Placeholder 12" descr="e669fea884fa2be8a46ebc6df898be73"/>
          <p:cNvPicPr>
            <a:picLocks noChangeAspect="1"/>
          </p:cNvPicPr>
          <p:nvPr>
            <p:ph sz="half" idx="2"/>
          </p:nvPr>
        </p:nvPicPr>
        <p:blipFill>
          <a:blip r:embed="rId3"/>
          <a:stretch>
            <a:fillRect/>
          </a:stretch>
        </p:blipFill>
        <p:spPr>
          <a:xfrm rot="1740000">
            <a:off x="10582910" y="1303655"/>
            <a:ext cx="1228090" cy="1154430"/>
          </a:xfrm>
          <a:prstGeom prst="rect">
            <a:avLst/>
          </a:prstGeom>
        </p:spPr>
      </p:pic>
      <p:pic>
        <p:nvPicPr>
          <p:cNvPr id="15" name="Picture 14" descr="Ôn tập hình Gif 2"/>
          <p:cNvPicPr>
            <a:picLocks noChangeAspect="1"/>
          </p:cNvPicPr>
          <p:nvPr/>
        </p:nvPicPr>
        <p:blipFill>
          <a:blip r:embed="rId4"/>
          <a:stretch>
            <a:fillRect/>
          </a:stretch>
        </p:blipFill>
        <p:spPr>
          <a:xfrm>
            <a:off x="10598785" y="4859020"/>
            <a:ext cx="1195705" cy="1143635"/>
          </a:xfrm>
          <a:prstGeom prst="rect">
            <a:avLst/>
          </a:prstGeom>
        </p:spPr>
      </p:pic>
      <p:pic>
        <p:nvPicPr>
          <p:cNvPr id="17" name="Content Placeholder 12" descr="e669fea884fa2be8a46ebc6df898be73"/>
          <p:cNvPicPr>
            <a:picLocks noChangeAspect="1"/>
          </p:cNvPicPr>
          <p:nvPr/>
        </p:nvPicPr>
        <p:blipFill>
          <a:blip r:embed="rId3"/>
          <a:stretch>
            <a:fillRect/>
          </a:stretch>
        </p:blipFill>
        <p:spPr>
          <a:xfrm rot="14880000">
            <a:off x="278130" y="5067300"/>
            <a:ext cx="1228090" cy="1154430"/>
          </a:xfrm>
          <a:prstGeom prst="rect">
            <a:avLst/>
          </a:prstGeom>
        </p:spPr>
      </p:pic>
      <p:sp>
        <p:nvSpPr>
          <p:cNvPr id="18" name="Text Box 17"/>
          <p:cNvSpPr txBox="1"/>
          <p:nvPr/>
        </p:nvSpPr>
        <p:spPr>
          <a:xfrm>
            <a:off x="6785610" y="2320290"/>
            <a:ext cx="490220" cy="386080"/>
          </a:xfrm>
          <a:prstGeom prst="rect">
            <a:avLst/>
          </a:prstGeom>
          <a:noFill/>
        </p:spPr>
        <p:txBody>
          <a:bodyPr wrap="square" rtlCol="0">
            <a:spAutoFit/>
          </a:bodyPr>
          <a:p>
            <a:pPr>
              <a:lnSpc>
                <a:spcPct val="40000"/>
              </a:lnSpc>
            </a:pPr>
            <a:r>
              <a:rPr lang="vi-VN" altLang="en-US" sz="4800" b="1">
                <a:solidFill>
                  <a:srgbClr val="FF0000"/>
                </a:solidFill>
                <a:latin typeface="Times New Roman" panose="02020603050405020304" charset="0"/>
                <a:cs typeface="Times New Roman" panose="02020603050405020304" charset="0"/>
              </a:rPr>
              <a:t>,</a:t>
            </a:r>
            <a:endParaRPr lang="vi-VN" altLang="en-US" sz="4800" b="1">
              <a:solidFill>
                <a:srgbClr val="FF0000"/>
              </a:solidFill>
              <a:latin typeface="Times New Roman" panose="02020603050405020304" charset="0"/>
              <a:cs typeface="Times New Roman" panose="02020603050405020304" charset="0"/>
            </a:endParaRPr>
          </a:p>
        </p:txBody>
      </p:sp>
      <p:sp>
        <p:nvSpPr>
          <p:cNvPr id="19" name="Text Box 18"/>
          <p:cNvSpPr txBox="1"/>
          <p:nvPr/>
        </p:nvSpPr>
        <p:spPr>
          <a:xfrm>
            <a:off x="6468110" y="3003550"/>
            <a:ext cx="490220" cy="386080"/>
          </a:xfrm>
          <a:prstGeom prst="rect">
            <a:avLst/>
          </a:prstGeom>
          <a:noFill/>
        </p:spPr>
        <p:txBody>
          <a:bodyPr wrap="square" rtlCol="0">
            <a:spAutoFit/>
          </a:bodyPr>
          <a:p>
            <a:pPr>
              <a:lnSpc>
                <a:spcPct val="40000"/>
              </a:lnSpc>
            </a:pPr>
            <a:r>
              <a:rPr lang="vi-VN" altLang="en-US" sz="4800" b="1">
                <a:solidFill>
                  <a:srgbClr val="FF0000"/>
                </a:solidFill>
                <a:latin typeface="Times New Roman" panose="02020603050405020304" charset="0"/>
                <a:cs typeface="Times New Roman" panose="02020603050405020304" charset="0"/>
              </a:rPr>
              <a:t>.</a:t>
            </a:r>
            <a:endParaRPr lang="vi-VN" altLang="en-US" sz="4800" b="1">
              <a:solidFill>
                <a:srgbClr val="FF0000"/>
              </a:solidFill>
              <a:latin typeface="Times New Roman" panose="02020603050405020304" charset="0"/>
              <a:cs typeface="Times New Roman" panose="02020603050405020304" charset="0"/>
            </a:endParaRPr>
          </a:p>
        </p:txBody>
      </p:sp>
      <p:sp>
        <p:nvSpPr>
          <p:cNvPr id="20" name="Text Box 19"/>
          <p:cNvSpPr txBox="1"/>
          <p:nvPr/>
        </p:nvSpPr>
        <p:spPr>
          <a:xfrm>
            <a:off x="4357370" y="3677285"/>
            <a:ext cx="427990" cy="386080"/>
          </a:xfrm>
          <a:prstGeom prst="rect">
            <a:avLst/>
          </a:prstGeom>
          <a:noFill/>
        </p:spPr>
        <p:txBody>
          <a:bodyPr wrap="square" rtlCol="0">
            <a:spAutoFit/>
          </a:bodyPr>
          <a:p>
            <a:pPr>
              <a:lnSpc>
                <a:spcPct val="40000"/>
              </a:lnSpc>
            </a:pPr>
            <a:r>
              <a:rPr lang="vi-VN" altLang="en-US" sz="4800" b="1">
                <a:solidFill>
                  <a:srgbClr val="FF0000"/>
                </a:solidFill>
                <a:latin typeface="Times New Roman" panose="02020603050405020304" charset="0"/>
                <a:cs typeface="Times New Roman" panose="02020603050405020304" charset="0"/>
              </a:rPr>
              <a:t>,</a:t>
            </a:r>
            <a:endParaRPr lang="vi-VN" altLang="en-US" sz="4800" b="1">
              <a:solidFill>
                <a:srgbClr val="FF0000"/>
              </a:solidFill>
              <a:latin typeface="Times New Roman" panose="02020603050405020304" charset="0"/>
              <a:cs typeface="Times New Roman" panose="02020603050405020304" charset="0"/>
            </a:endParaRPr>
          </a:p>
        </p:txBody>
      </p:sp>
      <p:sp>
        <p:nvSpPr>
          <p:cNvPr id="21" name="Text Box 20"/>
          <p:cNvSpPr txBox="1"/>
          <p:nvPr/>
        </p:nvSpPr>
        <p:spPr>
          <a:xfrm>
            <a:off x="5610860" y="3677285"/>
            <a:ext cx="459105" cy="386080"/>
          </a:xfrm>
          <a:prstGeom prst="rect">
            <a:avLst/>
          </a:prstGeom>
          <a:noFill/>
        </p:spPr>
        <p:txBody>
          <a:bodyPr wrap="square" rtlCol="0">
            <a:spAutoFit/>
          </a:bodyPr>
          <a:p>
            <a:pPr>
              <a:lnSpc>
                <a:spcPct val="40000"/>
              </a:lnSpc>
            </a:pPr>
            <a:r>
              <a:rPr lang="vi-VN" altLang="en-US" sz="4800" b="1">
                <a:solidFill>
                  <a:srgbClr val="FF0000"/>
                </a:solidFill>
                <a:latin typeface="Times New Roman" panose="02020603050405020304" charset="0"/>
                <a:cs typeface="Times New Roman" panose="02020603050405020304" charset="0"/>
              </a:rPr>
              <a:t>.</a:t>
            </a:r>
            <a:endParaRPr lang="vi-VN" altLang="en-US" sz="4800" b="1">
              <a:solidFill>
                <a:srgbClr val="FF0000"/>
              </a:solidFill>
              <a:latin typeface="Times New Roman" panose="02020603050405020304" charset="0"/>
              <a:cs typeface="Times New Roman" panose="02020603050405020304" charset="0"/>
            </a:endParaRPr>
          </a:p>
        </p:txBody>
      </p:sp>
      <p:sp>
        <p:nvSpPr>
          <p:cNvPr id="22" name="Text Box 21"/>
          <p:cNvSpPr txBox="1"/>
          <p:nvPr/>
        </p:nvSpPr>
        <p:spPr>
          <a:xfrm>
            <a:off x="9041130" y="3677285"/>
            <a:ext cx="490220" cy="386080"/>
          </a:xfrm>
          <a:prstGeom prst="rect">
            <a:avLst/>
          </a:prstGeom>
          <a:noFill/>
        </p:spPr>
        <p:txBody>
          <a:bodyPr wrap="square" rtlCol="0">
            <a:spAutoFit/>
          </a:bodyPr>
          <a:p>
            <a:pPr>
              <a:lnSpc>
                <a:spcPct val="40000"/>
              </a:lnSpc>
            </a:pPr>
            <a:r>
              <a:rPr lang="vi-VN" altLang="en-US" sz="4800" b="1">
                <a:solidFill>
                  <a:srgbClr val="FF0000"/>
                </a:solidFill>
                <a:latin typeface="Times New Roman" panose="02020603050405020304" charset="0"/>
                <a:cs typeface="Times New Roman" panose="02020603050405020304" charset="0"/>
              </a:rPr>
              <a:t>,</a:t>
            </a:r>
            <a:endParaRPr lang="vi-VN" altLang="en-US" sz="48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900" decel="100000" fill="hold"/>
                                        <p:tgtEl>
                                          <p:spTgt spid="2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6000" t="-4000" r="-6000" b="-6000"/>
          </a:stretch>
        </a:blipFill>
        <a:effectLst/>
      </p:bgPr>
    </p:bg>
    <p:spTree>
      <p:nvGrpSpPr>
        <p:cNvPr id="1" name=""/>
        <p:cNvGrpSpPr/>
        <p:nvPr/>
      </p:nvGrpSpPr>
      <p:grpSpPr/>
      <p:sp>
        <p:nvSpPr>
          <p:cNvPr id="4" name="Text Box 3"/>
          <p:cNvSpPr txBox="1"/>
          <p:nvPr/>
        </p:nvSpPr>
        <p:spPr>
          <a:xfrm>
            <a:off x="1276985" y="3450590"/>
            <a:ext cx="4118610" cy="1106805"/>
          </a:xfrm>
          <a:prstGeom prst="rect">
            <a:avLst/>
          </a:prstGeom>
          <a:noFill/>
        </p:spPr>
        <p:txBody>
          <a:bodyPr wrap="square" rtlCol="0">
            <a:spAutoFit/>
          </a:bodyPr>
          <a:p>
            <a:r>
              <a:rPr lang="vi-VN" altLang="en-US" sz="6600" b="1">
                <a:solidFill>
                  <a:srgbClr val="FF0000"/>
                </a:solidFill>
                <a:latin typeface="Times New Roman" panose="02020603050405020304" charset="0"/>
                <a:cs typeface="Times New Roman" panose="02020603050405020304" charset="0"/>
              </a:rPr>
              <a:t>CỦNG CỐ</a:t>
            </a:r>
            <a:endParaRPr lang="vi-VN" altLang="en-US" sz="66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6880225" y="3720465"/>
            <a:ext cx="4040505" cy="1198880"/>
          </a:xfrm>
          <a:prstGeom prst="rect">
            <a:avLst/>
          </a:prstGeom>
          <a:noFill/>
        </p:spPr>
        <p:txBody>
          <a:bodyPr wrap="square" rtlCol="0">
            <a:spAutoFit/>
          </a:bodyPr>
          <a:p>
            <a:r>
              <a:rPr lang="vi-VN" altLang="en-US" sz="7200" b="1">
                <a:solidFill>
                  <a:srgbClr val="FF0000"/>
                </a:solidFill>
                <a:latin typeface="Times New Roman" panose="02020603050405020304" charset="0"/>
                <a:cs typeface="Times New Roman" panose="02020603050405020304" charset="0"/>
              </a:rPr>
              <a:t>DẶN DÒ</a:t>
            </a:r>
            <a:endParaRPr lang="vi-VN" altLang="en-US" sz="7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11000" r="-3000" b="-13000"/>
          </a:stretch>
        </a:blipFill>
        <a:effectLst/>
      </p:bgPr>
    </p:bg>
    <p:spTree>
      <p:nvGrpSpPr>
        <p:cNvPr id="1" name=""/>
        <p:cNvGrpSpPr/>
        <p:nvPr/>
      </p:nvGrpSpPr>
      <p:grpSpPr>
        <a:xfrm>
          <a:off x="0" y="0"/>
          <a:ext cx="0" cy="0"/>
          <a:chOff x="0" y="0"/>
          <a:chExt cx="0" cy="0"/>
        </a:xfrm>
      </p:grpSpPr>
      <p:sp>
        <p:nvSpPr>
          <p:cNvPr id="4" name="Text Box 3"/>
          <p:cNvSpPr txBox="1"/>
          <p:nvPr/>
        </p:nvSpPr>
        <p:spPr>
          <a:xfrm>
            <a:off x="1218565" y="750570"/>
            <a:ext cx="10182225" cy="1863725"/>
          </a:xfrm>
          <a:prstGeom prst="rect">
            <a:avLst/>
          </a:prstGeom>
          <a:noFill/>
        </p:spPr>
        <p:txBody>
          <a:bodyPr wrap="square" rtlCol="0">
            <a:spAutoFit/>
          </a:bodyPr>
          <a:p>
            <a:pPr algn="ctr">
              <a:lnSpc>
                <a:spcPct val="120000"/>
              </a:lnSpc>
            </a:pPr>
            <a:r>
              <a:rPr lang="vi-VN" altLang="en-US" sz="4800">
                <a:latin typeface="Times New Roman" panose="02020603050405020304" charset="0"/>
                <a:cs typeface="Times New Roman" panose="02020603050405020304" charset="0"/>
              </a:rPr>
              <a:t>Thứ năm, ngày </a:t>
            </a:r>
            <a:r>
              <a:rPr lang="vi-VN" altLang="en-US" sz="4800">
                <a:latin typeface="Times New Roman" panose="02020603050405020304" charset="0"/>
                <a:cs typeface="Times New Roman" panose="02020603050405020304" charset="0"/>
              </a:rPr>
              <a:t>7 tháng 4 năm 2022</a:t>
            </a:r>
            <a:endParaRPr lang="vi-VN" altLang="en-US" sz="4800">
              <a:latin typeface="Times New Roman" panose="02020603050405020304" charset="0"/>
              <a:cs typeface="Times New Roman" panose="02020603050405020304" charset="0"/>
            </a:endParaRPr>
          </a:p>
          <a:p>
            <a:pPr algn="ctr">
              <a:lnSpc>
                <a:spcPct val="120000"/>
              </a:lnSpc>
            </a:pPr>
            <a:r>
              <a:rPr lang="vi-VN" altLang="en-US" sz="4800">
                <a:latin typeface="Times New Roman" panose="02020603050405020304" charset="0"/>
                <a:cs typeface="Times New Roman" panose="02020603050405020304" charset="0"/>
              </a:rPr>
              <a:t>Môn: Tiếng Việt</a:t>
            </a:r>
            <a:endParaRPr lang="vi-VN" altLang="en-US" sz="4800">
              <a:latin typeface="Times New Roman" panose="02020603050405020304" charset="0"/>
              <a:cs typeface="Times New Roman" panose="02020603050405020304" charset="0"/>
            </a:endParaRPr>
          </a:p>
        </p:txBody>
      </p:sp>
      <p:sp>
        <p:nvSpPr>
          <p:cNvPr id="5" name="Text Box 4"/>
          <p:cNvSpPr txBox="1"/>
          <p:nvPr/>
        </p:nvSpPr>
        <p:spPr>
          <a:xfrm>
            <a:off x="997585" y="2487295"/>
            <a:ext cx="10197465" cy="2196465"/>
          </a:xfrm>
          <a:prstGeom prst="rect">
            <a:avLst/>
          </a:prstGeom>
          <a:noFill/>
        </p:spPr>
        <p:txBody>
          <a:bodyPr wrap="square" rtlCol="0">
            <a:spAutoFit/>
          </a:bodyPr>
          <a:p>
            <a:pPr algn="ctr">
              <a:lnSpc>
                <a:spcPct val="120000"/>
              </a:lnSpc>
            </a:pPr>
            <a:r>
              <a:rPr lang="vi-VN" altLang="en-US" sz="5400">
                <a:solidFill>
                  <a:srgbClr val="FF0000"/>
                </a:solidFill>
                <a:latin typeface="Times New Roman" panose="02020603050405020304" charset="0"/>
                <a:cs typeface="Times New Roman" panose="02020603050405020304" charset="0"/>
              </a:rPr>
              <a:t>Bài :</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endParaRPr lang="vi-VN" altLang="en-US" sz="6000" b="1">
              <a:solidFill>
                <a:srgbClr val="FF0000"/>
              </a:solidFill>
              <a:latin typeface="Times New Roman" panose="02020603050405020304" charset="0"/>
              <a:cs typeface="Times New Roman" panose="02020603050405020304" charset="0"/>
            </a:endParaRPr>
          </a:p>
        </p:txBody>
      </p:sp>
      <p:pic>
        <p:nvPicPr>
          <p:cNvPr id="6" name="Picture 5" descr="B12"/>
          <p:cNvPicPr>
            <a:picLocks noChangeAspect="1"/>
          </p:cNvPicPr>
          <p:nvPr/>
        </p:nvPicPr>
        <p:blipFill>
          <a:blip r:embed="rId2"/>
          <a:stretch>
            <a:fillRect/>
          </a:stretch>
        </p:blipFill>
        <p:spPr>
          <a:xfrm>
            <a:off x="4533265" y="4488815"/>
            <a:ext cx="3124835" cy="2194560"/>
          </a:xfrm>
          <a:prstGeom prst="rect">
            <a:avLst/>
          </a:prstGeom>
        </p:spPr>
      </p:pic>
      <p:sp>
        <p:nvSpPr>
          <p:cNvPr id="7" name="Text Box 6"/>
          <p:cNvSpPr txBox="1"/>
          <p:nvPr/>
        </p:nvSpPr>
        <p:spPr>
          <a:xfrm>
            <a:off x="5100955" y="5419090"/>
            <a:ext cx="1988820" cy="645160"/>
          </a:xfrm>
          <a:prstGeom prst="rect">
            <a:avLst/>
          </a:prstGeom>
          <a:noFill/>
        </p:spPr>
        <p:txBody>
          <a:bodyPr wrap="square" rtlCol="0">
            <a:spAutoFit/>
          </a:bodyPr>
          <a:p>
            <a:r>
              <a:rPr lang="vi-VN" altLang="en-US" sz="3600" b="1" i="1">
                <a:solidFill>
                  <a:srgbClr val="FF0000"/>
                </a:solidFill>
                <a:latin typeface="Times New Roman" panose="02020603050405020304" charset="0"/>
                <a:cs typeface="Times New Roman" panose="02020603050405020304" charset="0"/>
              </a:rPr>
              <a:t>TIẾT 7-</a:t>
            </a:r>
            <a:r>
              <a:rPr lang="vi-VN" altLang="en-US" sz="3600" b="1" i="1">
                <a:solidFill>
                  <a:srgbClr val="FF0000"/>
                </a:solidFill>
                <a:latin typeface="Times New Roman" panose="02020603050405020304" charset="0"/>
                <a:cs typeface="Times New Roman" panose="02020603050405020304" charset="0"/>
              </a:rPr>
              <a:t>8</a:t>
            </a:r>
            <a:endParaRPr lang="vi-VN" altLang="en-US" sz="3600" b="1" i="1">
              <a:solidFill>
                <a:srgbClr val="FF0000"/>
              </a:solidFill>
              <a:latin typeface="Times New Roman" panose="02020603050405020304" charset="0"/>
              <a:cs typeface="Times New Roman" panose="02020603050405020304" charset="0"/>
            </a:endParaRPr>
          </a:p>
        </p:txBody>
      </p:sp>
      <p:pic>
        <p:nvPicPr>
          <p:cNvPr id="8" name="Picture 7" descr="46"/>
          <p:cNvPicPr>
            <a:picLocks noChangeAspect="1"/>
          </p:cNvPicPr>
          <p:nvPr/>
        </p:nvPicPr>
        <p:blipFill>
          <a:blip r:embed="rId1"/>
          <a:srcRect l="65833" t="68594" r="5760" b="12260"/>
          <a:stretch>
            <a:fillRect/>
          </a:stretch>
        </p:blipFill>
        <p:spPr>
          <a:xfrm flipH="1">
            <a:off x="240665" y="5052060"/>
            <a:ext cx="3622040" cy="16313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4" name="Text Box 3"/>
          <p:cNvSpPr txBox="1"/>
          <p:nvPr/>
        </p:nvSpPr>
        <p:spPr>
          <a:xfrm>
            <a:off x="154940" y="95250"/>
            <a:ext cx="8015605"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1.</a:t>
            </a:r>
            <a:r>
              <a:rPr lang="vi-VN" altLang="en-US" sz="4000">
                <a:latin typeface="Times New Roman" panose="02020603050405020304" charset="0"/>
                <a:cs typeface="Times New Roman" panose="02020603050405020304" charset="0"/>
              </a:rPr>
              <a:t> Ghép tranh với tên bài đọc phù hợp</a:t>
            </a:r>
            <a:endParaRPr lang="vi-VN" altLang="en-US" sz="4000">
              <a:latin typeface="Times New Roman" panose="02020603050405020304" charset="0"/>
              <a:cs typeface="Times New Roman" panose="02020603050405020304" charset="0"/>
            </a:endParaRPr>
          </a:p>
        </p:txBody>
      </p:sp>
      <p:grpSp>
        <p:nvGrpSpPr>
          <p:cNvPr id="19" name="Group 18"/>
          <p:cNvGrpSpPr/>
          <p:nvPr/>
        </p:nvGrpSpPr>
        <p:grpSpPr>
          <a:xfrm>
            <a:off x="8498205" y="4741545"/>
            <a:ext cx="3454400" cy="1521460"/>
            <a:chOff x="11989" y="6767"/>
            <a:chExt cx="6917" cy="3278"/>
          </a:xfrm>
        </p:grpSpPr>
        <p:pic>
          <p:nvPicPr>
            <p:cNvPr id="15" name="Content Placeholder 5" descr="Cây mai ôn tạp_preview_rev_1"/>
            <p:cNvPicPr>
              <a:picLocks noChangeAspect="1"/>
            </p:cNvPicPr>
            <p:nvPr/>
          </p:nvPicPr>
          <p:blipFill>
            <a:blip r:embed="rId1"/>
            <a:srcRect l="15422" t="5618" r="11221" b="1051"/>
            <a:stretch>
              <a:fillRect/>
            </a:stretch>
          </p:blipFill>
          <p:spPr>
            <a:xfrm>
              <a:off x="15335" y="6791"/>
              <a:ext cx="1635" cy="2292"/>
            </a:xfrm>
            <a:prstGeom prst="rect">
              <a:avLst/>
            </a:prstGeom>
            <a:ln>
              <a:noFill/>
            </a:ln>
          </p:spPr>
        </p:pic>
        <p:pic>
          <p:nvPicPr>
            <p:cNvPr id="16" name="Content Placeholder 7" descr="Cây đào ôn tập_preview_rev_1"/>
            <p:cNvPicPr>
              <a:picLocks noChangeAspect="1"/>
            </p:cNvPicPr>
            <p:nvPr/>
          </p:nvPicPr>
          <p:blipFill>
            <a:blip r:embed="rId2"/>
            <a:srcRect l="25834" r="17486"/>
            <a:stretch>
              <a:fillRect/>
            </a:stretch>
          </p:blipFill>
          <p:spPr>
            <a:xfrm>
              <a:off x="16548" y="6767"/>
              <a:ext cx="2359" cy="2937"/>
            </a:xfrm>
            <a:prstGeom prst="rect">
              <a:avLst/>
            </a:prstGeom>
            <a:ln>
              <a:noFill/>
            </a:ln>
          </p:spPr>
        </p:pic>
        <p:pic>
          <p:nvPicPr>
            <p:cNvPr id="17" name="Picture 16" descr="Ôn tập hình 15"/>
            <p:cNvPicPr>
              <a:picLocks noChangeAspect="1"/>
            </p:cNvPicPr>
            <p:nvPr/>
          </p:nvPicPr>
          <p:blipFill>
            <a:blip r:embed="rId3"/>
            <a:stretch>
              <a:fillRect/>
            </a:stretch>
          </p:blipFill>
          <p:spPr>
            <a:xfrm>
              <a:off x="12324" y="6767"/>
              <a:ext cx="3011" cy="3279"/>
            </a:xfrm>
            <a:prstGeom prst="rect">
              <a:avLst/>
            </a:prstGeom>
            <a:ln>
              <a:noFill/>
            </a:ln>
          </p:spPr>
        </p:pic>
        <p:sp>
          <p:nvSpPr>
            <p:cNvPr id="18" name="Oval 17"/>
            <p:cNvSpPr/>
            <p:nvPr/>
          </p:nvSpPr>
          <p:spPr>
            <a:xfrm>
              <a:off x="11989" y="9445"/>
              <a:ext cx="626" cy="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4</a:t>
              </a:r>
              <a:endParaRPr lang="vi-VN" altLang="en-US" sz="2400" b="1">
                <a:solidFill>
                  <a:schemeClr val="tx1"/>
                </a:solidFill>
                <a:latin typeface="Times New Roman" panose="02020603050405020304" charset="0"/>
                <a:cs typeface="Times New Roman" panose="02020603050405020304" charset="0"/>
              </a:endParaRPr>
            </a:p>
          </p:txBody>
        </p:sp>
      </p:grpSp>
      <p:pic>
        <p:nvPicPr>
          <p:cNvPr id="22" name="Content Placeholder 21" descr="Ôn Tập hình 1"/>
          <p:cNvPicPr>
            <a:picLocks noChangeAspect="1"/>
          </p:cNvPicPr>
          <p:nvPr>
            <p:ph sz="half" idx="1"/>
          </p:nvPr>
        </p:nvPicPr>
        <p:blipFill>
          <a:blip r:embed="rId4"/>
          <a:stretch>
            <a:fillRect/>
          </a:stretch>
        </p:blipFill>
        <p:spPr>
          <a:xfrm>
            <a:off x="4598035" y="843915"/>
            <a:ext cx="3348990" cy="1677035"/>
          </a:xfrm>
          <a:prstGeom prst="rect">
            <a:avLst/>
          </a:prstGeom>
          <a:ln>
            <a:solidFill>
              <a:srgbClr val="00B050"/>
            </a:solidFill>
          </a:ln>
        </p:spPr>
      </p:pic>
      <p:pic>
        <p:nvPicPr>
          <p:cNvPr id="24" name="Content Placeholder 23" descr="Ôn tập hình 2"/>
          <p:cNvPicPr>
            <a:picLocks noChangeAspect="1"/>
          </p:cNvPicPr>
          <p:nvPr>
            <p:ph sz="half" idx="2"/>
          </p:nvPr>
        </p:nvPicPr>
        <p:blipFill>
          <a:blip r:embed="rId5"/>
          <a:stretch>
            <a:fillRect/>
          </a:stretch>
        </p:blipFill>
        <p:spPr>
          <a:xfrm>
            <a:off x="326390" y="843915"/>
            <a:ext cx="3720465" cy="1676400"/>
          </a:xfrm>
          <a:prstGeom prst="rect">
            <a:avLst/>
          </a:prstGeom>
        </p:spPr>
      </p:pic>
      <p:pic>
        <p:nvPicPr>
          <p:cNvPr id="26" name="Picture 25" descr="Ôn tập hình 3"/>
          <p:cNvPicPr>
            <a:picLocks noChangeAspect="1"/>
          </p:cNvPicPr>
          <p:nvPr/>
        </p:nvPicPr>
        <p:blipFill>
          <a:blip r:embed="rId6"/>
          <a:stretch>
            <a:fillRect/>
          </a:stretch>
        </p:blipFill>
        <p:spPr>
          <a:xfrm>
            <a:off x="4612640" y="4662805"/>
            <a:ext cx="3355975" cy="1600835"/>
          </a:xfrm>
          <a:prstGeom prst="rect">
            <a:avLst/>
          </a:prstGeom>
        </p:spPr>
      </p:pic>
      <p:pic>
        <p:nvPicPr>
          <p:cNvPr id="27" name="Picture 26" descr="Ôn tập hình 4"/>
          <p:cNvPicPr>
            <a:picLocks noChangeAspect="1"/>
          </p:cNvPicPr>
          <p:nvPr/>
        </p:nvPicPr>
        <p:blipFill>
          <a:blip r:embed="rId7"/>
          <a:stretch>
            <a:fillRect/>
          </a:stretch>
        </p:blipFill>
        <p:spPr>
          <a:xfrm>
            <a:off x="326390" y="4646295"/>
            <a:ext cx="3723005" cy="1633220"/>
          </a:xfrm>
          <a:prstGeom prst="rect">
            <a:avLst/>
          </a:prstGeom>
        </p:spPr>
      </p:pic>
      <p:pic>
        <p:nvPicPr>
          <p:cNvPr id="28" name="Picture 27" descr="Ôn tập hình 5"/>
          <p:cNvPicPr>
            <a:picLocks noChangeAspect="1"/>
          </p:cNvPicPr>
          <p:nvPr/>
        </p:nvPicPr>
        <p:blipFill>
          <a:blip r:embed="rId8"/>
          <a:stretch>
            <a:fillRect/>
          </a:stretch>
        </p:blipFill>
        <p:spPr>
          <a:xfrm>
            <a:off x="8498205" y="844550"/>
            <a:ext cx="3454400" cy="1676400"/>
          </a:xfrm>
          <a:prstGeom prst="rect">
            <a:avLst/>
          </a:prstGeom>
        </p:spPr>
      </p:pic>
      <p:sp>
        <p:nvSpPr>
          <p:cNvPr id="29" name="Oval 28"/>
          <p:cNvSpPr/>
          <p:nvPr/>
        </p:nvSpPr>
        <p:spPr>
          <a:xfrm>
            <a:off x="154940" y="2169795"/>
            <a:ext cx="427355" cy="4584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1</a:t>
            </a:r>
            <a:endParaRPr lang="vi-VN" altLang="en-US" sz="2400" b="1">
              <a:solidFill>
                <a:schemeClr val="tx1"/>
              </a:solidFill>
              <a:latin typeface="Times New Roman" panose="02020603050405020304" charset="0"/>
              <a:cs typeface="Times New Roman" panose="02020603050405020304" charset="0"/>
            </a:endParaRPr>
          </a:p>
        </p:txBody>
      </p:sp>
      <p:sp>
        <p:nvSpPr>
          <p:cNvPr id="30" name="Oval 29"/>
          <p:cNvSpPr/>
          <p:nvPr/>
        </p:nvSpPr>
        <p:spPr>
          <a:xfrm>
            <a:off x="4451350" y="2170430"/>
            <a:ext cx="411480" cy="457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2</a:t>
            </a:r>
            <a:endParaRPr lang="vi-VN" altLang="en-US" sz="2400" b="1">
              <a:solidFill>
                <a:schemeClr val="tx1"/>
              </a:solidFill>
              <a:latin typeface="Times New Roman" panose="02020603050405020304" charset="0"/>
              <a:cs typeface="Times New Roman" panose="02020603050405020304" charset="0"/>
            </a:endParaRPr>
          </a:p>
        </p:txBody>
      </p:sp>
      <p:sp>
        <p:nvSpPr>
          <p:cNvPr id="31" name="Oval 30"/>
          <p:cNvSpPr/>
          <p:nvPr/>
        </p:nvSpPr>
        <p:spPr>
          <a:xfrm>
            <a:off x="8451215" y="2170430"/>
            <a:ext cx="411480" cy="457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3</a:t>
            </a:r>
            <a:endParaRPr lang="vi-VN" altLang="en-US" sz="2400" b="1">
              <a:solidFill>
                <a:schemeClr val="tx1"/>
              </a:solidFill>
              <a:latin typeface="Times New Roman" panose="02020603050405020304" charset="0"/>
              <a:cs typeface="Times New Roman" panose="02020603050405020304" charset="0"/>
            </a:endParaRPr>
          </a:p>
        </p:txBody>
      </p:sp>
      <p:sp>
        <p:nvSpPr>
          <p:cNvPr id="32" name="Oval 31"/>
          <p:cNvSpPr/>
          <p:nvPr/>
        </p:nvSpPr>
        <p:spPr>
          <a:xfrm>
            <a:off x="4451350" y="5984240"/>
            <a:ext cx="411480" cy="457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5</a:t>
            </a:r>
            <a:endParaRPr lang="vi-VN" altLang="en-US" sz="2400" b="1">
              <a:solidFill>
                <a:schemeClr val="tx1"/>
              </a:solidFill>
              <a:latin typeface="Times New Roman" panose="02020603050405020304" charset="0"/>
              <a:cs typeface="Times New Roman" panose="02020603050405020304" charset="0"/>
            </a:endParaRPr>
          </a:p>
        </p:txBody>
      </p:sp>
      <p:sp>
        <p:nvSpPr>
          <p:cNvPr id="33" name="Oval 32"/>
          <p:cNvSpPr/>
          <p:nvPr/>
        </p:nvSpPr>
        <p:spPr>
          <a:xfrm>
            <a:off x="154940" y="5972810"/>
            <a:ext cx="411480" cy="4578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latin typeface="Times New Roman" panose="02020603050405020304" charset="0"/>
                <a:cs typeface="Times New Roman" panose="02020603050405020304" charset="0"/>
              </a:rPr>
              <a:t>6</a:t>
            </a:r>
            <a:endParaRPr lang="vi-VN" altLang="en-US" sz="2400" b="1">
              <a:solidFill>
                <a:schemeClr val="tx1"/>
              </a:solidFill>
              <a:latin typeface="Times New Roman" panose="02020603050405020304" charset="0"/>
              <a:cs typeface="Times New Roman" panose="02020603050405020304" charset="0"/>
            </a:endParaRPr>
          </a:p>
        </p:txBody>
      </p:sp>
      <p:sp>
        <p:nvSpPr>
          <p:cNvPr id="36" name="Rounded Rectangle 35"/>
          <p:cNvSpPr/>
          <p:nvPr/>
        </p:nvSpPr>
        <p:spPr>
          <a:xfrm>
            <a:off x="326390" y="3103245"/>
            <a:ext cx="3081020" cy="57975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1. Chuyện bốn mùa</a:t>
            </a:r>
            <a:endParaRPr lang="vi-VN" altLang="en-US" sz="2800">
              <a:solidFill>
                <a:schemeClr val="tx1"/>
              </a:solidFill>
              <a:latin typeface="Times New Roman" panose="02020603050405020304" charset="0"/>
              <a:cs typeface="Times New Roman" panose="02020603050405020304" charset="0"/>
            </a:endParaRPr>
          </a:p>
        </p:txBody>
      </p:sp>
      <p:sp>
        <p:nvSpPr>
          <p:cNvPr id="37" name="Rounded Rectangle 36"/>
          <p:cNvSpPr/>
          <p:nvPr/>
        </p:nvSpPr>
        <p:spPr>
          <a:xfrm>
            <a:off x="983615" y="3761740"/>
            <a:ext cx="3081020" cy="579755"/>
          </a:xfrm>
          <a:prstGeom prst="roundRect">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2. Họa mi hót</a:t>
            </a:r>
            <a:endParaRPr lang="vi-VN" altLang="en-US" sz="2800">
              <a:solidFill>
                <a:schemeClr val="tx1"/>
              </a:solidFill>
              <a:latin typeface="Times New Roman" panose="02020603050405020304" charset="0"/>
              <a:cs typeface="Times New Roman" panose="02020603050405020304" charset="0"/>
            </a:endParaRPr>
          </a:p>
        </p:txBody>
      </p:sp>
      <p:sp>
        <p:nvSpPr>
          <p:cNvPr id="38" name="Rounded Rectangle 37"/>
          <p:cNvSpPr/>
          <p:nvPr/>
        </p:nvSpPr>
        <p:spPr>
          <a:xfrm>
            <a:off x="4217670" y="3103245"/>
            <a:ext cx="3081020" cy="579755"/>
          </a:xfrm>
          <a:prstGeom prst="roundRect">
            <a:avLst/>
          </a:prstGeom>
          <a:solidFill>
            <a:srgbClr val="FFFF00">
              <a:alpha val="61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3. Tết đến rồi</a:t>
            </a:r>
            <a:endParaRPr lang="vi-VN" altLang="en-US" sz="2800">
              <a:solidFill>
                <a:schemeClr val="tx1"/>
              </a:solidFill>
              <a:latin typeface="Times New Roman" panose="02020603050405020304" charset="0"/>
              <a:cs typeface="Times New Roman" panose="02020603050405020304" charset="0"/>
            </a:endParaRPr>
          </a:p>
        </p:txBody>
      </p:sp>
      <p:sp>
        <p:nvSpPr>
          <p:cNvPr id="39" name="Rounded Rectangle 38"/>
          <p:cNvSpPr/>
          <p:nvPr/>
        </p:nvSpPr>
        <p:spPr>
          <a:xfrm>
            <a:off x="4732020" y="3761740"/>
            <a:ext cx="3081020" cy="579755"/>
          </a:xfrm>
          <a:prstGeom prst="roundRect">
            <a:avLst/>
          </a:prstGeom>
          <a:solidFill>
            <a:srgbClr val="0070C0">
              <a:alpha val="4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4. Mùa vàng</a:t>
            </a:r>
            <a:endParaRPr lang="vi-VN" altLang="en-US" sz="2800">
              <a:solidFill>
                <a:schemeClr val="tx1"/>
              </a:solidFill>
              <a:latin typeface="Times New Roman" panose="02020603050405020304" charset="0"/>
              <a:cs typeface="Times New Roman" panose="02020603050405020304" charset="0"/>
            </a:endParaRPr>
          </a:p>
        </p:txBody>
      </p:sp>
      <p:sp>
        <p:nvSpPr>
          <p:cNvPr id="40" name="Rounded Rectangle 39"/>
          <p:cNvSpPr/>
          <p:nvPr/>
        </p:nvSpPr>
        <p:spPr>
          <a:xfrm>
            <a:off x="8151495" y="3103245"/>
            <a:ext cx="3081020" cy="579755"/>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5. Hạt thóc</a:t>
            </a:r>
            <a:endParaRPr lang="vi-VN" altLang="en-US" sz="2800">
              <a:solidFill>
                <a:schemeClr val="tx1"/>
              </a:solidFill>
              <a:latin typeface="Times New Roman" panose="02020603050405020304" charset="0"/>
              <a:cs typeface="Times New Roman" panose="02020603050405020304" charset="0"/>
            </a:endParaRPr>
          </a:p>
        </p:txBody>
      </p:sp>
      <p:sp>
        <p:nvSpPr>
          <p:cNvPr id="41" name="Rounded Rectangle 40"/>
          <p:cNvSpPr/>
          <p:nvPr/>
        </p:nvSpPr>
        <p:spPr>
          <a:xfrm>
            <a:off x="8810625" y="3761740"/>
            <a:ext cx="3081020" cy="579755"/>
          </a:xfrm>
          <a:prstGeom prst="roundRect">
            <a:avLst/>
          </a:prstGeom>
          <a:solidFill>
            <a:srgbClr val="FFFF00">
              <a:alpha val="63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800">
                <a:solidFill>
                  <a:schemeClr val="tx1"/>
                </a:solidFill>
                <a:latin typeface="Times New Roman" panose="02020603050405020304" charset="0"/>
                <a:cs typeface="Times New Roman" panose="02020603050405020304" charset="0"/>
              </a:rPr>
              <a:t>6. Lũy tre</a:t>
            </a:r>
            <a:endParaRPr lang="vi-VN" altLang="en-US" sz="28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ppt_x</p:attrName>
                                        </p:attrNameLst>
                                      </p:cBhvr>
                                      <p:tavLst>
                                        <p:tav tm="0">
                                          <p:val>
                                            <p:strVal val="#ppt_x-#ppt_w*1.125000"/>
                                          </p:val>
                                        </p:tav>
                                        <p:tav tm="100000">
                                          <p:val>
                                            <p:strVal val="#ppt_x"/>
                                          </p:val>
                                        </p:tav>
                                      </p:tavLst>
                                    </p:anim>
                                    <p:animEffect transition="in" filter="wipe(right)">
                                      <p:cBhvr>
                                        <p:cTn id="12" dur="500"/>
                                        <p:tgtEl>
                                          <p:spTgt spid="3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down)">
                                      <p:cBhvr>
                                        <p:cTn id="16" dur="500"/>
                                        <p:tgtEl>
                                          <p:spTgt spid="3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up)">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p:tgtEl>
                                          <p:spTgt spid="41"/>
                                        </p:tgtEl>
                                        <p:attrNameLst>
                                          <p:attrName>ppt_x</p:attrName>
                                        </p:attrNameLst>
                                      </p:cBhvr>
                                      <p:tavLst>
                                        <p:tav tm="0">
                                          <p:val>
                                            <p:strVal val="#ppt_x+#ppt_w*1.125000"/>
                                          </p:val>
                                        </p:tav>
                                        <p:tav tm="100000">
                                          <p:val>
                                            <p:strVal val="#ppt_x"/>
                                          </p:val>
                                        </p:tav>
                                      </p:tavLst>
                                    </p:anim>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1" nodeType="clickEffect">
                                  <p:stCondLst>
                                    <p:cond delay="0"/>
                                  </p:stCondLst>
                                  <p:childTnLst>
                                    <p:animMotion origin="layout" path="M 0 0 L -0.0255208 -0.209722 " pathEditMode="relative" rAng="0" ptsTypes="">
                                      <p:cBhvr>
                                        <p:cTn id="32" dur="1000" fill="hold"/>
                                        <p:tgtEl>
                                          <p:spTgt spid="37"/>
                                        </p:tgtEl>
                                        <p:attrNameLst>
                                          <p:attrName>ppt_x</p:attrName>
                                          <p:attrName>ppt_y</p:attrName>
                                        </p:attrNameLst>
                                      </p:cBhvr>
                                      <p:rCtr x="-15" y="-105"/>
                                    </p:animMotion>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1" nodeType="clickEffect">
                                  <p:stCondLst>
                                    <p:cond delay="0"/>
                                  </p:stCondLst>
                                  <p:childTnLst>
                                    <p:animMotion origin="layout" path="M 0 -0.00222222 L 0.372552 -0.0981481 " pathEditMode="relative" rAng="0" ptsTypes="">
                                      <p:cBhvr>
                                        <p:cTn id="36" dur="1000" fill="hold"/>
                                        <p:tgtEl>
                                          <p:spTgt spid="36"/>
                                        </p:tgtEl>
                                        <p:attrNameLst>
                                          <p:attrName>ppt_x</p:attrName>
                                          <p:attrName>ppt_y</p:attrName>
                                        </p:attrNameLst>
                                      </p:cBhvr>
                                      <p:rCtr x="181" y="-47"/>
                                    </p:animMotion>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grpId="1" nodeType="clickEffect">
                                  <p:stCondLst>
                                    <p:cond delay="0"/>
                                  </p:stCondLst>
                                  <p:childTnLst>
                                    <p:animMotion origin="layout" path="M 0 0 L 0.00583333 -0.196019 " pathEditMode="relative" rAng="0" ptsTypes="">
                                      <p:cBhvr>
                                        <p:cTn id="40" dur="1000" fill="hold"/>
                                        <p:tgtEl>
                                          <p:spTgt spid="41"/>
                                        </p:tgtEl>
                                        <p:attrNameLst>
                                          <p:attrName>ppt_x</p:attrName>
                                          <p:attrName>ppt_y</p:attrName>
                                        </p:attrNameLst>
                                      </p:cBhvr>
                                      <p:rCtr x="9" y="-99"/>
                                    </p:animMotion>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1" nodeType="clickEffect">
                                  <p:stCondLst>
                                    <p:cond delay="0"/>
                                  </p:stCondLst>
                                  <p:childTnLst>
                                    <p:animMotion origin="layout" path="M 0 0 L 0.390365 0.450926 " pathEditMode="relative" rAng="0" ptsTypes="">
                                      <p:cBhvr>
                                        <p:cTn id="44" dur="1000" fill="hold"/>
                                        <p:tgtEl>
                                          <p:spTgt spid="38"/>
                                        </p:tgtEl>
                                        <p:attrNameLst>
                                          <p:attrName>ppt_x</p:attrName>
                                          <p:attrName>ppt_y</p:attrName>
                                        </p:attrNameLst>
                                      </p:cBhvr>
                                      <p:rCtr x="125" y="125"/>
                                    </p:animMotion>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1" nodeType="clickEffect">
                                  <p:stCondLst>
                                    <p:cond delay="0"/>
                                  </p:stCondLst>
                                  <p:childTnLst>
                                    <p:animMotion origin="layout" path="M 0 0 L 0.00703125 0.357222 " pathEditMode="relative" rAng="0" ptsTypes="">
                                      <p:cBhvr>
                                        <p:cTn id="48" dur="1000" fill="hold"/>
                                        <p:tgtEl>
                                          <p:spTgt spid="39"/>
                                        </p:tgtEl>
                                        <p:attrNameLst>
                                          <p:attrName>ppt_x</p:attrName>
                                          <p:attrName>ppt_y</p:attrName>
                                        </p:attrNameLst>
                                      </p:cBhvr>
                                      <p:rCtr x="5" y="183"/>
                                    </p:animMotion>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grpId="1" nodeType="clickEffect">
                                  <p:stCondLst>
                                    <p:cond delay="0"/>
                                  </p:stCondLst>
                                  <p:childTnLst>
                                    <p:animMotion origin="layout" path="M 0 0 L -0.623698 0.453241 " pathEditMode="relative" rAng="0" ptsTypes="">
                                      <p:cBhvr>
                                        <p:cTn id="52" dur="2000" fill="hold"/>
                                        <p:tgtEl>
                                          <p:spTgt spid="40"/>
                                        </p:tgtEl>
                                        <p:attrNameLst>
                                          <p:attrName>ppt_x</p:attrName>
                                          <p:attrName>ppt_y</p:attrName>
                                        </p:attrNameLst>
                                      </p:cBhvr>
                                      <p:rCtr x="-305" y="2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36" grpId="1" animBg="1"/>
      <p:bldP spid="37" grpId="1" animBg="1"/>
      <p:bldP spid="41" grpId="1" animBg="1"/>
      <p:bldP spid="38" grpId="1" animBg="1"/>
      <p:bldP spid="39" grpId="1" animBg="1"/>
      <p:bldP spid="4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1000" t="-1000" r="-1000" b="-1000"/>
          </a:stretch>
        </a:blipFill>
        <a:effectLst/>
      </p:bgPr>
    </p:bg>
    <p:spTree>
      <p:nvGrpSpPr>
        <p:cNvPr id="1" name=""/>
        <p:cNvGrpSpPr/>
        <p:nvPr/>
      </p:nvGrpSpPr>
      <p:grpSpPr/>
      <p:sp>
        <p:nvSpPr>
          <p:cNvPr id="4" name="Text Box 3"/>
          <p:cNvSpPr txBox="1"/>
          <p:nvPr/>
        </p:nvSpPr>
        <p:spPr>
          <a:xfrm>
            <a:off x="424180" y="199390"/>
            <a:ext cx="10613390" cy="645160"/>
          </a:xfrm>
          <a:prstGeom prst="rect">
            <a:avLst/>
          </a:prstGeom>
          <a:noFill/>
        </p:spPr>
        <p:txBody>
          <a:bodyPr wrap="square" rtlCol="0">
            <a:spAutoFit/>
          </a:bodyPr>
          <a:p>
            <a:r>
              <a:rPr lang="vi-VN" altLang="en-US" sz="3600">
                <a:solidFill>
                  <a:schemeClr val="bg1"/>
                </a:solidFill>
                <a:latin typeface="Times New Roman" panose="02020603050405020304" charset="0"/>
                <a:cs typeface="Times New Roman" panose="02020603050405020304" charset="0"/>
              </a:rPr>
              <a:t>9. Nghe - viết : </a:t>
            </a:r>
            <a:r>
              <a:rPr lang="vi-VN" altLang="en-US" sz="3600">
                <a:solidFill>
                  <a:schemeClr val="bg1"/>
                </a:solidFill>
                <a:latin typeface="Times New Roman" panose="02020603050405020304" charset="0"/>
                <a:cs typeface="Times New Roman" panose="02020603050405020304" charset="0"/>
              </a:rPr>
              <a:t>Cánh cam lạc mẹ ( 2 khổ thơ </a:t>
            </a:r>
            <a:r>
              <a:rPr lang="vi-VN" altLang="en-US" sz="3600">
                <a:solidFill>
                  <a:schemeClr val="bg1"/>
                </a:solidFill>
                <a:latin typeface="Times New Roman" panose="02020603050405020304" charset="0"/>
                <a:cs typeface="Times New Roman" panose="02020603050405020304" charset="0"/>
              </a:rPr>
              <a:t>cuối )</a:t>
            </a:r>
            <a:endParaRPr lang="vi-VN" altLang="en-US" sz="3600">
              <a:solidFill>
                <a:schemeClr val="bg1"/>
              </a:solidFill>
              <a:latin typeface="Times New Roman" panose="02020603050405020304" charset="0"/>
              <a:cs typeface="Times New Roman" panose="02020603050405020304" charset="0"/>
            </a:endParaRPr>
          </a:p>
        </p:txBody>
      </p:sp>
      <p:grpSp>
        <p:nvGrpSpPr>
          <p:cNvPr id="12" name="Group 11"/>
          <p:cNvGrpSpPr/>
          <p:nvPr/>
        </p:nvGrpSpPr>
        <p:grpSpPr>
          <a:xfrm>
            <a:off x="394335" y="1406525"/>
            <a:ext cx="1413510" cy="5143500"/>
            <a:chOff x="343" y="1374"/>
            <a:chExt cx="1837" cy="5425"/>
          </a:xfrm>
          <a:noFill/>
        </p:grpSpPr>
        <p:sp>
          <p:nvSpPr>
            <p:cNvPr id="7" name="Text Box 6"/>
            <p:cNvSpPr txBox="1"/>
            <p:nvPr/>
          </p:nvSpPr>
          <p:spPr>
            <a:xfrm>
              <a:off x="343" y="1374"/>
              <a:ext cx="1837" cy="551"/>
            </a:xfrm>
            <a:prstGeom prst="rect">
              <a:avLst/>
            </a:prstGeom>
            <a:grpFill/>
            <a:ln>
              <a:noFill/>
            </a:ln>
          </p:spPr>
          <p:txBody>
            <a:bodyPr wrap="square" rtlCol="0">
              <a:spAutoFit/>
            </a:bodyPr>
            <a:p>
              <a:r>
                <a:rPr lang="vi-VN" altLang="en-US" sz="2800" b="1">
                  <a:solidFill>
                    <a:schemeClr val="bg1"/>
                  </a:solidFill>
                  <a:latin typeface="HP001 4 hàng" panose="020B0603050302020204" charset="0"/>
                  <a:cs typeface="HP001 4 hàng" panose="020B0603050302020204" charset="0"/>
                </a:rPr>
                <a:t>Sửa lỗi</a:t>
              </a:r>
              <a:endParaRPr lang="vi-VN" altLang="en-US" sz="2800" b="1">
                <a:solidFill>
                  <a:schemeClr val="bg1"/>
                </a:solidFill>
                <a:latin typeface="HP001 4 hàng" panose="020B0603050302020204" charset="0"/>
                <a:cs typeface="HP001 4 hàng" panose="020B0603050302020204" charset="0"/>
              </a:endParaRPr>
            </a:p>
          </p:txBody>
        </p:sp>
        <p:grpSp>
          <p:nvGrpSpPr>
            <p:cNvPr id="8" name="Group 7"/>
            <p:cNvGrpSpPr/>
            <p:nvPr/>
          </p:nvGrpSpPr>
          <p:grpSpPr>
            <a:xfrm>
              <a:off x="382" y="1902"/>
              <a:ext cx="1548" cy="4897"/>
              <a:chOff x="398" y="1712"/>
              <a:chExt cx="1548" cy="4897"/>
            </a:xfrm>
            <a:grpFill/>
          </p:grpSpPr>
          <p:cxnSp>
            <p:nvCxnSpPr>
              <p:cNvPr id="10" name="Straight Connector 9"/>
              <p:cNvCxnSpPr/>
              <p:nvPr/>
            </p:nvCxnSpPr>
            <p:spPr>
              <a:xfrm>
                <a:off x="398" y="1712"/>
                <a:ext cx="1534" cy="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932" y="1715"/>
                <a:ext cx="14" cy="489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Text Box 1"/>
          <p:cNvSpPr txBox="1"/>
          <p:nvPr/>
        </p:nvSpPr>
        <p:spPr>
          <a:xfrm>
            <a:off x="1854835" y="1819910"/>
            <a:ext cx="4262755" cy="2061210"/>
          </a:xfrm>
          <a:prstGeom prst="rect">
            <a:avLst/>
          </a:prstGeom>
          <a:noFill/>
        </p:spPr>
        <p:txBody>
          <a:bodyPr wrap="square" rtlCol="0">
            <a:spAutoFit/>
          </a:bodyPr>
          <a:p>
            <a:r>
              <a:rPr lang="vi-VN" altLang="en-US" sz="3200" b="1">
                <a:solidFill>
                  <a:schemeClr val="bg1"/>
                </a:solidFill>
                <a:latin typeface="HP001 4 hàng" panose="020B0603050302020204" charset="0"/>
                <a:cs typeface="HP001 4 hàng" panose="020B0603050302020204" charset="0"/>
              </a:rPr>
              <a:t>Bọ dừa dừng nấu cơm</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Cào cào ngưng giã gạo</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Xén tóc thôi cắt áo</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Đều bảo nhau đi tìm.</a:t>
            </a:r>
            <a:endParaRPr lang="vi-VN" altLang="en-US" sz="3200" b="1">
              <a:solidFill>
                <a:schemeClr val="bg1"/>
              </a:solidFill>
              <a:latin typeface="HP001 4 hàng" panose="020B0603050302020204" charset="0"/>
              <a:cs typeface="HP001 4 hàng" panose="020B0603050302020204" charset="0"/>
            </a:endParaRPr>
          </a:p>
        </p:txBody>
      </p:sp>
      <p:sp>
        <p:nvSpPr>
          <p:cNvPr id="9" name="Text Box 8"/>
          <p:cNvSpPr txBox="1"/>
          <p:nvPr/>
        </p:nvSpPr>
        <p:spPr>
          <a:xfrm>
            <a:off x="1854835" y="4159250"/>
            <a:ext cx="4895215" cy="2491740"/>
          </a:xfrm>
          <a:prstGeom prst="rect">
            <a:avLst/>
          </a:prstGeom>
          <a:noFill/>
        </p:spPr>
        <p:txBody>
          <a:bodyPr wrap="square" rtlCol="0">
            <a:spAutoFit/>
          </a:bodyPr>
          <a:p>
            <a:r>
              <a:rPr lang="vi-VN" altLang="en-US" sz="3200" b="1">
                <a:solidFill>
                  <a:schemeClr val="bg1"/>
                </a:solidFill>
                <a:latin typeface="HP001 4 hàng" panose="020B0603050302020204" charset="0"/>
                <a:cs typeface="HP001 4 hàng" panose="020B0603050302020204" charset="0"/>
              </a:rPr>
              <a:t>Khu vườn hoang lặng im</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Bỗng râm ran khắp lối</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Có điều ai cũng nói</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Cánh cam về nhà tôi.</a:t>
            </a:r>
            <a:endParaRPr lang="vi-VN" altLang="en-US" sz="3200" b="1">
              <a:solidFill>
                <a:schemeClr val="bg1"/>
              </a:solidFill>
              <a:latin typeface="HP001 4 hàng" panose="020B0603050302020204" charset="0"/>
              <a:cs typeface="HP001 4 hàng" panose="020B0603050302020204" charset="0"/>
            </a:endParaRPr>
          </a:p>
          <a:p>
            <a:pPr algn="r"/>
            <a:r>
              <a:rPr lang="vi-VN" altLang="en-US" sz="2800" b="1" i="1">
                <a:solidFill>
                  <a:schemeClr val="bg1"/>
                </a:solidFill>
                <a:latin typeface="HP001 4 hàng" panose="020B0603050302020204" charset="0"/>
                <a:cs typeface="HP001 4 hàng" panose="020B0603050302020204" charset="0"/>
              </a:rPr>
              <a:t>( Ngân Vịnh )</a:t>
            </a:r>
            <a:endParaRPr lang="vi-VN" altLang="en-US" sz="2800" b="1" i="1">
              <a:solidFill>
                <a:schemeClr val="bg1"/>
              </a:solidFill>
              <a:latin typeface="HP001 4 hàng" panose="020B0603050302020204" charset="0"/>
              <a:cs typeface="HP001 4 hàng" panose="020B0603050302020204" charset="0"/>
            </a:endParaRPr>
          </a:p>
        </p:txBody>
      </p:sp>
      <p:pic>
        <p:nvPicPr>
          <p:cNvPr id="5" name="Content Placeholder 4" descr="Ôn tập hình 7"/>
          <p:cNvPicPr>
            <a:picLocks noChangeAspect="1"/>
          </p:cNvPicPr>
          <p:nvPr>
            <p:ph sz="half" idx="2"/>
          </p:nvPr>
        </p:nvPicPr>
        <p:blipFill>
          <a:blip r:embed="rId2"/>
          <a:srcRect l="3155" t="1895" r="1407" b="2200"/>
          <a:stretch>
            <a:fillRect/>
          </a:stretch>
        </p:blipFill>
        <p:spPr>
          <a:xfrm>
            <a:off x="7433310" y="2780030"/>
            <a:ext cx="4453255" cy="3769995"/>
          </a:xfrm>
          <a:prstGeom prst="rect">
            <a:avLst/>
          </a:prstGeom>
        </p:spPr>
      </p:pic>
      <p:sp>
        <p:nvSpPr>
          <p:cNvPr id="13" name="Text Box 12"/>
          <p:cNvSpPr txBox="1"/>
          <p:nvPr/>
        </p:nvSpPr>
        <p:spPr>
          <a:xfrm>
            <a:off x="1854835" y="1009650"/>
            <a:ext cx="4413250" cy="645160"/>
          </a:xfrm>
          <a:prstGeom prst="rect">
            <a:avLst/>
          </a:prstGeom>
          <a:noFill/>
        </p:spPr>
        <p:txBody>
          <a:bodyPr wrap="square" rtlCol="0">
            <a:spAutoFit/>
          </a:bodyPr>
          <a:p>
            <a:r>
              <a:rPr lang="vi-VN" altLang="en-US" sz="3600" b="1">
                <a:solidFill>
                  <a:schemeClr val="bg1"/>
                </a:solidFill>
                <a:latin typeface="HP001 4 hàng" panose="020B0603050302020204" charset="0"/>
                <a:cs typeface="HP001 4 hàng" panose="020B0603050302020204" charset="0"/>
              </a:rPr>
              <a:t>Cánh cam lạc mẹ</a:t>
            </a:r>
            <a:endParaRPr lang="vi-VN" altLang="en-US" sz="3600" b="1">
              <a:solidFill>
                <a:schemeClr val="bg1"/>
              </a:solidFill>
              <a:latin typeface="HP001 4 hàng" panose="020B0603050302020204" charset="0"/>
              <a:cs typeface="HP001 4 hàng" panose="020B0603050302020204" charset="0"/>
            </a:endParaRPr>
          </a:p>
        </p:txBody>
      </p:sp>
      <p:sp>
        <p:nvSpPr>
          <p:cNvPr id="14" name="Oval Callout 13"/>
          <p:cNvSpPr/>
          <p:nvPr/>
        </p:nvSpPr>
        <p:spPr>
          <a:xfrm>
            <a:off x="7965440" y="941705"/>
            <a:ext cx="3830955" cy="2430780"/>
          </a:xfrm>
          <a:prstGeom prst="wedgeEllipseCallout">
            <a:avLst>
              <a:gd name="adj1" fmla="val 6737"/>
              <a:gd name="adj2" fmla="val 102664"/>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600" b="1">
                <a:solidFill>
                  <a:schemeClr val="tx1"/>
                </a:solidFill>
                <a:latin typeface="Times New Roman" panose="02020603050405020304" charset="0"/>
                <a:cs typeface="Times New Roman" panose="02020603050405020304" charset="0"/>
              </a:rPr>
              <a:t>1. </a:t>
            </a:r>
            <a:r>
              <a:rPr lang="vi-VN" altLang="en-US" sz="2600">
                <a:solidFill>
                  <a:schemeClr val="tx1"/>
                </a:solidFill>
                <a:latin typeface="Times New Roman" panose="02020603050405020304" charset="0"/>
                <a:cs typeface="Times New Roman" panose="02020603050405020304" charset="0"/>
              </a:rPr>
              <a:t>Trong hai khổ thơ của đoạn chính tả, có những chữ cái nào được viết hoa? Vì sao ? </a:t>
            </a:r>
            <a:endParaRPr lang="vi-VN" altLang="en-US" sz="2600">
              <a:solidFill>
                <a:schemeClr val="tx1"/>
              </a:solidFill>
              <a:latin typeface="Times New Roman" panose="02020603050405020304" charset="0"/>
              <a:cs typeface="Times New Roman" panose="02020603050405020304" charset="0"/>
            </a:endParaRPr>
          </a:p>
        </p:txBody>
      </p:sp>
      <p:sp>
        <p:nvSpPr>
          <p:cNvPr id="15" name="Oval Callout 14"/>
          <p:cNvSpPr/>
          <p:nvPr/>
        </p:nvSpPr>
        <p:spPr>
          <a:xfrm>
            <a:off x="7965440" y="941705"/>
            <a:ext cx="3830955" cy="2430780"/>
          </a:xfrm>
          <a:prstGeom prst="wedgeEllipseCallout">
            <a:avLst>
              <a:gd name="adj1" fmla="val 6737"/>
              <a:gd name="adj2" fmla="val 102664"/>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b="1">
                <a:solidFill>
                  <a:schemeClr val="tx1"/>
                </a:solidFill>
                <a:latin typeface="Times New Roman" panose="02020603050405020304" charset="0"/>
                <a:cs typeface="Times New Roman" panose="02020603050405020304" charset="0"/>
              </a:rPr>
              <a:t>2. </a:t>
            </a:r>
            <a:r>
              <a:rPr lang="vi-VN" altLang="en-US" sz="3200">
                <a:solidFill>
                  <a:schemeClr val="tx1"/>
                </a:solidFill>
                <a:latin typeface="Times New Roman" panose="02020603050405020304" charset="0"/>
                <a:cs typeface="Times New Roman" panose="02020603050405020304" charset="0"/>
              </a:rPr>
              <a:t>Nêu cách trình bày khi viết khổ thơ?</a:t>
            </a:r>
            <a:endParaRPr lang="vi-VN" altLang="en-US" sz="3200">
              <a:solidFill>
                <a:schemeClr val="tx1"/>
              </a:solidFill>
              <a:latin typeface="Times New Roman" panose="02020603050405020304" charset="0"/>
              <a:cs typeface="Times New Roman" panose="02020603050405020304" charset="0"/>
            </a:endParaRPr>
          </a:p>
        </p:txBody>
      </p:sp>
      <p:sp>
        <p:nvSpPr>
          <p:cNvPr id="16" name="Oval Callout 15"/>
          <p:cNvSpPr/>
          <p:nvPr/>
        </p:nvSpPr>
        <p:spPr>
          <a:xfrm>
            <a:off x="7965440" y="941705"/>
            <a:ext cx="3830955" cy="2430780"/>
          </a:xfrm>
          <a:prstGeom prst="wedgeEllipseCallout">
            <a:avLst>
              <a:gd name="adj1" fmla="val 6737"/>
              <a:gd name="adj2" fmla="val 102664"/>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200" b="1">
                <a:solidFill>
                  <a:schemeClr val="tx1"/>
                </a:solidFill>
                <a:latin typeface="Times New Roman" panose="02020603050405020304" charset="0"/>
                <a:cs typeface="Times New Roman" panose="02020603050405020304" charset="0"/>
              </a:rPr>
              <a:t>3.</a:t>
            </a:r>
            <a:r>
              <a:rPr lang="vi-VN" altLang="en-US" sz="3200">
                <a:solidFill>
                  <a:schemeClr val="tx1"/>
                </a:solidFill>
                <a:latin typeface="Times New Roman" panose="02020603050405020304" charset="0"/>
                <a:cs typeface="Times New Roman" panose="02020603050405020304" charset="0"/>
              </a:rPr>
              <a:t> Nêu một số từ khó mà em thấy thấy mình dễ ghi sai.</a:t>
            </a:r>
            <a:endParaRPr lang="vi-VN" alt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par>
                          <p:cTn id="20" fill="hold">
                            <p:stCondLst>
                              <p:cond delay="1000"/>
                            </p:stCondLst>
                            <p:childTnLst>
                              <p:par>
                                <p:cTn id="21" presetID="6" presetClass="entr" presetSubtype="16" fill="hold" nodeType="afterEffect">
                                  <p:stCondLst>
                                    <p:cond delay="0"/>
                                  </p:stCondLst>
                                  <p:childTnLst>
                                    <p:set>
                                      <p:cBhvr>
                                        <p:cTn id="22" dur="500" fill="hold">
                                          <p:stCondLst>
                                            <p:cond delay="0"/>
                                          </p:stCondLst>
                                        </p:cTn>
                                        <p:tgtEl>
                                          <p:spTgt spid="5"/>
                                        </p:tgtEl>
                                        <p:attrNameLst>
                                          <p:attrName>style.visibility</p:attrName>
                                        </p:attrNameLst>
                                      </p:cBhvr>
                                      <p:to>
                                        <p:strVal val="visible"/>
                                      </p:to>
                                    </p:set>
                                    <p:animEffect transition="in" filter="circle(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up)">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ppt_y</p:attrName>
                                        </p:attrNameLst>
                                      </p:cBhvr>
                                      <p:tavLst>
                                        <p:tav tm="0">
                                          <p:val>
                                            <p:strVal val="#ppt_y+#ppt_h*1.125000"/>
                                          </p:val>
                                        </p:tav>
                                        <p:tav tm="100000">
                                          <p:val>
                                            <p:strVal val="#ppt_y"/>
                                          </p:val>
                                        </p:tav>
                                      </p:tavLst>
                                    </p:anim>
                                    <p:animEffect transition="in" filter="wipe(up)">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4" grpId="0" animBg="1"/>
      <p:bldP spid="15" grpId="0" bldLvl="0" animBg="1"/>
      <p:bldP spid="16" grpId="0" bldLvl="0" animBg="1"/>
      <p:bldP spid="14" grpId="1"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1000"/>
          </a:stretch>
        </a:blipFill>
        <a:effectLst/>
      </p:bgPr>
    </p:bg>
    <p:spTree>
      <p:nvGrpSpPr>
        <p:cNvPr id="1" name=""/>
        <p:cNvGrpSpPr/>
        <p:nvPr/>
      </p:nvGrpSpPr>
      <p:grpSpPr/>
      <p:sp>
        <p:nvSpPr>
          <p:cNvPr id="4" name="Text Box 3"/>
          <p:cNvSpPr txBox="1"/>
          <p:nvPr/>
        </p:nvSpPr>
        <p:spPr>
          <a:xfrm>
            <a:off x="2959735" y="3179445"/>
            <a:ext cx="7294880" cy="1753235"/>
          </a:xfrm>
          <a:prstGeom prst="rect">
            <a:avLst/>
          </a:prstGeom>
          <a:noFill/>
        </p:spPr>
        <p:txBody>
          <a:bodyPr wrap="square" rtlCol="0">
            <a:spAutoFit/>
          </a:bodyPr>
          <a:p>
            <a:pPr algn="ctr">
              <a:lnSpc>
                <a:spcPct val="150000"/>
              </a:lnSpc>
            </a:pPr>
            <a:r>
              <a:rPr lang="vi-VN" altLang="en-US" sz="7200" b="1">
                <a:latin typeface="HP001 4 hàng" panose="020B0603050302020204" charset="0"/>
                <a:cs typeface="HP001 4 hàng" panose="020B0603050302020204" charset="0"/>
              </a:rPr>
              <a:t>Luyện viết từ khó</a:t>
            </a:r>
            <a:endParaRPr lang="vi-VN" altLang="en-US" sz="7200" b="1">
              <a:latin typeface="HP001 4 hàng" panose="020B0603050302020204" charset="0"/>
              <a:cs typeface="HP001 4 hàng" panose="020B0603050302020204" charset="0"/>
            </a:endParaRPr>
          </a:p>
        </p:txBody>
      </p:sp>
      <p:sp>
        <p:nvSpPr>
          <p:cNvPr id="5" name="Text Box 4"/>
          <p:cNvSpPr txBox="1"/>
          <p:nvPr/>
        </p:nvSpPr>
        <p:spPr>
          <a:xfrm>
            <a:off x="925195" y="1748155"/>
            <a:ext cx="8516620" cy="1337945"/>
          </a:xfrm>
          <a:prstGeom prst="rect">
            <a:avLst/>
          </a:prstGeom>
          <a:noFill/>
        </p:spPr>
        <p:txBody>
          <a:bodyPr wrap="square" rtlCol="0">
            <a:spAutoFit/>
          </a:bodyPr>
          <a:p>
            <a:pPr algn="ctr">
              <a:lnSpc>
                <a:spcPct val="150000"/>
              </a:lnSpc>
            </a:pPr>
            <a:r>
              <a:rPr lang="vi-VN" altLang="en-US" sz="5400" b="1">
                <a:latin typeface="HP001 4 hàng" panose="020B0603050302020204" charset="0"/>
                <a:cs typeface="HP001 4 hàng" panose="020B0603050302020204" charset="0"/>
              </a:rPr>
              <a:t>Nghe-viết bài vào vở ô li</a:t>
            </a:r>
            <a:endParaRPr lang="vi-VN" altLang="en-US" sz="5400" b="1">
              <a:latin typeface="HP001 4 hàng" panose="020B0603050302020204" charset="0"/>
              <a:cs typeface="HP001 4 hàng" panose="020B0603050302020204" charset="0"/>
            </a:endParaRPr>
          </a:p>
        </p:txBody>
      </p:sp>
      <p:pic>
        <p:nvPicPr>
          <p:cNvPr id="29" name="Picture 2"/>
          <p:cNvPicPr>
            <a:picLocks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2825" t="11587" r="12424" b="10350"/>
          <a:stretch>
            <a:fillRect/>
          </a:stretch>
        </p:blipFill>
        <p:spPr bwMode="auto">
          <a:xfrm>
            <a:off x="4357370" y="3179445"/>
            <a:ext cx="3733800" cy="284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down)">
                                      <p:cBhvr>
                                        <p:cTn id="19" dur="500"/>
                                        <p:tgtEl>
                                          <p:spTgt spid="5"/>
                                        </p:tgtEl>
                                      </p:cBhvr>
                                    </p:animEffect>
                                  </p:childTnLst>
                                </p:cTn>
                              </p:par>
                              <p:par>
                                <p:cTn id="20" presetID="3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900" decel="100000" fill="hold"/>
                                        <p:tgtEl>
                                          <p:spTgt spid="2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1000" t="-1000" r="-1000" b="-1000"/>
          </a:stretch>
        </a:blipFill>
        <a:effectLst/>
      </p:bgPr>
    </p:bg>
    <p:spTree>
      <p:nvGrpSpPr>
        <p:cNvPr id="1" name=""/>
        <p:cNvGrpSpPr/>
        <p:nvPr/>
      </p:nvGrpSpPr>
      <p:grpSpPr/>
      <p:sp>
        <p:nvSpPr>
          <p:cNvPr id="4" name="Text Box 3"/>
          <p:cNvSpPr txBox="1"/>
          <p:nvPr/>
        </p:nvSpPr>
        <p:spPr>
          <a:xfrm>
            <a:off x="424180" y="199390"/>
            <a:ext cx="10613390" cy="645160"/>
          </a:xfrm>
          <a:prstGeom prst="rect">
            <a:avLst/>
          </a:prstGeom>
          <a:noFill/>
        </p:spPr>
        <p:txBody>
          <a:bodyPr wrap="square" rtlCol="0">
            <a:spAutoFit/>
          </a:bodyPr>
          <a:p>
            <a:r>
              <a:rPr lang="vi-VN" altLang="en-US" sz="3600">
                <a:solidFill>
                  <a:schemeClr val="bg1"/>
                </a:solidFill>
                <a:latin typeface="Times New Roman" panose="02020603050405020304" charset="0"/>
                <a:cs typeface="Times New Roman" panose="02020603050405020304" charset="0"/>
              </a:rPr>
              <a:t>9. Nghe - viết : </a:t>
            </a:r>
            <a:r>
              <a:rPr lang="vi-VN" altLang="en-US" sz="3600">
                <a:solidFill>
                  <a:schemeClr val="bg1"/>
                </a:solidFill>
                <a:latin typeface="Times New Roman" panose="02020603050405020304" charset="0"/>
                <a:cs typeface="Times New Roman" panose="02020603050405020304" charset="0"/>
              </a:rPr>
              <a:t>Cánh cam lạc mẹ ( 2 khổ thơ </a:t>
            </a:r>
            <a:r>
              <a:rPr lang="vi-VN" altLang="en-US" sz="3600">
                <a:solidFill>
                  <a:schemeClr val="bg1"/>
                </a:solidFill>
                <a:latin typeface="Times New Roman" panose="02020603050405020304" charset="0"/>
                <a:cs typeface="Times New Roman" panose="02020603050405020304" charset="0"/>
              </a:rPr>
              <a:t>cuối )</a:t>
            </a:r>
            <a:endParaRPr lang="vi-VN" altLang="en-US" sz="3600">
              <a:solidFill>
                <a:schemeClr val="bg1"/>
              </a:solidFill>
              <a:latin typeface="Times New Roman" panose="02020603050405020304" charset="0"/>
              <a:cs typeface="Times New Roman" panose="02020603050405020304" charset="0"/>
            </a:endParaRPr>
          </a:p>
        </p:txBody>
      </p:sp>
      <p:grpSp>
        <p:nvGrpSpPr>
          <p:cNvPr id="12" name="Group 11"/>
          <p:cNvGrpSpPr/>
          <p:nvPr/>
        </p:nvGrpSpPr>
        <p:grpSpPr>
          <a:xfrm>
            <a:off x="394335" y="1406525"/>
            <a:ext cx="1413510" cy="5143500"/>
            <a:chOff x="343" y="1374"/>
            <a:chExt cx="1837" cy="5425"/>
          </a:xfrm>
          <a:noFill/>
        </p:grpSpPr>
        <p:sp>
          <p:nvSpPr>
            <p:cNvPr id="7" name="Text Box 6"/>
            <p:cNvSpPr txBox="1"/>
            <p:nvPr/>
          </p:nvSpPr>
          <p:spPr>
            <a:xfrm>
              <a:off x="343" y="1374"/>
              <a:ext cx="1837" cy="551"/>
            </a:xfrm>
            <a:prstGeom prst="rect">
              <a:avLst/>
            </a:prstGeom>
            <a:grpFill/>
            <a:ln>
              <a:noFill/>
            </a:ln>
          </p:spPr>
          <p:txBody>
            <a:bodyPr wrap="square" rtlCol="0">
              <a:spAutoFit/>
            </a:bodyPr>
            <a:p>
              <a:r>
                <a:rPr lang="vi-VN" altLang="en-US" sz="2800" b="1">
                  <a:solidFill>
                    <a:schemeClr val="bg1"/>
                  </a:solidFill>
                  <a:latin typeface="HP001 4 hàng" panose="020B0603050302020204" charset="0"/>
                  <a:cs typeface="HP001 4 hàng" panose="020B0603050302020204" charset="0"/>
                </a:rPr>
                <a:t>Sửa lỗi</a:t>
              </a:r>
              <a:endParaRPr lang="vi-VN" altLang="en-US" sz="2800" b="1">
                <a:solidFill>
                  <a:schemeClr val="bg1"/>
                </a:solidFill>
                <a:latin typeface="HP001 4 hàng" panose="020B0603050302020204" charset="0"/>
                <a:cs typeface="HP001 4 hàng" panose="020B0603050302020204" charset="0"/>
              </a:endParaRPr>
            </a:p>
          </p:txBody>
        </p:sp>
        <p:grpSp>
          <p:nvGrpSpPr>
            <p:cNvPr id="8" name="Group 7"/>
            <p:cNvGrpSpPr/>
            <p:nvPr/>
          </p:nvGrpSpPr>
          <p:grpSpPr>
            <a:xfrm>
              <a:off x="382" y="1902"/>
              <a:ext cx="1548" cy="4897"/>
              <a:chOff x="398" y="1712"/>
              <a:chExt cx="1548" cy="4897"/>
            </a:xfrm>
            <a:grpFill/>
          </p:grpSpPr>
          <p:cxnSp>
            <p:nvCxnSpPr>
              <p:cNvPr id="10" name="Straight Connector 9"/>
              <p:cNvCxnSpPr/>
              <p:nvPr/>
            </p:nvCxnSpPr>
            <p:spPr>
              <a:xfrm>
                <a:off x="398" y="1712"/>
                <a:ext cx="1534" cy="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932" y="1715"/>
                <a:ext cx="14" cy="489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Text Box 1"/>
          <p:cNvSpPr txBox="1"/>
          <p:nvPr/>
        </p:nvSpPr>
        <p:spPr>
          <a:xfrm>
            <a:off x="1854835" y="1819910"/>
            <a:ext cx="4262755" cy="2061210"/>
          </a:xfrm>
          <a:prstGeom prst="rect">
            <a:avLst/>
          </a:prstGeom>
          <a:noFill/>
        </p:spPr>
        <p:txBody>
          <a:bodyPr wrap="square" rtlCol="0">
            <a:spAutoFit/>
          </a:bodyPr>
          <a:p>
            <a:r>
              <a:rPr lang="vi-VN" altLang="en-US" sz="3200" b="1">
                <a:solidFill>
                  <a:schemeClr val="bg1"/>
                </a:solidFill>
                <a:latin typeface="HP001 4 hàng" panose="020B0603050302020204" charset="0"/>
                <a:cs typeface="HP001 4 hàng" panose="020B0603050302020204" charset="0"/>
              </a:rPr>
              <a:t>Bọ dừa dừng nấu cơm</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Cào cào ngưng giã gạo</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Xén tóc thôi cắt áo</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Đều bảo nhau đi tìm.</a:t>
            </a:r>
            <a:endParaRPr lang="vi-VN" altLang="en-US" sz="3200" b="1">
              <a:solidFill>
                <a:schemeClr val="bg1"/>
              </a:solidFill>
              <a:latin typeface="HP001 4 hàng" panose="020B0603050302020204" charset="0"/>
              <a:cs typeface="HP001 4 hàng" panose="020B0603050302020204" charset="0"/>
            </a:endParaRPr>
          </a:p>
        </p:txBody>
      </p:sp>
      <p:sp>
        <p:nvSpPr>
          <p:cNvPr id="9" name="Text Box 8"/>
          <p:cNvSpPr txBox="1"/>
          <p:nvPr/>
        </p:nvSpPr>
        <p:spPr>
          <a:xfrm>
            <a:off x="1854835" y="4159250"/>
            <a:ext cx="4895215" cy="2491740"/>
          </a:xfrm>
          <a:prstGeom prst="rect">
            <a:avLst/>
          </a:prstGeom>
          <a:noFill/>
        </p:spPr>
        <p:txBody>
          <a:bodyPr wrap="square" rtlCol="0">
            <a:spAutoFit/>
          </a:bodyPr>
          <a:p>
            <a:r>
              <a:rPr lang="vi-VN" altLang="en-US" sz="3200" b="1">
                <a:solidFill>
                  <a:schemeClr val="bg1"/>
                </a:solidFill>
                <a:latin typeface="HP001 4 hàng" panose="020B0603050302020204" charset="0"/>
                <a:cs typeface="HP001 4 hàng" panose="020B0603050302020204" charset="0"/>
              </a:rPr>
              <a:t>Khu vườn hoang lặng im</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Bỗng râm ran khắp lối</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Có điều ai cũng nói</a:t>
            </a:r>
            <a:endParaRPr lang="vi-VN" altLang="en-US" sz="3200" b="1">
              <a:solidFill>
                <a:schemeClr val="bg1"/>
              </a:solidFill>
              <a:latin typeface="HP001 4 hàng" panose="020B0603050302020204" charset="0"/>
              <a:cs typeface="HP001 4 hàng" panose="020B0603050302020204" charset="0"/>
            </a:endParaRPr>
          </a:p>
          <a:p>
            <a:r>
              <a:rPr lang="vi-VN" altLang="en-US" sz="3200" b="1">
                <a:solidFill>
                  <a:schemeClr val="bg1"/>
                </a:solidFill>
                <a:latin typeface="HP001 4 hàng" panose="020B0603050302020204" charset="0"/>
                <a:cs typeface="HP001 4 hàng" panose="020B0603050302020204" charset="0"/>
              </a:rPr>
              <a:t>Cánh cam về nhà tôi.</a:t>
            </a:r>
            <a:endParaRPr lang="vi-VN" altLang="en-US" sz="3200" b="1">
              <a:solidFill>
                <a:schemeClr val="bg1"/>
              </a:solidFill>
              <a:latin typeface="HP001 4 hàng" panose="020B0603050302020204" charset="0"/>
              <a:cs typeface="HP001 4 hàng" panose="020B0603050302020204" charset="0"/>
            </a:endParaRPr>
          </a:p>
          <a:p>
            <a:pPr algn="r"/>
            <a:r>
              <a:rPr lang="vi-VN" altLang="en-US" sz="2800" b="1" i="1">
                <a:solidFill>
                  <a:schemeClr val="bg1"/>
                </a:solidFill>
                <a:latin typeface="HP001 4 hàng" panose="020B0603050302020204" charset="0"/>
                <a:cs typeface="HP001 4 hàng" panose="020B0603050302020204" charset="0"/>
              </a:rPr>
              <a:t>( Ngân Vịnh )</a:t>
            </a:r>
            <a:endParaRPr lang="vi-VN" altLang="en-US" sz="2800" b="1" i="1">
              <a:solidFill>
                <a:schemeClr val="bg1"/>
              </a:solidFill>
              <a:latin typeface="HP001 4 hàng" panose="020B0603050302020204" charset="0"/>
              <a:cs typeface="HP001 4 hàng" panose="020B0603050302020204" charset="0"/>
            </a:endParaRPr>
          </a:p>
        </p:txBody>
      </p:sp>
      <p:pic>
        <p:nvPicPr>
          <p:cNvPr id="5" name="Content Placeholder 4" descr="Ôn tập hình 7"/>
          <p:cNvPicPr>
            <a:picLocks noChangeAspect="1"/>
          </p:cNvPicPr>
          <p:nvPr>
            <p:ph sz="half" idx="2"/>
          </p:nvPr>
        </p:nvPicPr>
        <p:blipFill>
          <a:blip r:embed="rId2"/>
          <a:srcRect l="3155" t="1895" r="1407" b="2200"/>
          <a:stretch>
            <a:fillRect/>
          </a:stretch>
        </p:blipFill>
        <p:spPr>
          <a:xfrm>
            <a:off x="7465060" y="1929130"/>
            <a:ext cx="4453255" cy="4621530"/>
          </a:xfrm>
          <a:prstGeom prst="rect">
            <a:avLst/>
          </a:prstGeom>
        </p:spPr>
      </p:pic>
      <p:sp>
        <p:nvSpPr>
          <p:cNvPr id="13" name="Text Box 12"/>
          <p:cNvSpPr txBox="1"/>
          <p:nvPr/>
        </p:nvSpPr>
        <p:spPr>
          <a:xfrm>
            <a:off x="1854835" y="1009650"/>
            <a:ext cx="4413250" cy="645160"/>
          </a:xfrm>
          <a:prstGeom prst="rect">
            <a:avLst/>
          </a:prstGeom>
          <a:noFill/>
        </p:spPr>
        <p:txBody>
          <a:bodyPr wrap="square" rtlCol="0">
            <a:spAutoFit/>
          </a:bodyPr>
          <a:p>
            <a:r>
              <a:rPr lang="vi-VN" altLang="en-US" sz="3600" b="1">
                <a:solidFill>
                  <a:schemeClr val="bg1"/>
                </a:solidFill>
                <a:latin typeface="HP001 4 hàng" panose="020B0603050302020204" charset="0"/>
                <a:cs typeface="HP001 4 hàng" panose="020B0603050302020204" charset="0"/>
              </a:rPr>
              <a:t>Cánh cam lạc mẹ</a:t>
            </a:r>
            <a:endParaRPr lang="vi-VN" altLang="en-US" sz="3600" b="1">
              <a:solidFill>
                <a:schemeClr val="bg1"/>
              </a:solidFill>
              <a:latin typeface="HP001 4 hàng" panose="020B0603050302020204" charset="0"/>
              <a:cs typeface="HP001 4 hàng" panose="020B060305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additive="base">
                                        <p:cTn id="4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 calcmode="lin" valueType="num">
                                      <p:cBhvr additive="base">
                                        <p:cTn id="5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 calcmode="lin" valueType="num">
                                      <p:cBhvr additive="base">
                                        <p:cTn id="5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additive="base">
                                        <p:cTn id="65"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6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847725" y="371475"/>
            <a:ext cx="7960360" cy="706755"/>
          </a:xfrm>
          <a:prstGeom prst="rect">
            <a:avLst/>
          </a:prstGeom>
          <a:solidFill>
            <a:schemeClr val="accent4">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10.</a:t>
            </a:r>
            <a:r>
              <a:rPr lang="vi-VN" altLang="en-US" sz="4000">
                <a:latin typeface="Times New Roman" panose="02020603050405020304" charset="0"/>
                <a:cs typeface="Times New Roman" panose="02020603050405020304" charset="0"/>
              </a:rPr>
              <a:t> Tìm từ ngữ có tiếng bắt đầu </a:t>
            </a:r>
            <a:r>
              <a:rPr lang="vi-VN" altLang="en-US" sz="4000">
                <a:latin typeface="Times New Roman" panose="02020603050405020304" charset="0"/>
                <a:cs typeface="Times New Roman" panose="02020603050405020304" charset="0"/>
              </a:rPr>
              <a:t>bằng:</a:t>
            </a:r>
            <a:endParaRPr lang="vi-VN" altLang="en-US" sz="4000">
              <a:latin typeface="Times New Roman" panose="02020603050405020304" charset="0"/>
              <a:cs typeface="Times New Roman" panose="02020603050405020304" charset="0"/>
            </a:endParaRPr>
          </a:p>
        </p:txBody>
      </p:sp>
      <p:sp>
        <p:nvSpPr>
          <p:cNvPr id="4" name="Flowchart: Alternate Process 3"/>
          <p:cNvSpPr/>
          <p:nvPr/>
        </p:nvSpPr>
        <p:spPr>
          <a:xfrm>
            <a:off x="481965" y="1670685"/>
            <a:ext cx="1342390"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a:solidFill>
                  <a:schemeClr val="tx1"/>
                </a:solidFill>
                <a:latin typeface="Times New Roman" panose="02020603050405020304" charset="0"/>
                <a:cs typeface="Times New Roman" panose="02020603050405020304" charset="0"/>
              </a:rPr>
              <a:t>- c</a:t>
            </a:r>
            <a:endParaRPr lang="vi-VN" altLang="en-US" sz="4800">
              <a:solidFill>
                <a:schemeClr val="tx1"/>
              </a:solidFill>
              <a:latin typeface="Times New Roman" panose="02020603050405020304" charset="0"/>
              <a:cs typeface="Times New Roman" panose="02020603050405020304" charset="0"/>
            </a:endParaRPr>
          </a:p>
        </p:txBody>
      </p:sp>
      <p:sp>
        <p:nvSpPr>
          <p:cNvPr id="6" name="Flowchart: Alternate Process 5"/>
          <p:cNvSpPr/>
          <p:nvPr/>
        </p:nvSpPr>
        <p:spPr>
          <a:xfrm>
            <a:off x="481965" y="3472815"/>
            <a:ext cx="1341755"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a:solidFill>
                  <a:schemeClr val="tx1"/>
                </a:solidFill>
                <a:latin typeface="Times New Roman" panose="02020603050405020304" charset="0"/>
                <a:cs typeface="Times New Roman" panose="02020603050405020304" charset="0"/>
              </a:rPr>
              <a:t>- </a:t>
            </a:r>
            <a:r>
              <a:rPr lang="vi-VN" altLang="en-US" sz="4800">
                <a:solidFill>
                  <a:schemeClr val="tx1"/>
                </a:solidFill>
                <a:latin typeface="Times New Roman" panose="02020603050405020304" charset="0"/>
                <a:cs typeface="Times New Roman" panose="02020603050405020304" charset="0"/>
              </a:rPr>
              <a:t>g</a:t>
            </a:r>
            <a:endParaRPr lang="vi-VN" altLang="en-US" sz="4800">
              <a:solidFill>
                <a:schemeClr val="tx1"/>
              </a:solidFill>
              <a:latin typeface="Times New Roman" panose="02020603050405020304" charset="0"/>
              <a:cs typeface="Times New Roman" panose="02020603050405020304" charset="0"/>
            </a:endParaRPr>
          </a:p>
        </p:txBody>
      </p:sp>
      <p:sp>
        <p:nvSpPr>
          <p:cNvPr id="7" name="Flowchart: Alternate Process 6"/>
          <p:cNvSpPr/>
          <p:nvPr/>
        </p:nvSpPr>
        <p:spPr>
          <a:xfrm>
            <a:off x="481965" y="5274945"/>
            <a:ext cx="1342390"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a:solidFill>
                  <a:schemeClr val="tx1"/>
                </a:solidFill>
                <a:latin typeface="Times New Roman" panose="02020603050405020304" charset="0"/>
                <a:cs typeface="Times New Roman" panose="02020603050405020304" charset="0"/>
              </a:rPr>
              <a:t>- </a:t>
            </a:r>
            <a:r>
              <a:rPr lang="vi-VN" altLang="en-US" sz="4800">
                <a:solidFill>
                  <a:schemeClr val="tx1"/>
                </a:solidFill>
                <a:latin typeface="Times New Roman" panose="02020603050405020304" charset="0"/>
                <a:cs typeface="Times New Roman" panose="02020603050405020304" charset="0"/>
              </a:rPr>
              <a:t>ng</a:t>
            </a:r>
            <a:endParaRPr lang="vi-VN" altLang="en-US" sz="4800">
              <a:solidFill>
                <a:schemeClr val="tx1"/>
              </a:solidFill>
              <a:latin typeface="Times New Roman" panose="02020603050405020304" charset="0"/>
              <a:cs typeface="Times New Roman" panose="02020603050405020304" charset="0"/>
            </a:endParaRPr>
          </a:p>
        </p:txBody>
      </p:sp>
      <p:sp>
        <p:nvSpPr>
          <p:cNvPr id="8" name="Flowchart: Alternate Process 7"/>
          <p:cNvSpPr/>
          <p:nvPr/>
        </p:nvSpPr>
        <p:spPr>
          <a:xfrm>
            <a:off x="6094730" y="1670685"/>
            <a:ext cx="1522730"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a:solidFill>
                  <a:schemeClr val="tx1"/>
                </a:solidFill>
                <a:latin typeface="Times New Roman" panose="02020603050405020304" charset="0"/>
                <a:cs typeface="Times New Roman" panose="02020603050405020304" charset="0"/>
              </a:rPr>
              <a:t>- </a:t>
            </a:r>
            <a:r>
              <a:rPr lang="vi-VN" altLang="en-US" sz="4800">
                <a:solidFill>
                  <a:schemeClr val="tx1"/>
                </a:solidFill>
                <a:latin typeface="Times New Roman" panose="02020603050405020304" charset="0"/>
                <a:cs typeface="Times New Roman" panose="02020603050405020304" charset="0"/>
              </a:rPr>
              <a:t>k</a:t>
            </a:r>
            <a:endParaRPr lang="vi-VN" altLang="en-US" sz="4800">
              <a:solidFill>
                <a:schemeClr val="tx1"/>
              </a:solidFill>
              <a:latin typeface="Times New Roman" panose="02020603050405020304" charset="0"/>
              <a:cs typeface="Times New Roman" panose="02020603050405020304" charset="0"/>
            </a:endParaRPr>
          </a:p>
        </p:txBody>
      </p:sp>
      <p:sp>
        <p:nvSpPr>
          <p:cNvPr id="9" name="Flowchart: Alternate Process 8"/>
          <p:cNvSpPr/>
          <p:nvPr/>
        </p:nvSpPr>
        <p:spPr>
          <a:xfrm>
            <a:off x="6094730" y="3473450"/>
            <a:ext cx="1522730"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800">
                <a:solidFill>
                  <a:schemeClr val="tx1"/>
                </a:solidFill>
                <a:latin typeface="Times New Roman" panose="02020603050405020304" charset="0"/>
                <a:cs typeface="Times New Roman" panose="02020603050405020304" charset="0"/>
              </a:rPr>
              <a:t>- </a:t>
            </a:r>
            <a:r>
              <a:rPr lang="vi-VN" altLang="en-US" sz="4800">
                <a:solidFill>
                  <a:schemeClr val="tx1"/>
                </a:solidFill>
                <a:latin typeface="Times New Roman" panose="02020603050405020304" charset="0"/>
                <a:cs typeface="Times New Roman" panose="02020603050405020304" charset="0"/>
              </a:rPr>
              <a:t>gh</a:t>
            </a:r>
            <a:endParaRPr lang="vi-VN" altLang="en-US" sz="4800">
              <a:solidFill>
                <a:schemeClr val="tx1"/>
              </a:solidFill>
              <a:latin typeface="Times New Roman" panose="02020603050405020304" charset="0"/>
              <a:cs typeface="Times New Roman" panose="02020603050405020304" charset="0"/>
            </a:endParaRPr>
          </a:p>
        </p:txBody>
      </p:sp>
      <p:sp>
        <p:nvSpPr>
          <p:cNvPr id="10" name="Flowchart: Alternate Process 9"/>
          <p:cNvSpPr/>
          <p:nvPr/>
        </p:nvSpPr>
        <p:spPr>
          <a:xfrm>
            <a:off x="6094730" y="5276215"/>
            <a:ext cx="1523365" cy="724535"/>
          </a:xfrm>
          <a:prstGeom prst="flowChartAlternateProcess">
            <a:avLst/>
          </a:prstGeom>
          <a:solidFill>
            <a:schemeClr val="accent1">
              <a:lumMod val="20000"/>
              <a:lumOff val="80000"/>
            </a:schemeClr>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4800">
                <a:solidFill>
                  <a:schemeClr val="tx1"/>
                </a:solidFill>
                <a:latin typeface="Times New Roman" panose="02020603050405020304" charset="0"/>
                <a:cs typeface="Times New Roman" panose="02020603050405020304" charset="0"/>
              </a:rPr>
              <a:t>- </a:t>
            </a:r>
            <a:r>
              <a:rPr lang="vi-VN" altLang="en-US" sz="4800">
                <a:solidFill>
                  <a:schemeClr val="tx1"/>
                </a:solidFill>
                <a:latin typeface="Times New Roman" panose="02020603050405020304" charset="0"/>
                <a:cs typeface="Times New Roman" panose="02020603050405020304" charset="0"/>
              </a:rPr>
              <a:t>ngh</a:t>
            </a:r>
            <a:endParaRPr lang="vi-VN" altLang="en-US" sz="4800">
              <a:solidFill>
                <a:schemeClr val="tx1"/>
              </a:solidFill>
              <a:latin typeface="Times New Roman" panose="02020603050405020304" charset="0"/>
              <a:cs typeface="Times New Roman" panose="02020603050405020304" charset="0"/>
            </a:endParaRPr>
          </a:p>
        </p:txBody>
      </p:sp>
      <p:sp>
        <p:nvSpPr>
          <p:cNvPr id="11" name="Right Arrow 10"/>
          <p:cNvSpPr/>
          <p:nvPr/>
        </p:nvSpPr>
        <p:spPr>
          <a:xfrm>
            <a:off x="1824355" y="1950085"/>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12" name="Rounded Rectangle 11"/>
          <p:cNvSpPr/>
          <p:nvPr/>
        </p:nvSpPr>
        <p:spPr>
          <a:xfrm>
            <a:off x="2412365" y="1248410"/>
            <a:ext cx="3441065"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 ca, cá, cam, cờ, cò, cỗ, cà, cửa, cầm, cấy, cười, .....</a:t>
            </a:r>
            <a:endParaRPr lang="vi-VN" altLang="en-US" sz="3200">
              <a:solidFill>
                <a:schemeClr val="tx1"/>
              </a:solidFill>
              <a:latin typeface="Times New Roman" panose="02020603050405020304" charset="0"/>
              <a:cs typeface="Times New Roman" panose="02020603050405020304" charset="0"/>
            </a:endParaRPr>
          </a:p>
        </p:txBody>
      </p:sp>
      <p:sp>
        <p:nvSpPr>
          <p:cNvPr id="13" name="Right Arrow 12"/>
          <p:cNvSpPr/>
          <p:nvPr/>
        </p:nvSpPr>
        <p:spPr>
          <a:xfrm>
            <a:off x="1824355" y="3752215"/>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14" name="Rounded Rectangle 13"/>
          <p:cNvSpPr/>
          <p:nvPr/>
        </p:nvSpPr>
        <p:spPr>
          <a:xfrm>
            <a:off x="2413000" y="3050540"/>
            <a:ext cx="3441065"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gà, gang, gáy, gan, gạch, gạt, gọn, gặp, gân, </a:t>
            </a:r>
            <a:r>
              <a:rPr lang="vi-VN" altLang="en-US" sz="3200">
                <a:solidFill>
                  <a:schemeClr val="tx1"/>
                </a:solidFill>
                <a:latin typeface="Times New Roman" panose="02020603050405020304" charset="0"/>
                <a:cs typeface="Times New Roman" panose="02020603050405020304" charset="0"/>
              </a:rPr>
              <a:t>gấp, ....</a:t>
            </a:r>
            <a:endParaRPr lang="vi-VN" altLang="en-US" sz="3200">
              <a:solidFill>
                <a:schemeClr val="tx1"/>
              </a:solidFill>
              <a:latin typeface="Times New Roman" panose="02020603050405020304" charset="0"/>
              <a:cs typeface="Times New Roman" panose="02020603050405020304" charset="0"/>
            </a:endParaRPr>
          </a:p>
        </p:txBody>
      </p:sp>
      <p:sp>
        <p:nvSpPr>
          <p:cNvPr id="15" name="Right Arrow 14"/>
          <p:cNvSpPr/>
          <p:nvPr/>
        </p:nvSpPr>
        <p:spPr>
          <a:xfrm>
            <a:off x="1824990" y="5554345"/>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16" name="Rounded Rectangle 15"/>
          <p:cNvSpPr/>
          <p:nvPr/>
        </p:nvSpPr>
        <p:spPr>
          <a:xfrm>
            <a:off x="2413635" y="4852670"/>
            <a:ext cx="3440430"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ngã, ngang, ngõ, ngô, ngỡ,  ngại, ngán, </a:t>
            </a:r>
            <a:r>
              <a:rPr lang="vi-VN" altLang="en-US" sz="3200">
                <a:solidFill>
                  <a:schemeClr val="tx1"/>
                </a:solidFill>
                <a:latin typeface="Times New Roman" panose="02020603050405020304" charset="0"/>
                <a:cs typeface="Times New Roman" panose="02020603050405020304" charset="0"/>
              </a:rPr>
              <a:t>ngọn, .....</a:t>
            </a:r>
            <a:endParaRPr lang="vi-VN" altLang="en-US" sz="3200">
              <a:solidFill>
                <a:schemeClr val="tx1"/>
              </a:solidFill>
              <a:latin typeface="Times New Roman" panose="02020603050405020304" charset="0"/>
              <a:cs typeface="Times New Roman" panose="02020603050405020304" charset="0"/>
            </a:endParaRPr>
          </a:p>
        </p:txBody>
      </p:sp>
      <p:sp>
        <p:nvSpPr>
          <p:cNvPr id="17" name="Right Arrow 16"/>
          <p:cNvSpPr/>
          <p:nvPr/>
        </p:nvSpPr>
        <p:spPr>
          <a:xfrm>
            <a:off x="7618095" y="1950720"/>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18" name="Rounded Rectangle 17"/>
          <p:cNvSpPr/>
          <p:nvPr/>
        </p:nvSpPr>
        <p:spPr>
          <a:xfrm>
            <a:off x="8206740" y="1249045"/>
            <a:ext cx="3576955"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kẻ, kể, kề, kem , kênh, kim, kiệu, kém, kéo, </a:t>
            </a:r>
            <a:r>
              <a:rPr lang="vi-VN" altLang="en-US" sz="3200">
                <a:solidFill>
                  <a:schemeClr val="tx1"/>
                </a:solidFill>
                <a:latin typeface="Times New Roman" panose="02020603050405020304" charset="0"/>
                <a:cs typeface="Times New Roman" panose="02020603050405020304" charset="0"/>
              </a:rPr>
              <a:t>kính, ...</a:t>
            </a:r>
            <a:endParaRPr lang="vi-VN" altLang="en-US" sz="3200">
              <a:solidFill>
                <a:schemeClr val="tx1"/>
              </a:solidFill>
              <a:latin typeface="Times New Roman" panose="02020603050405020304" charset="0"/>
              <a:cs typeface="Times New Roman" panose="02020603050405020304" charset="0"/>
            </a:endParaRPr>
          </a:p>
        </p:txBody>
      </p:sp>
      <p:sp>
        <p:nvSpPr>
          <p:cNvPr id="19" name="Right Arrow 18"/>
          <p:cNvSpPr/>
          <p:nvPr/>
        </p:nvSpPr>
        <p:spPr>
          <a:xfrm>
            <a:off x="7618730" y="3752850"/>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20" name="Rounded Rectangle 19"/>
          <p:cNvSpPr/>
          <p:nvPr/>
        </p:nvSpPr>
        <p:spPr>
          <a:xfrm>
            <a:off x="8206105" y="3051175"/>
            <a:ext cx="3576955"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ghẹ, ghê, ghi, ghềnh, ghe, ghen, ghét, </a:t>
            </a:r>
            <a:r>
              <a:rPr lang="vi-VN" altLang="en-US" sz="3200">
                <a:solidFill>
                  <a:schemeClr val="tx1"/>
                </a:solidFill>
                <a:latin typeface="Times New Roman" panose="02020603050405020304" charset="0"/>
                <a:cs typeface="Times New Roman" panose="02020603050405020304" charset="0"/>
              </a:rPr>
              <a:t>ghế,...</a:t>
            </a:r>
            <a:endParaRPr lang="vi-VN" altLang="en-US" sz="3200">
              <a:solidFill>
                <a:schemeClr val="tx1"/>
              </a:solidFill>
              <a:latin typeface="Times New Roman" panose="02020603050405020304" charset="0"/>
              <a:cs typeface="Times New Roman" panose="02020603050405020304" charset="0"/>
            </a:endParaRPr>
          </a:p>
        </p:txBody>
      </p:sp>
      <p:sp>
        <p:nvSpPr>
          <p:cNvPr id="21" name="Right Arrow 20"/>
          <p:cNvSpPr/>
          <p:nvPr/>
        </p:nvSpPr>
        <p:spPr>
          <a:xfrm>
            <a:off x="7618730" y="5555615"/>
            <a:ext cx="588010" cy="165735"/>
          </a:xfrm>
          <a:prstGeom prst="rightArrow">
            <a:avLst/>
          </a:prstGeom>
          <a:solidFill>
            <a:srgbClr val="FF0000"/>
          </a:solidFill>
          <a:ln w="22225">
            <a:solidFill>
              <a:srgbClr val="FFFF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Times New Roman" panose="02020603050405020304" charset="0"/>
              <a:cs typeface="Times New Roman" panose="02020603050405020304" charset="0"/>
            </a:endParaRPr>
          </a:p>
        </p:txBody>
      </p:sp>
      <p:sp>
        <p:nvSpPr>
          <p:cNvPr id="23" name="Rounded Rectangle 22"/>
          <p:cNvSpPr/>
          <p:nvPr/>
        </p:nvSpPr>
        <p:spPr>
          <a:xfrm>
            <a:off x="8207375" y="4853305"/>
            <a:ext cx="3576955" cy="1569720"/>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3200">
                <a:solidFill>
                  <a:schemeClr val="tx1"/>
                </a:solidFill>
                <a:latin typeface="Times New Roman" panose="02020603050405020304" charset="0"/>
                <a:cs typeface="Times New Roman" panose="02020603050405020304" charset="0"/>
              </a:rPr>
              <a:t>nghe, nghé, ngh</a:t>
            </a:r>
            <a:r>
              <a:rPr lang="vi-VN" altLang="en-US" sz="3200">
                <a:solidFill>
                  <a:schemeClr val="tx1"/>
                </a:solidFill>
                <a:latin typeface="Times New Roman" panose="02020603050405020304" charset="0"/>
                <a:cs typeface="Times New Roman" panose="02020603050405020304" charset="0"/>
              </a:rPr>
              <a:t>èo, nghề, nghệ, nghĩ, nghinh, </a:t>
            </a:r>
            <a:r>
              <a:rPr lang="vi-VN" altLang="en-US" sz="3200">
                <a:solidFill>
                  <a:schemeClr val="tx1"/>
                </a:solidFill>
                <a:latin typeface="Times New Roman" panose="02020603050405020304" charset="0"/>
                <a:cs typeface="Times New Roman" panose="02020603050405020304" charset="0"/>
              </a:rPr>
              <a:t>nghìn, .....</a:t>
            </a:r>
            <a:endParaRPr lang="vi-VN" alt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900" decel="100000" fill="hold"/>
                                        <p:tgtEl>
                                          <p:spTgt spid="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righ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p:tgtEl>
                                          <p:spTgt spid="12"/>
                                        </p:tgtEl>
                                        <p:attrNameLst>
                                          <p:attrName>ppt_x</p:attrName>
                                        </p:attrNameLst>
                                      </p:cBhvr>
                                      <p:tavLst>
                                        <p:tav tm="0">
                                          <p:val>
                                            <p:strVal val="#ppt_x-#ppt_w*1.125000"/>
                                          </p:val>
                                        </p:tav>
                                        <p:tav tm="100000">
                                          <p:val>
                                            <p:strVal val="#ppt_x"/>
                                          </p:val>
                                        </p:tav>
                                      </p:tavLst>
                                    </p:anim>
                                    <p:animEffect transition="in" filter="wipe(righ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right)">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p:tgtEl>
                                          <p:spTgt spid="14"/>
                                        </p:tgtEl>
                                        <p:attrNameLst>
                                          <p:attrName>ppt_x</p:attrName>
                                        </p:attrNameLst>
                                      </p:cBhvr>
                                      <p:tavLst>
                                        <p:tav tm="0">
                                          <p:val>
                                            <p:strVal val="#ppt_x-#ppt_w*1.125000"/>
                                          </p:val>
                                        </p:tav>
                                        <p:tav tm="100000">
                                          <p:val>
                                            <p:strVal val="#ppt_x"/>
                                          </p:val>
                                        </p:tav>
                                      </p:tavLst>
                                    </p:anim>
                                    <p:animEffect transition="in" filter="wipe(righ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p:tgtEl>
                                          <p:spTgt spid="15"/>
                                        </p:tgtEl>
                                        <p:attrNameLst>
                                          <p:attrName>ppt_x</p:attrName>
                                        </p:attrNameLst>
                                      </p:cBhvr>
                                      <p:tavLst>
                                        <p:tav tm="0">
                                          <p:val>
                                            <p:strVal val="#ppt_x-#ppt_w*1.125000"/>
                                          </p:val>
                                        </p:tav>
                                        <p:tav tm="100000">
                                          <p:val>
                                            <p:strVal val="#ppt_x"/>
                                          </p:val>
                                        </p:tav>
                                      </p:tavLst>
                                    </p:anim>
                                    <p:animEffect transition="in" filter="wipe(right)">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p:tgtEl>
                                          <p:spTgt spid="16"/>
                                        </p:tgtEl>
                                        <p:attrNameLst>
                                          <p:attrName>ppt_x</p:attrName>
                                        </p:attrNameLst>
                                      </p:cBhvr>
                                      <p:tavLst>
                                        <p:tav tm="0">
                                          <p:val>
                                            <p:strVal val="#ppt_x-#ppt_w*1.125000"/>
                                          </p:val>
                                        </p:tav>
                                        <p:tav tm="100000">
                                          <p:val>
                                            <p:strVal val="#ppt_x"/>
                                          </p:val>
                                        </p:tav>
                                      </p:tavLst>
                                    </p:anim>
                                    <p:animEffect transition="in" filter="wipe(right)">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p:tgtEl>
                                          <p:spTgt spid="17"/>
                                        </p:tgtEl>
                                        <p:attrNameLst>
                                          <p:attrName>ppt_x</p:attrName>
                                        </p:attrNameLst>
                                      </p:cBhvr>
                                      <p:tavLst>
                                        <p:tav tm="0">
                                          <p:val>
                                            <p:strVal val="#ppt_x-#ppt_w*1.125000"/>
                                          </p:val>
                                        </p:tav>
                                        <p:tav tm="100000">
                                          <p:val>
                                            <p:strVal val="#ppt_x"/>
                                          </p:val>
                                        </p:tav>
                                      </p:tavLst>
                                    </p:anim>
                                    <p:animEffect transition="in" filter="wipe(right)">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p:tgtEl>
                                          <p:spTgt spid="18"/>
                                        </p:tgtEl>
                                        <p:attrNameLst>
                                          <p:attrName>ppt_x</p:attrName>
                                        </p:attrNameLst>
                                      </p:cBhvr>
                                      <p:tavLst>
                                        <p:tav tm="0">
                                          <p:val>
                                            <p:strVal val="#ppt_x-#ppt_w*1.125000"/>
                                          </p:val>
                                        </p:tav>
                                        <p:tav tm="100000">
                                          <p:val>
                                            <p:strVal val="#ppt_x"/>
                                          </p:val>
                                        </p:tav>
                                      </p:tavLst>
                                    </p:anim>
                                    <p:animEffect transition="in" filter="wipe(right)">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8"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p:tgtEl>
                                          <p:spTgt spid="19"/>
                                        </p:tgtEl>
                                        <p:attrNameLst>
                                          <p:attrName>ppt_x</p:attrName>
                                        </p:attrNameLst>
                                      </p:cBhvr>
                                      <p:tavLst>
                                        <p:tav tm="0">
                                          <p:val>
                                            <p:strVal val="#ppt_x-#ppt_w*1.125000"/>
                                          </p:val>
                                        </p:tav>
                                        <p:tav tm="100000">
                                          <p:val>
                                            <p:strVal val="#ppt_x"/>
                                          </p:val>
                                        </p:tav>
                                      </p:tavLst>
                                    </p:anim>
                                    <p:animEffect transition="in" filter="wipe(right)">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p:tgtEl>
                                          <p:spTgt spid="20"/>
                                        </p:tgtEl>
                                        <p:attrNameLst>
                                          <p:attrName>ppt_x</p:attrName>
                                        </p:attrNameLst>
                                      </p:cBhvr>
                                      <p:tavLst>
                                        <p:tav tm="0">
                                          <p:val>
                                            <p:strVal val="#ppt_x-#ppt_w*1.125000"/>
                                          </p:val>
                                        </p:tav>
                                        <p:tav tm="100000">
                                          <p:val>
                                            <p:strVal val="#ppt_x"/>
                                          </p:val>
                                        </p:tav>
                                      </p:tavLst>
                                    </p:anim>
                                    <p:animEffect transition="in" filter="wipe(right)">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8"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additive="base">
                                        <p:cTn id="110" dur="500"/>
                                        <p:tgtEl>
                                          <p:spTgt spid="21"/>
                                        </p:tgtEl>
                                        <p:attrNameLst>
                                          <p:attrName>ppt_x</p:attrName>
                                        </p:attrNameLst>
                                      </p:cBhvr>
                                      <p:tavLst>
                                        <p:tav tm="0">
                                          <p:val>
                                            <p:strVal val="#ppt_x-#ppt_w*1.125000"/>
                                          </p:val>
                                        </p:tav>
                                        <p:tav tm="100000">
                                          <p:val>
                                            <p:strVal val="#ppt_x"/>
                                          </p:val>
                                        </p:tav>
                                      </p:tavLst>
                                    </p:anim>
                                    <p:animEffect transition="in" filter="wipe(right)">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p:tgtEl>
                                          <p:spTgt spid="23"/>
                                        </p:tgtEl>
                                        <p:attrNameLst>
                                          <p:attrName>ppt_x</p:attrName>
                                        </p:attrNameLst>
                                      </p:cBhvr>
                                      <p:tavLst>
                                        <p:tav tm="0">
                                          <p:val>
                                            <p:strVal val="#ppt_x-#ppt_w*1.125000"/>
                                          </p:val>
                                        </p:tav>
                                        <p:tav tm="100000">
                                          <p:val>
                                            <p:strVal val="#ppt_x"/>
                                          </p:val>
                                        </p:tav>
                                      </p:tavLst>
                                    </p:anim>
                                    <p:animEffect transition="in" filter="wipe(right)">
                                      <p:cBhvr>
                                        <p:cTn id="1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P spid="9" grpId="0" bldLvl="0" animBg="1"/>
      <p:bldP spid="10" grpId="0" bldLvl="0" animBg="1"/>
      <p:bldP spid="11" grpId="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918845" y="482600"/>
            <a:ext cx="10485120" cy="1322070"/>
          </a:xfrm>
          <a:prstGeom prst="rect">
            <a:avLst/>
          </a:prstGeom>
          <a:solidFill>
            <a:schemeClr val="accent4">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10.</a:t>
            </a:r>
            <a:r>
              <a:rPr lang="vi-VN" altLang="en-US" sz="4000">
                <a:latin typeface="Times New Roman" panose="02020603050405020304" charset="0"/>
                <a:cs typeface="Times New Roman" panose="02020603050405020304" charset="0"/>
              </a:rPr>
              <a:t> Viết 4-5 câu kể về việc em đã giúp đỡ người khác hoặc em được người khác giúp đỡ.</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419100" y="1927860"/>
            <a:ext cx="11484610" cy="2306955"/>
          </a:xfrm>
          <a:prstGeom prst="rect">
            <a:avLst/>
          </a:prstGeom>
          <a:noFill/>
        </p:spPr>
        <p:txBody>
          <a:bodyPr wrap="square" rtlCol="0">
            <a:spAutoFit/>
          </a:bodyPr>
          <a:p>
            <a:r>
              <a:rPr lang="vi-VN" altLang="en-US" sz="3600" b="1">
                <a:solidFill>
                  <a:srgbClr val="FF0000"/>
                </a:solidFill>
                <a:latin typeface="Times New Roman" panose="02020603050405020304" charset="0"/>
                <a:cs typeface="Times New Roman" panose="02020603050405020304" charset="0"/>
              </a:rPr>
              <a:t>G:</a:t>
            </a:r>
            <a:endParaRPr lang="vi-VN" altLang="en-US" sz="3600" b="1">
              <a:solidFill>
                <a:srgbClr val="FF0000"/>
              </a:solidFill>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đã giúp đỡ ai việc gì ( hoặc em đã giúp đỡ ai việc gì )?</a:t>
            </a:r>
            <a:endParaRPr lang="vi-VN" altLang="en-US" sz="3600">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 hoặc người đó ) đã làm như thế nào?</a:t>
            </a:r>
            <a:endParaRPr lang="vi-VN" altLang="en-US" sz="3600">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có suy nghĩ gì sau khi giúp đỡ ( hoặc được giúp đỡ ) ?</a:t>
            </a:r>
            <a:endParaRPr lang="vi-VN" altLang="en-US" sz="3600">
              <a:latin typeface="Times New Roman" panose="02020603050405020304" charset="0"/>
              <a:cs typeface="Times New Roman" panose="02020603050405020304" charset="0"/>
            </a:endParaRPr>
          </a:p>
        </p:txBody>
      </p:sp>
      <p:pic>
        <p:nvPicPr>
          <p:cNvPr id="6" name="Content Placeholder 5" descr="Ôn tập hình 9"/>
          <p:cNvPicPr>
            <a:picLocks noChangeAspect="1"/>
          </p:cNvPicPr>
          <p:nvPr>
            <p:ph sz="half" idx="1"/>
          </p:nvPr>
        </p:nvPicPr>
        <p:blipFill>
          <a:blip r:embed="rId2"/>
          <a:stretch>
            <a:fillRect/>
          </a:stretch>
        </p:blipFill>
        <p:spPr>
          <a:xfrm>
            <a:off x="6796405" y="4234815"/>
            <a:ext cx="4557395" cy="2235835"/>
          </a:xfrm>
          <a:prstGeom prst="rect">
            <a:avLst/>
          </a:prstGeom>
        </p:spPr>
      </p:pic>
      <p:pic>
        <p:nvPicPr>
          <p:cNvPr id="8" name="Content Placeholder 7" descr="Ôn tập hình 10"/>
          <p:cNvPicPr>
            <a:picLocks noChangeAspect="1"/>
          </p:cNvPicPr>
          <p:nvPr>
            <p:ph sz="half" idx="2"/>
          </p:nvPr>
        </p:nvPicPr>
        <p:blipFill>
          <a:blip r:embed="rId3"/>
          <a:stretch>
            <a:fillRect/>
          </a:stretch>
        </p:blipFill>
        <p:spPr>
          <a:xfrm>
            <a:off x="1392555" y="4234180"/>
            <a:ext cx="4645025" cy="2314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2" name="Text Box 1"/>
          <p:cNvSpPr txBox="1"/>
          <p:nvPr/>
        </p:nvSpPr>
        <p:spPr>
          <a:xfrm>
            <a:off x="430530" y="3545840"/>
            <a:ext cx="11331575" cy="2861310"/>
          </a:xfrm>
          <a:prstGeom prst="rect">
            <a:avLst/>
          </a:prstGeom>
          <a:noFill/>
        </p:spPr>
        <p:txBody>
          <a:bodyPr wrap="square" rtlCol="0" anchor="t">
            <a:spAutoFit/>
          </a:bodyPr>
          <a:p>
            <a:r>
              <a:rPr lang="vi-VN" altLang="en-US" sz="3600">
                <a:latin typeface="Times New Roman" panose="02020603050405020304" charset="0"/>
                <a:cs typeface="Times New Roman" panose="02020603050405020304" charset="0"/>
              </a:rPr>
              <a:t>      </a:t>
            </a:r>
            <a:r>
              <a:rPr lang="vi-VN" altLang="en-US" sz="3600">
                <a:solidFill>
                  <a:srgbClr val="0070C0"/>
                </a:solidFill>
                <a:latin typeface="Times New Roman" panose="02020603050405020304" charset="0"/>
                <a:cs typeface="Times New Roman" panose="02020603050405020304" charset="0"/>
              </a:rPr>
              <a:t> </a:t>
            </a:r>
            <a:r>
              <a:rPr lang="en-US" sz="3600">
                <a:solidFill>
                  <a:srgbClr val="0070C0"/>
                </a:solidFill>
                <a:latin typeface="Times New Roman" panose="02020603050405020304" charset="0"/>
                <a:cs typeface="Times New Roman" panose="02020603050405020304" charset="0"/>
              </a:rPr>
              <a:t>Hôm thứ ba vừa rồi, sau giờ tan học, trời bỗng đổ cơn mưa. Em thấy bạn Hải Tú không có áo mưa. Em liền rủ bạn đi chung áo mưa với mình. Dọc đường đi, chúng em nói chuyện với nhau rất vui vẻ. Bạn đã cảm ơn em nhiều. Khi về đến nhà, em rất vui vì mình đã giúp được bạn.</a:t>
            </a:r>
            <a:endParaRPr lang="en-US" sz="3600">
              <a:solidFill>
                <a:srgbClr val="0070C0"/>
              </a:solidFill>
              <a:latin typeface="Times New Roman" panose="02020603050405020304" charset="0"/>
              <a:cs typeface="Times New Roman" panose="02020603050405020304" charset="0"/>
            </a:endParaRPr>
          </a:p>
        </p:txBody>
      </p:sp>
      <p:sp>
        <p:nvSpPr>
          <p:cNvPr id="4" name="Text Box 3"/>
          <p:cNvSpPr txBox="1"/>
          <p:nvPr/>
        </p:nvSpPr>
        <p:spPr>
          <a:xfrm>
            <a:off x="248920" y="311150"/>
            <a:ext cx="11484610" cy="2306955"/>
          </a:xfrm>
          <a:prstGeom prst="rect">
            <a:avLst/>
          </a:prstGeom>
          <a:noFill/>
        </p:spPr>
        <p:txBody>
          <a:bodyPr wrap="square" rtlCol="0">
            <a:spAutoFit/>
          </a:bodyPr>
          <a:p>
            <a:r>
              <a:rPr lang="vi-VN" altLang="en-US" sz="3600" b="1">
                <a:solidFill>
                  <a:srgbClr val="FF0000"/>
                </a:solidFill>
                <a:latin typeface="Times New Roman" panose="02020603050405020304" charset="0"/>
                <a:cs typeface="Times New Roman" panose="02020603050405020304" charset="0"/>
              </a:rPr>
              <a:t>   G:</a:t>
            </a:r>
            <a:endParaRPr lang="vi-VN" altLang="en-US" sz="3600" b="1">
              <a:solidFill>
                <a:srgbClr val="FF0000"/>
              </a:solidFill>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đã giúp đỡ ai việc gì ( hoặc em đã giúp đỡ ai việc gì )?</a:t>
            </a:r>
            <a:endParaRPr lang="vi-VN" altLang="en-US" sz="3600">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 hoặc người đó ) đã làm như thế nào?</a:t>
            </a:r>
            <a:endParaRPr lang="vi-VN" altLang="en-US" sz="3600">
              <a:latin typeface="Times New Roman" panose="02020603050405020304" charset="0"/>
              <a:cs typeface="Times New Roman" panose="02020603050405020304" charset="0"/>
            </a:endParaRPr>
          </a:p>
          <a:p>
            <a:r>
              <a:rPr lang="vi-VN" altLang="en-US" sz="3600">
                <a:latin typeface="Times New Roman" panose="02020603050405020304" charset="0"/>
                <a:cs typeface="Times New Roman" panose="02020603050405020304" charset="0"/>
              </a:rPr>
              <a:t>  - Em có suy nghĩ gì sau khi giúp đỡ ( hoặc được giúp đỡ ) ?</a:t>
            </a:r>
            <a:endParaRPr lang="vi-VN" altLang="en-US" sz="3600">
              <a:latin typeface="Times New Roman" panose="02020603050405020304" charset="0"/>
              <a:cs typeface="Times New Roman" panose="02020603050405020304" charset="0"/>
            </a:endParaRPr>
          </a:p>
        </p:txBody>
      </p:sp>
      <p:sp>
        <p:nvSpPr>
          <p:cNvPr id="3" name="Text Box 2"/>
          <p:cNvSpPr txBox="1"/>
          <p:nvPr/>
        </p:nvSpPr>
        <p:spPr>
          <a:xfrm>
            <a:off x="4620260" y="2759710"/>
            <a:ext cx="2741930" cy="645160"/>
          </a:xfrm>
          <a:prstGeom prst="rect">
            <a:avLst/>
          </a:prstGeom>
          <a:noFill/>
        </p:spPr>
        <p:txBody>
          <a:bodyPr wrap="square" rtlCol="0">
            <a:spAutoFit/>
          </a:bodyPr>
          <a:p>
            <a:r>
              <a:rPr lang="vi-VN" altLang="en-US" sz="3600" u="sng">
                <a:solidFill>
                  <a:schemeClr val="accent5">
                    <a:lumMod val="75000"/>
                  </a:schemeClr>
                </a:solidFill>
                <a:latin typeface="Times New Roman" panose="02020603050405020304" charset="0"/>
                <a:cs typeface="Times New Roman" panose="02020603050405020304" charset="0"/>
              </a:rPr>
              <a:t>Bài làm mẫu</a:t>
            </a:r>
            <a:endParaRPr lang="vi-VN" altLang="en-US" sz="3600" u="sng">
              <a:solidFill>
                <a:schemeClr val="accent5">
                  <a:lumMod val="75000"/>
                </a:schemeClr>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6000" t="-4000" r="-6000" b="-6000"/>
          </a:stretch>
        </a:blipFill>
        <a:effectLst/>
      </p:bgPr>
    </p:bg>
    <p:spTree>
      <p:nvGrpSpPr>
        <p:cNvPr id="1" name=""/>
        <p:cNvGrpSpPr/>
        <p:nvPr/>
      </p:nvGrpSpPr>
      <p:grpSpPr/>
      <p:sp>
        <p:nvSpPr>
          <p:cNvPr id="4" name="Text Box 3"/>
          <p:cNvSpPr txBox="1"/>
          <p:nvPr/>
        </p:nvSpPr>
        <p:spPr>
          <a:xfrm>
            <a:off x="1276985" y="3450590"/>
            <a:ext cx="4118610" cy="1106805"/>
          </a:xfrm>
          <a:prstGeom prst="rect">
            <a:avLst/>
          </a:prstGeom>
          <a:noFill/>
        </p:spPr>
        <p:txBody>
          <a:bodyPr wrap="square" rtlCol="0">
            <a:spAutoFit/>
          </a:bodyPr>
          <a:p>
            <a:r>
              <a:rPr lang="vi-VN" altLang="en-US" sz="6600" b="1">
                <a:solidFill>
                  <a:srgbClr val="FF0000"/>
                </a:solidFill>
                <a:latin typeface="Times New Roman" panose="02020603050405020304" charset="0"/>
                <a:cs typeface="Times New Roman" panose="02020603050405020304" charset="0"/>
              </a:rPr>
              <a:t>CỦNG CỐ</a:t>
            </a:r>
            <a:endParaRPr lang="vi-VN" altLang="en-US" sz="66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6880225" y="3720465"/>
            <a:ext cx="4040505" cy="1198880"/>
          </a:xfrm>
          <a:prstGeom prst="rect">
            <a:avLst/>
          </a:prstGeom>
          <a:noFill/>
        </p:spPr>
        <p:txBody>
          <a:bodyPr wrap="square" rtlCol="0">
            <a:spAutoFit/>
          </a:bodyPr>
          <a:p>
            <a:r>
              <a:rPr lang="vi-VN" altLang="en-US" sz="7200" b="1">
                <a:solidFill>
                  <a:srgbClr val="FF0000"/>
                </a:solidFill>
                <a:latin typeface="Times New Roman" panose="02020603050405020304" charset="0"/>
                <a:cs typeface="Times New Roman" panose="02020603050405020304" charset="0"/>
              </a:rPr>
              <a:t>DẶN DÒ</a:t>
            </a:r>
            <a:endParaRPr lang="vi-VN" altLang="en-US" sz="7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11000" r="-3000" b="-13000"/>
          </a:stretch>
        </a:blipFill>
        <a:effectLst/>
      </p:bgPr>
    </p:bg>
    <p:spTree>
      <p:nvGrpSpPr>
        <p:cNvPr id="1" name=""/>
        <p:cNvGrpSpPr/>
        <p:nvPr/>
      </p:nvGrpSpPr>
      <p:grpSpPr>
        <a:xfrm>
          <a:off x="0" y="0"/>
          <a:ext cx="0" cy="0"/>
          <a:chOff x="0" y="0"/>
          <a:chExt cx="0" cy="0"/>
        </a:xfrm>
      </p:grpSpPr>
      <p:sp>
        <p:nvSpPr>
          <p:cNvPr id="4" name="Text Box 3"/>
          <p:cNvSpPr txBox="1"/>
          <p:nvPr/>
        </p:nvSpPr>
        <p:spPr>
          <a:xfrm>
            <a:off x="1218565" y="750570"/>
            <a:ext cx="10182225" cy="1863725"/>
          </a:xfrm>
          <a:prstGeom prst="rect">
            <a:avLst/>
          </a:prstGeom>
          <a:noFill/>
        </p:spPr>
        <p:txBody>
          <a:bodyPr wrap="square" rtlCol="0">
            <a:spAutoFit/>
          </a:bodyPr>
          <a:p>
            <a:pPr algn="ctr">
              <a:lnSpc>
                <a:spcPct val="120000"/>
              </a:lnSpc>
            </a:pPr>
            <a:r>
              <a:rPr lang="vi-VN" altLang="en-US" sz="4800">
                <a:latin typeface="Times New Roman" panose="02020603050405020304" charset="0"/>
                <a:cs typeface="Times New Roman" panose="02020603050405020304" charset="0"/>
              </a:rPr>
              <a:t>Thứ sáu, ngày </a:t>
            </a:r>
            <a:r>
              <a:rPr lang="vi-VN" altLang="en-US" sz="4800">
                <a:latin typeface="Times New Roman" panose="02020603050405020304" charset="0"/>
                <a:cs typeface="Times New Roman" panose="02020603050405020304" charset="0"/>
              </a:rPr>
              <a:t>8 tháng 4 năm 2022</a:t>
            </a:r>
            <a:endParaRPr lang="vi-VN" altLang="en-US" sz="4800">
              <a:latin typeface="Times New Roman" panose="02020603050405020304" charset="0"/>
              <a:cs typeface="Times New Roman" panose="02020603050405020304" charset="0"/>
            </a:endParaRPr>
          </a:p>
          <a:p>
            <a:pPr algn="ctr">
              <a:lnSpc>
                <a:spcPct val="120000"/>
              </a:lnSpc>
            </a:pPr>
            <a:r>
              <a:rPr lang="vi-VN" altLang="en-US" sz="4800">
                <a:latin typeface="Times New Roman" panose="02020603050405020304" charset="0"/>
                <a:cs typeface="Times New Roman" panose="02020603050405020304" charset="0"/>
              </a:rPr>
              <a:t>Môn: Tiếng Việt</a:t>
            </a:r>
            <a:endParaRPr lang="vi-VN" altLang="en-US" sz="4800">
              <a:latin typeface="Times New Roman" panose="02020603050405020304" charset="0"/>
              <a:cs typeface="Times New Roman" panose="02020603050405020304" charset="0"/>
            </a:endParaRPr>
          </a:p>
        </p:txBody>
      </p:sp>
      <p:sp>
        <p:nvSpPr>
          <p:cNvPr id="5" name="Text Box 4"/>
          <p:cNvSpPr txBox="1"/>
          <p:nvPr/>
        </p:nvSpPr>
        <p:spPr>
          <a:xfrm>
            <a:off x="989330" y="2614295"/>
            <a:ext cx="10197465" cy="2085340"/>
          </a:xfrm>
          <a:prstGeom prst="rect">
            <a:avLst/>
          </a:prstGeom>
          <a:noFill/>
        </p:spPr>
        <p:txBody>
          <a:bodyPr wrap="square" rtlCol="0">
            <a:spAutoFit/>
          </a:bodyPr>
          <a:p>
            <a:pPr algn="ctr">
              <a:lnSpc>
                <a:spcPct val="120000"/>
              </a:lnSpc>
            </a:pPr>
            <a:r>
              <a:rPr lang="vi-VN" altLang="en-US" sz="4800">
                <a:solidFill>
                  <a:srgbClr val="FF0000"/>
                </a:solidFill>
                <a:latin typeface="Times New Roman" panose="02020603050405020304" charset="0"/>
                <a:cs typeface="Times New Roman" panose="02020603050405020304" charset="0"/>
              </a:rPr>
              <a:t>Bài:</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endParaRPr lang="vi-VN" altLang="en-US" sz="6000" b="1">
              <a:solidFill>
                <a:srgbClr val="FF0000"/>
              </a:solidFill>
              <a:latin typeface="Times New Roman" panose="02020603050405020304" charset="0"/>
              <a:cs typeface="Times New Roman" panose="02020603050405020304" charset="0"/>
            </a:endParaRPr>
          </a:p>
        </p:txBody>
      </p:sp>
      <p:pic>
        <p:nvPicPr>
          <p:cNvPr id="6" name="Picture 5" descr="B12"/>
          <p:cNvPicPr>
            <a:picLocks noChangeAspect="1"/>
          </p:cNvPicPr>
          <p:nvPr/>
        </p:nvPicPr>
        <p:blipFill>
          <a:blip r:embed="rId2"/>
          <a:stretch>
            <a:fillRect/>
          </a:stretch>
        </p:blipFill>
        <p:spPr>
          <a:xfrm>
            <a:off x="4151630" y="4488815"/>
            <a:ext cx="3934460" cy="2194560"/>
          </a:xfrm>
          <a:prstGeom prst="rect">
            <a:avLst/>
          </a:prstGeom>
        </p:spPr>
      </p:pic>
      <p:sp>
        <p:nvSpPr>
          <p:cNvPr id="7" name="Text Box 6"/>
          <p:cNvSpPr txBox="1"/>
          <p:nvPr/>
        </p:nvSpPr>
        <p:spPr>
          <a:xfrm>
            <a:off x="4879340" y="5419090"/>
            <a:ext cx="2479675" cy="706755"/>
          </a:xfrm>
          <a:prstGeom prst="rect">
            <a:avLst/>
          </a:prstGeom>
          <a:noFill/>
        </p:spPr>
        <p:txBody>
          <a:bodyPr wrap="square" rtlCol="0">
            <a:spAutoFit/>
          </a:bodyPr>
          <a:p>
            <a:pPr algn="ctr"/>
            <a:r>
              <a:rPr lang="vi-VN" altLang="en-US" sz="4000" b="1" i="1">
                <a:solidFill>
                  <a:srgbClr val="FF0000"/>
                </a:solidFill>
                <a:latin typeface="Times New Roman" panose="02020603050405020304" charset="0"/>
                <a:cs typeface="Times New Roman" panose="02020603050405020304" charset="0"/>
              </a:rPr>
              <a:t>TIẾT 9-10</a:t>
            </a:r>
            <a:endParaRPr lang="vi-VN" altLang="en-US" sz="4000" b="1" i="1">
              <a:solidFill>
                <a:srgbClr val="FF0000"/>
              </a:solidFill>
              <a:latin typeface="Times New Roman" panose="02020603050405020304" charset="0"/>
              <a:cs typeface="Times New Roman" panose="02020603050405020304" charset="0"/>
            </a:endParaRPr>
          </a:p>
        </p:txBody>
      </p:sp>
      <p:pic>
        <p:nvPicPr>
          <p:cNvPr id="8" name="Picture 7" descr="46"/>
          <p:cNvPicPr>
            <a:picLocks noChangeAspect="1"/>
          </p:cNvPicPr>
          <p:nvPr/>
        </p:nvPicPr>
        <p:blipFill>
          <a:blip r:embed="rId1"/>
          <a:srcRect l="65833" t="68594" r="5760" b="12260"/>
          <a:stretch>
            <a:fillRect/>
          </a:stretch>
        </p:blipFill>
        <p:spPr>
          <a:xfrm flipH="1">
            <a:off x="240665" y="5052060"/>
            <a:ext cx="3622040" cy="16313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744855" y="260350"/>
            <a:ext cx="3769995" cy="706755"/>
          </a:xfrm>
          <a:prstGeom prst="rect">
            <a:avLst/>
          </a:prstGeom>
          <a:solidFill>
            <a:schemeClr val="accent4">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12. </a:t>
            </a:r>
            <a:r>
              <a:rPr lang="vi-VN" altLang="en-US" sz="4000">
                <a:latin typeface="Times New Roman" panose="02020603050405020304" charset="0"/>
                <a:cs typeface="Times New Roman" panose="02020603050405020304" charset="0"/>
              </a:rPr>
              <a:t>Đọc bài sau:</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4514850" y="260350"/>
            <a:ext cx="5262245" cy="706755"/>
          </a:xfrm>
          <a:prstGeom prst="rect">
            <a:avLst/>
          </a:prstGeom>
          <a:noFill/>
        </p:spPr>
        <p:txBody>
          <a:bodyPr wrap="square" rtlCol="0">
            <a:spAutoFit/>
          </a:bodyPr>
          <a:p>
            <a:r>
              <a:rPr lang="vi-VN" altLang="en-US" sz="4000" b="1">
                <a:solidFill>
                  <a:srgbClr val="FF0000"/>
                </a:solidFill>
                <a:latin typeface="Times New Roman" panose="02020603050405020304" charset="0"/>
                <a:cs typeface="Times New Roman" panose="02020603050405020304" charset="0"/>
              </a:rPr>
              <a:t>Mây đen và mây trắng</a:t>
            </a:r>
            <a:endParaRPr lang="vi-VN" altLang="en-US" sz="4000" b="1">
              <a:solidFill>
                <a:srgbClr val="FF0000"/>
              </a:solidFill>
              <a:latin typeface="Times New Roman" panose="02020603050405020304" charset="0"/>
              <a:cs typeface="Times New Roman" panose="02020603050405020304" charset="0"/>
            </a:endParaRPr>
          </a:p>
        </p:txBody>
      </p:sp>
      <p:sp>
        <p:nvSpPr>
          <p:cNvPr id="6" name="Text Box 5"/>
          <p:cNvSpPr txBox="1"/>
          <p:nvPr/>
        </p:nvSpPr>
        <p:spPr>
          <a:xfrm>
            <a:off x="345440" y="967105"/>
            <a:ext cx="11501755" cy="5507990"/>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     Trên bầu trời cao rộng, mây đen và mây trắng đang rong ruổi theo gió. Mây trắng xốp, nhẹ, bồng bềnh như một chiếc gối bông xinh xắn. Mây đen vóc dáng nặng nề, đang xã xuống thấp.</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Thấy mây đen bay thấp, mây trăng </a:t>
            </a:r>
            <a:r>
              <a:rPr lang="vi-VN" altLang="en-US" sz="3200">
                <a:solidFill>
                  <a:schemeClr val="tx1"/>
                </a:solidFill>
                <a:latin typeface="Times New Roman" panose="02020603050405020304" charset="0"/>
                <a:cs typeface="Times New Roman" panose="02020603050405020304" charset="0"/>
              </a:rPr>
              <a:t>rủ:</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 Chúng mình bay lên cao đi! Bay cao thú vị </a:t>
            </a:r>
            <a:r>
              <a:rPr lang="vi-VN" altLang="en-US" sz="3200">
                <a:solidFill>
                  <a:schemeClr val="tx1"/>
                </a:solidFill>
                <a:latin typeface="Times New Roman" panose="02020603050405020304" charset="0"/>
                <a:cs typeface="Times New Roman" panose="02020603050405020304" charset="0"/>
              </a:rPr>
              <a:t>lắm!</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 Cậu bay lên đi! - Mây đen nói - Tớ còn phải mưa xuống, ruộng đồng đang khô cạn vì hạn hán, muôn loài đang mong chờ </a:t>
            </a:r>
            <a:r>
              <a:rPr lang="vi-VN" altLang="en-US" sz="3200">
                <a:solidFill>
                  <a:schemeClr val="tx1"/>
                </a:solidFill>
                <a:latin typeface="Times New Roman" panose="02020603050405020304" charset="0"/>
                <a:cs typeface="Times New Roman" panose="02020603050405020304" charset="0"/>
              </a:rPr>
              <a:t>tớ.</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Mây </a:t>
            </a:r>
            <a:r>
              <a:rPr lang="vi-VN" altLang="en-US" sz="3200">
                <a:solidFill>
                  <a:schemeClr val="tx1"/>
                </a:solidFill>
                <a:latin typeface="Times New Roman" panose="02020603050405020304" charset="0"/>
                <a:cs typeface="Times New Roman" panose="02020603050405020304" charset="0"/>
              </a:rPr>
              <a:t>trắng ngạc nhiên </a:t>
            </a:r>
            <a:r>
              <a:rPr lang="vi-VN" altLang="en-US" sz="3200">
                <a:solidFill>
                  <a:schemeClr val="tx1"/>
                </a:solidFill>
                <a:latin typeface="Times New Roman" panose="02020603050405020304" charset="0"/>
                <a:cs typeface="Times New Roman" panose="02020603050405020304" charset="0"/>
              </a:rPr>
              <a:t>hỏi: </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 Làm mưa ư? Cậu không sợ tam biến hết hình hài </a:t>
            </a:r>
            <a:r>
              <a:rPr lang="vi-VN" altLang="en-US" sz="3200">
                <a:solidFill>
                  <a:schemeClr val="tx1"/>
                </a:solidFill>
                <a:latin typeface="Times New Roman" panose="02020603050405020304" charset="0"/>
                <a:cs typeface="Times New Roman" panose="02020603050405020304" charset="0"/>
              </a:rPr>
              <a:t>à?</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Nói rồi mây trắng bay vút lên. Nó bị gió cuốn tan biến vào không </a:t>
            </a:r>
            <a:r>
              <a:rPr lang="vi-VN" altLang="en-US" sz="3200">
                <a:solidFill>
                  <a:schemeClr val="tx1"/>
                </a:solidFill>
                <a:latin typeface="Times New Roman" panose="02020603050405020304" charset="0"/>
                <a:cs typeface="Times New Roman" panose="02020603050405020304" charset="0"/>
              </a:rPr>
              <a:t>trung.</a:t>
            </a:r>
            <a:endParaRPr lang="vi-VN" alt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6" name="Text Box 5"/>
          <p:cNvSpPr txBox="1"/>
          <p:nvPr/>
        </p:nvSpPr>
        <p:spPr>
          <a:xfrm>
            <a:off x="408305" y="436245"/>
            <a:ext cx="11374755" cy="3046095"/>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        Mây đen sà xuống thấp rồi hóa thành mưa rơi xuống ruộng đồng, cây cỏ,... Con người và vạn vật reo hò đón </a:t>
            </a:r>
            <a:r>
              <a:rPr lang="vi-VN" altLang="en-US" sz="3200">
                <a:solidFill>
                  <a:schemeClr val="tx1"/>
                </a:solidFill>
                <a:latin typeface="Times New Roman" panose="02020603050405020304" charset="0"/>
                <a:cs typeface="Times New Roman" panose="02020603050405020304" charset="0"/>
              </a:rPr>
              <a:t>mưa.</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         Mưa tạnh, nắng lên rực rỡ. Nước ở ruộng đồng bốc hơi, bay lên, rồi lại kết lại thành những đám mây đen. Những đám mây đen hóa thành mưa rơi xuống  ... Cứ như thế, mây đen tồn tại  mãi </a:t>
            </a:r>
            <a:r>
              <a:rPr lang="vi-VN" altLang="en-US" sz="3200">
                <a:solidFill>
                  <a:schemeClr val="tx1"/>
                </a:solidFill>
                <a:latin typeface="Times New Roman" panose="02020603050405020304" charset="0"/>
                <a:cs typeface="Times New Roman" panose="02020603050405020304" charset="0"/>
              </a:rPr>
              <a:t>mãi.</a:t>
            </a:r>
            <a:endParaRPr lang="vi-VN" altLang="en-US" sz="3200">
              <a:solidFill>
                <a:schemeClr val="tx1"/>
              </a:solidFill>
              <a:latin typeface="Times New Roman" panose="02020603050405020304" charset="0"/>
              <a:cs typeface="Times New Roman" panose="02020603050405020304" charset="0"/>
            </a:endParaRPr>
          </a:p>
          <a:p>
            <a:pPr algn="r"/>
            <a:r>
              <a:rPr lang="vi-VN" altLang="en-US" sz="3200">
                <a:solidFill>
                  <a:schemeClr val="tx1"/>
                </a:solidFill>
                <a:latin typeface="Times New Roman" panose="02020603050405020304" charset="0"/>
                <a:cs typeface="Times New Roman" panose="02020603050405020304" charset="0"/>
              </a:rPr>
              <a:t>(Theo </a:t>
            </a:r>
            <a:r>
              <a:rPr lang="vi-VN" altLang="en-US" sz="3200" i="1">
                <a:solidFill>
                  <a:schemeClr val="tx1"/>
                </a:solidFill>
                <a:latin typeface="Times New Roman" panose="02020603050405020304" charset="0"/>
                <a:cs typeface="Times New Roman" panose="02020603050405020304" charset="0"/>
              </a:rPr>
              <a:t>Ngụ ngôn chọn lọc )</a:t>
            </a:r>
            <a:endParaRPr lang="vi-VN" altLang="en-US" sz="3200" i="1">
              <a:solidFill>
                <a:schemeClr val="tx1"/>
              </a:solidFill>
              <a:latin typeface="Times New Roman" panose="02020603050405020304" charset="0"/>
              <a:cs typeface="Times New Roman" panose="02020603050405020304" charset="0"/>
            </a:endParaRPr>
          </a:p>
        </p:txBody>
      </p:sp>
      <p:pic>
        <p:nvPicPr>
          <p:cNvPr id="4" name="Content Placeholder 3" descr="Ôn tập hình 13"/>
          <p:cNvPicPr>
            <a:picLocks noChangeAspect="1"/>
          </p:cNvPicPr>
          <p:nvPr>
            <p:ph idx="1"/>
          </p:nvPr>
        </p:nvPicPr>
        <p:blipFill>
          <a:blip r:embed="rId2"/>
          <a:stretch>
            <a:fillRect/>
          </a:stretch>
        </p:blipFill>
        <p:spPr>
          <a:xfrm>
            <a:off x="1611630" y="3482975"/>
            <a:ext cx="8903335" cy="29927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647065" y="381000"/>
            <a:ext cx="9746615"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2.</a:t>
            </a:r>
            <a:r>
              <a:rPr lang="vi-VN" altLang="en-US" sz="4000">
                <a:latin typeface="Times New Roman" panose="02020603050405020304" charset="0"/>
                <a:cs typeface="Times New Roman" panose="02020603050405020304" charset="0"/>
              </a:rPr>
              <a:t> Đọc bài em thích và thực hiện yêu cầu </a:t>
            </a:r>
            <a:r>
              <a:rPr lang="vi-VN" altLang="en-US" sz="4000">
                <a:latin typeface="Times New Roman" panose="02020603050405020304" charset="0"/>
                <a:cs typeface="Times New Roman" panose="02020603050405020304" charset="0"/>
              </a:rPr>
              <a:t>sau:</a:t>
            </a:r>
            <a:endParaRPr lang="vi-VN" altLang="en-US" sz="4000">
              <a:latin typeface="Times New Roman" panose="02020603050405020304" charset="0"/>
              <a:cs typeface="Times New Roman" panose="02020603050405020304" charset="0"/>
            </a:endParaRPr>
          </a:p>
        </p:txBody>
      </p:sp>
      <p:sp>
        <p:nvSpPr>
          <p:cNvPr id="6" name="Text Box 5"/>
          <p:cNvSpPr txBox="1"/>
          <p:nvPr/>
        </p:nvSpPr>
        <p:spPr>
          <a:xfrm>
            <a:off x="869315" y="1224280"/>
            <a:ext cx="10454005" cy="1198880"/>
          </a:xfrm>
          <a:prstGeom prst="rect">
            <a:avLst/>
          </a:prstGeom>
          <a:noFill/>
          <a:ln w="19050">
            <a:solidFill>
              <a:srgbClr val="00B050"/>
            </a:solidFill>
          </a:ln>
        </p:spPr>
        <p:txBody>
          <a:bodyPr wrap="square" rtlCol="0">
            <a:spAutoFit/>
          </a:bodyPr>
          <a:p>
            <a:r>
              <a:rPr lang="vi-VN" altLang="en-US" sz="3600">
                <a:latin typeface="Times New Roman" panose="02020603050405020304" charset="0"/>
                <a:cs typeface="Times New Roman" panose="02020603050405020304" charset="0"/>
              </a:rPr>
              <a:t>a. Tìm trong bài đọc những câu văn, câu thơ hay nói về cây cối hoặc loài vật, cảnh vật.</a:t>
            </a:r>
            <a:endParaRPr lang="vi-VN" altLang="en-US" sz="3600">
              <a:latin typeface="Times New Roman" panose="02020603050405020304" charset="0"/>
              <a:cs typeface="Times New Roman" panose="02020603050405020304" charset="0"/>
            </a:endParaRPr>
          </a:p>
        </p:txBody>
      </p:sp>
      <p:sp>
        <p:nvSpPr>
          <p:cNvPr id="7" name="Text Box 6"/>
          <p:cNvSpPr txBox="1"/>
          <p:nvPr/>
        </p:nvSpPr>
        <p:spPr>
          <a:xfrm>
            <a:off x="868680" y="2491105"/>
            <a:ext cx="10454005" cy="1753235"/>
          </a:xfrm>
          <a:prstGeom prst="rect">
            <a:avLst/>
          </a:prstGeom>
          <a:solidFill>
            <a:schemeClr val="accent4">
              <a:lumMod val="20000"/>
              <a:lumOff val="80000"/>
            </a:schemeClr>
          </a:solidFill>
        </p:spPr>
        <p:txBody>
          <a:bodyPr wrap="square" rtlCol="0">
            <a:spAutoFit/>
          </a:bodyPr>
          <a:p>
            <a:r>
              <a:rPr lang="vi-VN" altLang="en-US" sz="3600" i="1">
                <a:solidFill>
                  <a:srgbClr val="FF0000"/>
                </a:solidFill>
                <a:latin typeface="Times New Roman" panose="02020603050405020304" charset="0"/>
                <a:cs typeface="Times New Roman" panose="02020603050405020304" charset="0"/>
              </a:rPr>
              <a:t>M:</a:t>
            </a:r>
            <a:r>
              <a:rPr lang="vi-VN" altLang="en-US" sz="3600">
                <a:latin typeface="Times New Roman" panose="02020603050405020304" charset="0"/>
                <a:cs typeface="Times New Roman" panose="02020603050405020304" charset="0"/>
              </a:rPr>
              <a:t> Các loài hoa nghe tiếng hót trong suốt của họa mi chợt bừng giấc, xòe những cánh hoa đẹp, bày đủ các màu sắc xinh tươi. ( Bài </a:t>
            </a:r>
            <a:r>
              <a:rPr lang="vi-VN" altLang="en-US" sz="3600" i="1">
                <a:latin typeface="Times New Roman" panose="02020603050405020304" charset="0"/>
                <a:cs typeface="Times New Roman" panose="02020603050405020304" charset="0"/>
              </a:rPr>
              <a:t>Họa mi hót</a:t>
            </a:r>
            <a:r>
              <a:rPr lang="vi-VN" altLang="en-US" sz="3600">
                <a:latin typeface="Times New Roman" panose="02020603050405020304" charset="0"/>
                <a:cs typeface="Times New Roman" panose="02020603050405020304" charset="0"/>
              </a:rPr>
              <a:t> )</a:t>
            </a:r>
            <a:endParaRPr lang="vi-VN" altLang="en-US" sz="3600">
              <a:latin typeface="Times New Roman" panose="02020603050405020304" charset="0"/>
              <a:cs typeface="Times New Roman" panose="02020603050405020304" charset="0"/>
            </a:endParaRPr>
          </a:p>
        </p:txBody>
      </p:sp>
      <p:pic>
        <p:nvPicPr>
          <p:cNvPr id="8" name="Content Placeholder 7" descr="Gif họa mi hót"/>
          <p:cNvPicPr>
            <a:picLocks noChangeAspect="1"/>
          </p:cNvPicPr>
          <p:nvPr>
            <p:ph idx="1"/>
          </p:nvPr>
        </p:nvPicPr>
        <p:blipFill>
          <a:blip r:embed="rId2"/>
          <a:stretch>
            <a:fillRect/>
          </a:stretch>
        </p:blipFill>
        <p:spPr>
          <a:xfrm>
            <a:off x="3424555" y="4312920"/>
            <a:ext cx="4841875" cy="2433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par>
                                <p:cTn id="15" presetID="6" presetClass="entr" presetSubtype="32" fill="hold" nodeType="withEffect">
                                  <p:stCondLst>
                                    <p:cond delay="0"/>
                                  </p:stCondLst>
                                  <p:childTnLst>
                                    <p:set>
                                      <p:cBhvr>
                                        <p:cTn id="16" dur="500" fill="hold">
                                          <p:stCondLst>
                                            <p:cond delay="0"/>
                                          </p:stCondLst>
                                        </p:cTn>
                                        <p:tgtEl>
                                          <p:spTgt spid="8"/>
                                        </p:tgtEl>
                                        <p:attrNameLst>
                                          <p:attrName>style.visibility</p:attrName>
                                        </p:attrNameLst>
                                      </p:cBhvr>
                                      <p:to>
                                        <p:strVal val="visible"/>
                                      </p:to>
                                    </p:set>
                                    <p:animEffect transition="in" filter="circle(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840105" y="372110"/>
            <a:ext cx="8199755" cy="70675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p>
            <a:r>
              <a:rPr lang="vi-VN" altLang="en-US" sz="4000" b="1">
                <a:latin typeface="Times New Roman" panose="02020603050405020304" charset="0"/>
                <a:cs typeface="Times New Roman" panose="02020603050405020304" charset="0"/>
              </a:rPr>
              <a:t>Trả lời câu hỏi và thực hiện yêu cầu:</a:t>
            </a:r>
            <a:endParaRPr lang="vi-VN" altLang="en-US" sz="4000" b="1">
              <a:latin typeface="Times New Roman" panose="02020603050405020304" charset="0"/>
              <a:cs typeface="Times New Roman" panose="02020603050405020304" charset="0"/>
            </a:endParaRPr>
          </a:p>
        </p:txBody>
      </p:sp>
      <p:sp>
        <p:nvSpPr>
          <p:cNvPr id="4" name="Text Box 3"/>
          <p:cNvSpPr txBox="1"/>
          <p:nvPr/>
        </p:nvSpPr>
        <p:spPr>
          <a:xfrm>
            <a:off x="677545" y="1078865"/>
            <a:ext cx="10964545" cy="1322070"/>
          </a:xfrm>
          <a:prstGeom prst="rect">
            <a:avLst/>
          </a:prstGeom>
          <a:noFill/>
          <a:ln w="25400">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a. Trong câu chuyện, những sự vật nào được coi như con người?</a:t>
            </a:r>
            <a:endParaRPr lang="vi-VN" altLang="en-US" sz="4000">
              <a:latin typeface="Times New Roman" panose="02020603050405020304" charset="0"/>
              <a:cs typeface="Times New Roman" panose="02020603050405020304" charset="0"/>
            </a:endParaRPr>
          </a:p>
        </p:txBody>
      </p:sp>
      <p:sp>
        <p:nvSpPr>
          <p:cNvPr id="6" name="Rectangles 5"/>
          <p:cNvSpPr/>
          <p:nvPr/>
        </p:nvSpPr>
        <p:spPr>
          <a:xfrm>
            <a:off x="840105" y="249999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Text Box 6"/>
          <p:cNvSpPr txBox="1"/>
          <p:nvPr/>
        </p:nvSpPr>
        <p:spPr>
          <a:xfrm>
            <a:off x="1300480" y="2360295"/>
            <a:ext cx="686625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mây đen và mây </a:t>
            </a:r>
            <a:r>
              <a:rPr lang="vi-VN" altLang="en-US" sz="4000">
                <a:latin typeface="Times New Roman" panose="02020603050405020304" charset="0"/>
                <a:cs typeface="Times New Roman" panose="02020603050405020304" charset="0"/>
              </a:rPr>
              <a:t>trắng</a:t>
            </a:r>
            <a:endParaRPr lang="vi-VN" altLang="en-US" sz="4000">
              <a:latin typeface="Times New Roman" panose="02020603050405020304" charset="0"/>
              <a:cs typeface="Times New Roman" panose="02020603050405020304" charset="0"/>
            </a:endParaRPr>
          </a:p>
        </p:txBody>
      </p:sp>
      <p:sp>
        <p:nvSpPr>
          <p:cNvPr id="8" name="Text Box 7"/>
          <p:cNvSpPr txBox="1"/>
          <p:nvPr/>
        </p:nvSpPr>
        <p:spPr>
          <a:xfrm>
            <a:off x="1300480" y="3228340"/>
            <a:ext cx="686625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nắng và </a:t>
            </a:r>
            <a:r>
              <a:rPr lang="vi-VN" altLang="en-US" sz="4000">
                <a:latin typeface="Times New Roman" panose="02020603050405020304" charset="0"/>
                <a:cs typeface="Times New Roman" panose="02020603050405020304" charset="0"/>
              </a:rPr>
              <a:t>gió</a:t>
            </a:r>
            <a:endParaRPr lang="vi-VN" altLang="en-US" sz="4000">
              <a:latin typeface="Times New Roman" panose="02020603050405020304" charset="0"/>
              <a:cs typeface="Times New Roman" panose="02020603050405020304" charset="0"/>
            </a:endParaRPr>
          </a:p>
        </p:txBody>
      </p:sp>
      <p:sp>
        <p:nvSpPr>
          <p:cNvPr id="9" name="Rectangles 8"/>
          <p:cNvSpPr/>
          <p:nvPr/>
        </p:nvSpPr>
        <p:spPr>
          <a:xfrm>
            <a:off x="840105" y="33248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Rectangles 9"/>
          <p:cNvSpPr/>
          <p:nvPr/>
        </p:nvSpPr>
        <p:spPr>
          <a:xfrm>
            <a:off x="840105" y="414972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Text Box 10"/>
          <p:cNvSpPr txBox="1"/>
          <p:nvPr/>
        </p:nvSpPr>
        <p:spPr>
          <a:xfrm>
            <a:off x="1300480" y="4022090"/>
            <a:ext cx="686625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bầu trời và ruộng </a:t>
            </a:r>
            <a:r>
              <a:rPr lang="vi-VN" altLang="en-US" sz="4000">
                <a:latin typeface="Times New Roman" panose="02020603050405020304" charset="0"/>
                <a:cs typeface="Times New Roman" panose="02020603050405020304" charset="0"/>
              </a:rPr>
              <a:t>đồng</a:t>
            </a:r>
            <a:endParaRPr lang="vi-VN" altLang="en-US" sz="4000">
              <a:latin typeface="Times New Roman" panose="02020603050405020304" charset="0"/>
              <a:cs typeface="Times New Roman" panose="02020603050405020304" charset="0"/>
            </a:endParaRPr>
          </a:p>
        </p:txBody>
      </p:sp>
      <p:sp>
        <p:nvSpPr>
          <p:cNvPr id="12" name="Text Box 11"/>
          <p:cNvSpPr txBox="1"/>
          <p:nvPr/>
        </p:nvSpPr>
        <p:spPr>
          <a:xfrm>
            <a:off x="677545" y="3215640"/>
            <a:ext cx="6916420" cy="706755"/>
          </a:xfrm>
          <a:prstGeom prst="rect">
            <a:avLst/>
          </a:prstGeom>
          <a:solidFill>
            <a:schemeClr val="bg1"/>
          </a:solidFill>
          <a:ln w="25400">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b. Mây trắng r</a:t>
            </a:r>
            <a:r>
              <a:rPr lang="vi-VN" altLang="en-US" sz="4000">
                <a:latin typeface="Times New Roman" panose="02020603050405020304" charset="0"/>
                <a:cs typeface="Times New Roman" panose="02020603050405020304" charset="0"/>
              </a:rPr>
              <a:t>ủ mây đen đi </a:t>
            </a:r>
            <a:r>
              <a:rPr lang="vi-VN" altLang="en-US" sz="4000">
                <a:latin typeface="Times New Roman" panose="02020603050405020304" charset="0"/>
                <a:cs typeface="Times New Roman" panose="02020603050405020304" charset="0"/>
              </a:rPr>
              <a:t>đâu?</a:t>
            </a:r>
            <a:endParaRPr lang="vi-VN" altLang="en-US" sz="4000">
              <a:latin typeface="Times New Roman" panose="02020603050405020304" charset="0"/>
              <a:cs typeface="Times New Roman" panose="02020603050405020304" charset="0"/>
            </a:endParaRPr>
          </a:p>
        </p:txBody>
      </p:sp>
      <p:sp>
        <p:nvSpPr>
          <p:cNvPr id="14" name="Rectangles 13"/>
          <p:cNvSpPr/>
          <p:nvPr/>
        </p:nvSpPr>
        <p:spPr>
          <a:xfrm>
            <a:off x="840105" y="41503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5" name="Text Box 14"/>
          <p:cNvSpPr txBox="1"/>
          <p:nvPr/>
        </p:nvSpPr>
        <p:spPr>
          <a:xfrm>
            <a:off x="1395730" y="4096385"/>
            <a:ext cx="4706620" cy="706755"/>
          </a:xfrm>
          <a:prstGeom prst="rect">
            <a:avLst/>
          </a:prstGeom>
          <a:solidFill>
            <a:schemeClr val="bg1"/>
          </a:solidFill>
        </p:spPr>
        <p:txBody>
          <a:bodyPr wrap="square" rtlCol="0">
            <a:spAutoFit/>
          </a:bodyPr>
          <a:p>
            <a:r>
              <a:rPr lang="vi-VN" altLang="en-US" sz="4000">
                <a:latin typeface="Times New Roman" panose="02020603050405020304" charset="0"/>
                <a:cs typeface="Times New Roman" panose="02020603050405020304" charset="0"/>
              </a:rPr>
              <a:t>rong ruổi theo </a:t>
            </a:r>
            <a:r>
              <a:rPr lang="vi-VN" altLang="en-US" sz="4000">
                <a:latin typeface="Times New Roman" panose="02020603050405020304" charset="0"/>
                <a:cs typeface="Times New Roman" panose="02020603050405020304" charset="0"/>
              </a:rPr>
              <a:t>gió</a:t>
            </a:r>
            <a:endParaRPr lang="vi-VN" altLang="en-US" sz="4000">
              <a:latin typeface="Times New Roman" panose="02020603050405020304" charset="0"/>
              <a:cs typeface="Times New Roman" panose="02020603050405020304" charset="0"/>
            </a:endParaRPr>
          </a:p>
        </p:txBody>
      </p:sp>
      <p:sp>
        <p:nvSpPr>
          <p:cNvPr id="16" name="Rectangles 15"/>
          <p:cNvSpPr/>
          <p:nvPr/>
        </p:nvSpPr>
        <p:spPr>
          <a:xfrm>
            <a:off x="840105" y="497459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7" name="Text Box 16"/>
          <p:cNvSpPr txBox="1"/>
          <p:nvPr/>
        </p:nvSpPr>
        <p:spPr>
          <a:xfrm>
            <a:off x="1300480" y="4864735"/>
            <a:ext cx="4041140" cy="706755"/>
          </a:xfrm>
          <a:prstGeom prst="rect">
            <a:avLst/>
          </a:prstGeom>
          <a:solidFill>
            <a:schemeClr val="bg1"/>
          </a:solidFill>
        </p:spPr>
        <p:txBody>
          <a:bodyPr wrap="square" rtlCol="0">
            <a:spAutoFit/>
          </a:bodyPr>
          <a:p>
            <a:r>
              <a:rPr lang="vi-VN" altLang="en-US" sz="4000">
                <a:latin typeface="Times New Roman" panose="02020603050405020304" charset="0"/>
                <a:cs typeface="Times New Roman" panose="02020603050405020304" charset="0"/>
              </a:rPr>
              <a:t>bay lên </a:t>
            </a:r>
            <a:r>
              <a:rPr lang="vi-VN" altLang="en-US" sz="4000">
                <a:latin typeface="Times New Roman" panose="02020603050405020304" charset="0"/>
                <a:cs typeface="Times New Roman" panose="02020603050405020304" charset="0"/>
              </a:rPr>
              <a:t>cao</a:t>
            </a:r>
            <a:endParaRPr lang="vi-VN" altLang="en-US" sz="4000">
              <a:latin typeface="Times New Roman" panose="02020603050405020304" charset="0"/>
              <a:cs typeface="Times New Roman" panose="02020603050405020304" charset="0"/>
            </a:endParaRPr>
          </a:p>
        </p:txBody>
      </p:sp>
      <p:sp>
        <p:nvSpPr>
          <p:cNvPr id="18" name="Rectangles 17"/>
          <p:cNvSpPr/>
          <p:nvPr/>
        </p:nvSpPr>
        <p:spPr>
          <a:xfrm>
            <a:off x="840105" y="5799455"/>
            <a:ext cx="460375" cy="503555"/>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Text Box 18"/>
          <p:cNvSpPr txBox="1"/>
          <p:nvPr/>
        </p:nvSpPr>
        <p:spPr>
          <a:xfrm>
            <a:off x="1300480" y="5708015"/>
            <a:ext cx="4041140" cy="706755"/>
          </a:xfrm>
          <a:prstGeom prst="rect">
            <a:avLst/>
          </a:prstGeom>
          <a:solidFill>
            <a:schemeClr val="bg1"/>
          </a:solidFill>
        </p:spPr>
        <p:txBody>
          <a:bodyPr wrap="square" rtlCol="0">
            <a:spAutoFit/>
          </a:bodyPr>
          <a:p>
            <a:r>
              <a:rPr lang="vi-VN" altLang="en-US" sz="4000">
                <a:latin typeface="Times New Roman" panose="02020603050405020304" charset="0"/>
                <a:cs typeface="Times New Roman" panose="02020603050405020304" charset="0"/>
              </a:rPr>
              <a:t>sà xuống </a:t>
            </a:r>
            <a:r>
              <a:rPr lang="vi-VN" altLang="en-US" sz="4000">
                <a:latin typeface="Times New Roman" panose="02020603050405020304" charset="0"/>
                <a:cs typeface="Times New Roman" panose="02020603050405020304" charset="0"/>
              </a:rPr>
              <a:t>thấp</a:t>
            </a:r>
            <a:endParaRPr lang="vi-VN" altLang="en-US" sz="4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chemeClr val="hlink"/>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7"/>
                                        </p:tgtEl>
                                        <p:attrNameLst>
                                          <p:attrName>style.color</p:attrName>
                                        </p:attrNameLst>
                                      </p:cBhvr>
                                      <p:to>
                                        <a:schemeClr val="hlink"/>
                                      </p:to>
                                    </p:animClr>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6"/>
                                        </p:tgtEl>
                                        <p:attrNameLst>
                                          <p:attrName>fillcolor</p:attrName>
                                        </p:attrNameLst>
                                      </p:cBhvr>
                                      <p:to>
                                        <a:schemeClr val="hlink"/>
                                      </p:to>
                                    </p:animClr>
                                    <p:set>
                                      <p:cBhvr>
                                        <p:cTn id="73" dur="500" fill="hold"/>
                                        <p:tgtEl>
                                          <p:spTgt spid="16"/>
                                        </p:tgtEl>
                                        <p:attrNameLst>
                                          <p:attrName>fill.type</p:attrName>
                                        </p:attrNameLst>
                                      </p:cBhvr>
                                      <p:to>
                                        <p:strVal val="solid"/>
                                      </p:to>
                                    </p:set>
                                    <p:set>
                                      <p:cBhvr>
                                        <p:cTn id="74" dur="500" fill="hold"/>
                                        <p:tgtEl>
                                          <p:spTgt spid="16"/>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17"/>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12" grpId="0" bldLvl="0" animBg="1"/>
      <p:bldP spid="6" grpId="0" bldLvl="0" animBg="1"/>
      <p:bldP spid="9" grpId="0" animBg="1"/>
      <p:bldP spid="10" grpId="0" animBg="1"/>
      <p:bldP spid="7" grpId="0"/>
      <p:bldP spid="8" grpId="0"/>
      <p:bldP spid="11" grpId="0"/>
      <p:bldP spid="7" grpId="1"/>
      <p:bldP spid="9" grpId="1" animBg="1"/>
      <p:bldP spid="8" grpId="1"/>
      <p:bldP spid="10" grpId="1" animBg="1"/>
      <p:bldP spid="11" grpId="1"/>
      <p:bldP spid="14" grpId="0" bldLvl="0" animBg="1"/>
      <p:bldP spid="15" grpId="0" bldLvl="0" animBg="1"/>
      <p:bldP spid="16" grpId="0" bldLvl="0" animBg="1"/>
      <p:bldP spid="17" grpId="0" bldLvl="0" animBg="1"/>
      <p:bldP spid="18" grpId="0" bldLvl="0" animBg="1"/>
      <p:bldP spid="19" grpId="0" bldLvl="0" animBg="1"/>
      <p:bldP spid="1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12" name="Text Box 11"/>
          <p:cNvSpPr txBox="1"/>
          <p:nvPr/>
        </p:nvSpPr>
        <p:spPr>
          <a:xfrm>
            <a:off x="756920" y="422275"/>
            <a:ext cx="10758170" cy="706755"/>
          </a:xfrm>
          <a:prstGeom prst="rect">
            <a:avLst/>
          </a:prstGeom>
          <a:solidFill>
            <a:schemeClr val="bg1"/>
          </a:solidFill>
          <a:ln w="25400">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c. Vì sao mây đen không nghe theo mây </a:t>
            </a:r>
            <a:r>
              <a:rPr lang="vi-VN" altLang="en-US" sz="4000">
                <a:latin typeface="Times New Roman" panose="02020603050405020304" charset="0"/>
                <a:cs typeface="Times New Roman" panose="02020603050405020304" charset="0"/>
              </a:rPr>
              <a:t>trắng?</a:t>
            </a:r>
            <a:endParaRPr lang="vi-VN" altLang="en-US" sz="4000">
              <a:latin typeface="Times New Roman" panose="02020603050405020304" charset="0"/>
              <a:cs typeface="Times New Roman" panose="02020603050405020304" charset="0"/>
            </a:endParaRPr>
          </a:p>
        </p:txBody>
      </p:sp>
      <p:sp>
        <p:nvSpPr>
          <p:cNvPr id="6" name="Rectangles 5"/>
          <p:cNvSpPr/>
          <p:nvPr/>
        </p:nvSpPr>
        <p:spPr>
          <a:xfrm>
            <a:off x="756920" y="132461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Text Box 6"/>
          <p:cNvSpPr txBox="1"/>
          <p:nvPr/>
        </p:nvSpPr>
        <p:spPr>
          <a:xfrm>
            <a:off x="1241425" y="1215390"/>
            <a:ext cx="10154920"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Vì mây đen thích ngắm cảnh ruộng đồng, cây </a:t>
            </a:r>
            <a:r>
              <a:rPr lang="vi-VN" altLang="en-US" sz="4000">
                <a:latin typeface="Times New Roman" panose="02020603050405020304" charset="0"/>
                <a:cs typeface="Times New Roman" panose="02020603050405020304" charset="0"/>
              </a:rPr>
              <a:t>cỏ.</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1240790" y="2170430"/>
            <a:ext cx="1039304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Vì hạn hán, mây đen muốn làm mưa giúp </a:t>
            </a:r>
            <a:r>
              <a:rPr lang="vi-VN" altLang="en-US" sz="4000">
                <a:latin typeface="Times New Roman" panose="02020603050405020304" charset="0"/>
                <a:cs typeface="Times New Roman" panose="02020603050405020304" charset="0"/>
              </a:rPr>
              <a:t>người.</a:t>
            </a:r>
            <a:endParaRPr lang="vi-VN" altLang="en-US" sz="4000">
              <a:latin typeface="Times New Roman" panose="02020603050405020304" charset="0"/>
              <a:cs typeface="Times New Roman" panose="02020603050405020304" charset="0"/>
            </a:endParaRPr>
          </a:p>
        </p:txBody>
      </p:sp>
      <p:sp>
        <p:nvSpPr>
          <p:cNvPr id="5" name="Rectangles 4"/>
          <p:cNvSpPr/>
          <p:nvPr/>
        </p:nvSpPr>
        <p:spPr>
          <a:xfrm>
            <a:off x="756920" y="222504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Rectangles 7"/>
          <p:cNvSpPr/>
          <p:nvPr/>
        </p:nvSpPr>
        <p:spPr>
          <a:xfrm>
            <a:off x="780415" y="312547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 Box 8"/>
          <p:cNvSpPr txBox="1"/>
          <p:nvPr/>
        </p:nvSpPr>
        <p:spPr>
          <a:xfrm>
            <a:off x="1240790" y="3060065"/>
            <a:ext cx="1039304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Vì mây đen sợ gió thổi làm tan biến mất hình </a:t>
            </a:r>
            <a:r>
              <a:rPr lang="vi-VN" altLang="en-US" sz="4000">
                <a:latin typeface="Times New Roman" panose="02020603050405020304" charset="0"/>
                <a:cs typeface="Times New Roman" panose="02020603050405020304" charset="0"/>
              </a:rPr>
              <a:t>hài.</a:t>
            </a:r>
            <a:endParaRPr lang="vi-VN" altLang="en-US" sz="4000">
              <a:latin typeface="Times New Roman" panose="02020603050405020304" charset="0"/>
              <a:cs typeface="Times New Roman" panose="02020603050405020304" charset="0"/>
            </a:endParaRPr>
          </a:p>
        </p:txBody>
      </p:sp>
      <p:sp>
        <p:nvSpPr>
          <p:cNvPr id="11" name="Text Box 10"/>
          <p:cNvSpPr txBox="1"/>
          <p:nvPr/>
        </p:nvSpPr>
        <p:spPr>
          <a:xfrm>
            <a:off x="780415" y="4055745"/>
            <a:ext cx="10543540" cy="1322070"/>
          </a:xfrm>
          <a:prstGeom prst="rect">
            <a:avLst/>
          </a:prstGeom>
          <a:solidFill>
            <a:schemeClr val="bg1"/>
          </a:solidFill>
          <a:ln w="25400">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d. Câu nào cho thấy mây đen đem lại niềm vui cho con người và vạn </a:t>
            </a:r>
            <a:r>
              <a:rPr lang="vi-VN" altLang="en-US" sz="4000">
                <a:latin typeface="Times New Roman" panose="02020603050405020304" charset="0"/>
                <a:cs typeface="Times New Roman" panose="02020603050405020304" charset="0"/>
              </a:rPr>
              <a:t>vật?</a:t>
            </a:r>
            <a:endParaRPr lang="vi-VN" altLang="en-US" sz="4000">
              <a:latin typeface="Times New Roman" panose="02020603050405020304" charset="0"/>
              <a:cs typeface="Times New Roman" panose="02020603050405020304" charset="0"/>
            </a:endParaRPr>
          </a:p>
        </p:txBody>
      </p:sp>
      <p:sp>
        <p:nvSpPr>
          <p:cNvPr id="13" name="Text Box 12"/>
          <p:cNvSpPr txBox="1"/>
          <p:nvPr/>
        </p:nvSpPr>
        <p:spPr>
          <a:xfrm>
            <a:off x="780415" y="5609590"/>
            <a:ext cx="10168890" cy="768350"/>
          </a:xfrm>
          <a:prstGeom prst="rect">
            <a:avLst/>
          </a:prstGeom>
          <a:noFill/>
          <a:ln w="25400">
            <a:solidFill>
              <a:srgbClr val="FF0000"/>
            </a:solidFill>
          </a:ln>
        </p:spPr>
        <p:txBody>
          <a:bodyPr wrap="square" rtlCol="0">
            <a:spAutoFit/>
          </a:bodyPr>
          <a:p>
            <a:r>
              <a:rPr lang="vi-VN" altLang="en-US" sz="4400">
                <a:latin typeface="Times New Roman" panose="02020603050405020304" charset="0"/>
                <a:cs typeface="Times New Roman" panose="02020603050405020304" charset="0"/>
              </a:rPr>
              <a:t>         Con người và vạn vật reo hò đón mưa.</a:t>
            </a:r>
            <a:endParaRPr lang="vi-VN" altLang="en-US" sz="4400">
              <a:latin typeface="Times New Roman" panose="02020603050405020304" charset="0"/>
              <a:cs typeface="Times New Roman" panose="02020603050405020304" charset="0"/>
            </a:endParaRPr>
          </a:p>
        </p:txBody>
      </p:sp>
      <p:sp>
        <p:nvSpPr>
          <p:cNvPr id="14" name="Notched Right Arrow 13"/>
          <p:cNvSpPr/>
          <p:nvPr/>
        </p:nvSpPr>
        <p:spPr>
          <a:xfrm>
            <a:off x="875665" y="5820410"/>
            <a:ext cx="1016000" cy="285750"/>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5"/>
                                        </p:tgtEl>
                                        <p:attrNameLst>
                                          <p:attrName>fillcolor</p:attrName>
                                        </p:attrNameLst>
                                      </p:cBhvr>
                                      <p:to>
                                        <a:schemeClr val="hlink"/>
                                      </p:to>
                                    </p:animClr>
                                    <p:set>
                                      <p:cBhvr>
                                        <p:cTn id="31" dur="500" fill="hold"/>
                                        <p:tgtEl>
                                          <p:spTgt spid="5"/>
                                        </p:tgtEl>
                                        <p:attrNameLst>
                                          <p:attrName>fill.type</p:attrName>
                                        </p:attrNameLst>
                                      </p:cBhvr>
                                      <p:to>
                                        <p:strVal val="solid"/>
                                      </p:to>
                                    </p:set>
                                    <p:set>
                                      <p:cBhvr>
                                        <p:cTn id="32" dur="500" fill="hold"/>
                                        <p:tgtEl>
                                          <p:spTgt spid="5"/>
                                        </p:tgtEl>
                                        <p:attrNameLst>
                                          <p:attrName>fill.on</p:attrName>
                                        </p:attrNameLst>
                                      </p:cBhvr>
                                      <p:to>
                                        <p:strVal val="true"/>
                                      </p:to>
                                    </p:set>
                                  </p:childTnLst>
                                </p:cTn>
                              </p:par>
                              <p:par>
                                <p:cTn id="33" presetID="3" presetClass="emph" presetSubtype="2" fill="hold" grpId="1" nodeType="withEffect">
                                  <p:stCondLst>
                                    <p:cond delay="0"/>
                                  </p:stCondLst>
                                  <p:childTnLst>
                                    <p:animClr clrSpc="rgb" dir="cw">
                                      <p:cBhvr override="childStyle">
                                        <p:cTn id="34" dur="500" fill="hold"/>
                                        <p:tgtEl>
                                          <p:spTgt spid="4"/>
                                        </p:tgtEl>
                                        <p:attrNameLst>
                                          <p:attrName>style.color</p:attrName>
                                        </p:attrNameLst>
                                      </p:cBhvr>
                                      <p:to>
                                        <a:schemeClr val="hlink"/>
                                      </p:to>
                                    </p:animClr>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ppt_x</p:attrName>
                                        </p:attrNameLst>
                                      </p:cBhvr>
                                      <p:tavLst>
                                        <p:tav tm="0">
                                          <p:val>
                                            <p:strVal val="#ppt_x-#ppt_w*1.125000"/>
                                          </p:val>
                                        </p:tav>
                                        <p:tav tm="100000">
                                          <p:val>
                                            <p:strVal val="#ppt_x"/>
                                          </p:val>
                                        </p:tav>
                                      </p:tavLst>
                                    </p:anim>
                                    <p:animEffect transition="in" filter="wipe(right)">
                                      <p:cBhvr>
                                        <p:cTn id="46" dur="500"/>
                                        <p:tgtEl>
                                          <p:spTgt spid="14"/>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7" grpId="0"/>
      <p:bldP spid="4" grpId="0"/>
      <p:bldP spid="4" grpId="1"/>
      <p:bldP spid="5" grpId="0" bldLvl="0" animBg="1"/>
      <p:bldP spid="8" grpId="0" bldLvl="0" animBg="1"/>
      <p:bldP spid="9" grpId="0"/>
      <p:bldP spid="11" grpId="0" bldLvl="0" animBg="1"/>
      <p:bldP spid="13" grpId="0" bldLvl="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4" name="Text Box 3"/>
          <p:cNvSpPr txBox="1"/>
          <p:nvPr/>
        </p:nvSpPr>
        <p:spPr>
          <a:xfrm>
            <a:off x="495300" y="1395730"/>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p>
            <a:r>
              <a:rPr lang="vi-VN" altLang="en-US" sz="4400" i="1">
                <a:latin typeface="Times New Roman" panose="02020603050405020304" charset="0"/>
                <a:cs typeface="Times New Roman" panose="02020603050405020304" charset="0"/>
              </a:rPr>
              <a:t>       Đám mây xốp, nhẹ trông như một chiếc gối bông xin xắn.</a:t>
            </a:r>
            <a:endParaRPr lang="vi-VN" altLang="en-US" sz="4400" i="1">
              <a:latin typeface="Times New Roman" panose="02020603050405020304" charset="0"/>
              <a:cs typeface="Times New Roman" panose="02020603050405020304" charset="0"/>
            </a:endParaRPr>
          </a:p>
        </p:txBody>
      </p:sp>
      <p:sp>
        <p:nvSpPr>
          <p:cNvPr id="12" name="Text Box 11"/>
          <p:cNvSpPr txBox="1"/>
          <p:nvPr/>
        </p:nvSpPr>
        <p:spPr>
          <a:xfrm>
            <a:off x="812165" y="391160"/>
            <a:ext cx="9202420" cy="829945"/>
          </a:xfrm>
          <a:prstGeom prst="rect">
            <a:avLst/>
          </a:prstGeom>
          <a:solidFill>
            <a:schemeClr val="bg1"/>
          </a:solidFill>
          <a:ln w="25400">
            <a:solidFill>
              <a:srgbClr val="00B0F0"/>
            </a:solidFill>
          </a:ln>
        </p:spPr>
        <p:txBody>
          <a:bodyPr wrap="square" rtlCol="0">
            <a:spAutoFit/>
          </a:bodyPr>
          <a:p>
            <a:pPr>
              <a:lnSpc>
                <a:spcPct val="120000"/>
              </a:lnSpc>
            </a:pPr>
            <a:r>
              <a:rPr lang="vi-VN" altLang="en-US" sz="4000">
                <a:latin typeface="Times New Roman" panose="02020603050405020304" charset="0"/>
                <a:cs typeface="Times New Roman" panose="02020603050405020304" charset="0"/>
              </a:rPr>
              <a:t>e. Tìm từ chỉ đặc điểm trong câu dưới </a:t>
            </a:r>
            <a:r>
              <a:rPr lang="vi-VN" altLang="en-US" sz="4000">
                <a:latin typeface="Times New Roman" panose="02020603050405020304" charset="0"/>
                <a:cs typeface="Times New Roman" panose="02020603050405020304" charset="0"/>
              </a:rPr>
              <a:t>đây:</a:t>
            </a:r>
            <a:endParaRPr lang="vi-VN" altLang="en-US" sz="4000">
              <a:latin typeface="Times New Roman" panose="02020603050405020304" charset="0"/>
              <a:cs typeface="Times New Roman" panose="02020603050405020304" charset="0"/>
            </a:endParaRPr>
          </a:p>
        </p:txBody>
      </p:sp>
      <p:sp>
        <p:nvSpPr>
          <p:cNvPr id="5" name="Text Box 4"/>
          <p:cNvSpPr txBox="1"/>
          <p:nvPr/>
        </p:nvSpPr>
        <p:spPr>
          <a:xfrm>
            <a:off x="812165" y="3174365"/>
            <a:ext cx="9202420" cy="829945"/>
          </a:xfrm>
          <a:prstGeom prst="rect">
            <a:avLst/>
          </a:prstGeom>
          <a:solidFill>
            <a:schemeClr val="bg1"/>
          </a:solidFill>
          <a:ln w="25400">
            <a:solidFill>
              <a:srgbClr val="00B0F0"/>
            </a:solidFill>
          </a:ln>
        </p:spPr>
        <p:txBody>
          <a:bodyPr wrap="square" rtlCol="0">
            <a:spAutoFit/>
          </a:bodyPr>
          <a:p>
            <a:pPr>
              <a:lnSpc>
                <a:spcPct val="120000"/>
              </a:lnSpc>
            </a:pPr>
            <a:r>
              <a:rPr lang="vi-VN" altLang="en-US" sz="4000">
                <a:latin typeface="Times New Roman" panose="02020603050405020304" charset="0"/>
                <a:cs typeface="Times New Roman" panose="02020603050405020304" charset="0"/>
              </a:rPr>
              <a:t>g. Đặt dấu phẩy vào chỗ nào trong câu </a:t>
            </a:r>
            <a:r>
              <a:rPr lang="vi-VN" altLang="en-US" sz="4000">
                <a:latin typeface="Times New Roman" panose="02020603050405020304" charset="0"/>
                <a:cs typeface="Times New Roman" panose="02020603050405020304" charset="0"/>
              </a:rPr>
              <a:t>sau:</a:t>
            </a:r>
            <a:endParaRPr lang="vi-VN" altLang="en-US" sz="4000">
              <a:latin typeface="Times New Roman" panose="02020603050405020304" charset="0"/>
              <a:cs typeface="Times New Roman" panose="02020603050405020304" charset="0"/>
            </a:endParaRPr>
          </a:p>
        </p:txBody>
      </p:sp>
      <p:sp>
        <p:nvSpPr>
          <p:cNvPr id="6" name="Text Box 5"/>
          <p:cNvSpPr txBox="1"/>
          <p:nvPr/>
        </p:nvSpPr>
        <p:spPr>
          <a:xfrm>
            <a:off x="495300" y="4337685"/>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p>
            <a:pPr algn="just"/>
            <a:r>
              <a:rPr lang="vi-VN" altLang="en-US" sz="4400" i="1">
                <a:latin typeface="Times New Roman" panose="02020603050405020304" charset="0"/>
                <a:cs typeface="Times New Roman" panose="02020603050405020304" charset="0"/>
              </a:rPr>
              <a:t>       Trên bầu trời cao rộng, mây đen mây trắng đang rong ruổi theo </a:t>
            </a:r>
            <a:r>
              <a:rPr lang="vi-VN" altLang="en-US" sz="4400" i="1">
                <a:latin typeface="Times New Roman" panose="02020603050405020304" charset="0"/>
                <a:cs typeface="Times New Roman" panose="02020603050405020304" charset="0"/>
              </a:rPr>
              <a:t>gió.</a:t>
            </a:r>
            <a:endParaRPr lang="vi-VN" altLang="en-US" sz="4400" i="1">
              <a:latin typeface="Times New Roman" panose="02020603050405020304" charset="0"/>
              <a:cs typeface="Times New Roman" panose="02020603050405020304" charset="0"/>
            </a:endParaRPr>
          </a:p>
        </p:txBody>
      </p:sp>
      <p:sp>
        <p:nvSpPr>
          <p:cNvPr id="7" name="Text Box 6"/>
          <p:cNvSpPr txBox="1"/>
          <p:nvPr/>
        </p:nvSpPr>
        <p:spPr>
          <a:xfrm>
            <a:off x="9008110" y="4337685"/>
            <a:ext cx="372745" cy="768350"/>
          </a:xfrm>
          <a:prstGeom prst="rect">
            <a:avLst/>
          </a:prstGeom>
          <a:noFill/>
        </p:spPr>
        <p:txBody>
          <a:bodyPr wrap="square" rtlCol="0">
            <a:spAutoFit/>
          </a:bodyPr>
          <a:p>
            <a:r>
              <a:rPr lang="vi-VN" altLang="en-US" sz="4400" b="1">
                <a:solidFill>
                  <a:srgbClr val="FF0000"/>
                </a:solidFill>
                <a:latin typeface="Times New Roman" panose="02020603050405020304" charset="0"/>
                <a:cs typeface="Times New Roman" panose="02020603050405020304" charset="0"/>
              </a:rPr>
              <a:t>,</a:t>
            </a:r>
            <a:endParaRPr lang="vi-VN" altLang="en-US" sz="4400" b="1">
              <a:solidFill>
                <a:srgbClr val="FF0000"/>
              </a:solidFill>
              <a:latin typeface="Times New Roman" panose="02020603050405020304" charset="0"/>
              <a:cs typeface="Times New Roman" panose="02020603050405020304" charset="0"/>
            </a:endParaRPr>
          </a:p>
        </p:txBody>
      </p:sp>
      <p:cxnSp>
        <p:nvCxnSpPr>
          <p:cNvPr id="13" name="Straight Connector 12"/>
          <p:cNvCxnSpPr/>
          <p:nvPr/>
        </p:nvCxnSpPr>
        <p:spPr>
          <a:xfrm>
            <a:off x="3816985" y="1991995"/>
            <a:ext cx="825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89500" y="1991995"/>
            <a:ext cx="8255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17370" y="2690495"/>
            <a:ext cx="1570990" cy="15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ppt_y</p:attrName>
                                        </p:attrNameLst>
                                      </p:cBhvr>
                                      <p:tavLst>
                                        <p:tav tm="0">
                                          <p:val>
                                            <p:strVal val="#ppt_y-#ppt_h*1.125000"/>
                                          </p:val>
                                        </p:tav>
                                        <p:tav tm="100000">
                                          <p:val>
                                            <p:strVal val="#ppt_y"/>
                                          </p:val>
                                        </p:tav>
                                      </p:tavLst>
                                    </p:anim>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6" grpId="0" bldLvl="0" animBg="1"/>
      <p:bldP spid="7"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7" name="Title 6"/>
          <p:cNvSpPr>
            <a:spLocks noGrp="1"/>
          </p:cNvSpPr>
          <p:nvPr>
            <p:ph type="title"/>
          </p:nvPr>
        </p:nvSpPr>
        <p:spPr/>
        <p:txBody>
          <a:bodyPr/>
          <a:p>
            <a:endParaRPr lang="en-US"/>
          </a:p>
        </p:txBody>
      </p:sp>
      <p:sp>
        <p:nvSpPr>
          <p:cNvPr id="5" name="Text Box 4"/>
          <p:cNvSpPr txBox="1"/>
          <p:nvPr/>
        </p:nvSpPr>
        <p:spPr>
          <a:xfrm>
            <a:off x="718820" y="434975"/>
            <a:ext cx="10754995" cy="1322070"/>
          </a:xfrm>
          <a:prstGeom prst="rect">
            <a:avLst/>
          </a:prstGeom>
          <a:solidFill>
            <a:schemeClr val="accent4">
              <a:lumMod val="20000"/>
              <a:lumOff val="80000"/>
            </a:schemeClr>
          </a:solidFill>
        </p:spPr>
        <p:txBody>
          <a:bodyPr wrap="square" rtlCol="0">
            <a:spAutoFit/>
          </a:bodyPr>
          <a:p>
            <a:pPr algn="ctr"/>
            <a:r>
              <a:rPr lang="vi-VN" altLang="en-US" sz="4000" b="1">
                <a:latin typeface="Times New Roman" panose="02020603050405020304" charset="0"/>
                <a:cs typeface="Times New Roman" panose="02020603050405020304" charset="0"/>
              </a:rPr>
              <a:t>13. </a:t>
            </a:r>
            <a:r>
              <a:rPr lang="vi-VN" altLang="en-US" sz="4000">
                <a:latin typeface="Times New Roman" panose="02020603050405020304" charset="0"/>
                <a:cs typeface="Times New Roman" panose="02020603050405020304" charset="0"/>
              </a:rPr>
              <a:t>Viết 4 - 5 câu kể một việc em thích làm trong ngày nghỉ.</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488950" y="1963420"/>
            <a:ext cx="6547485" cy="4399915"/>
          </a:xfrm>
          <a:prstGeom prst="rect">
            <a:avLst/>
          </a:prstGeom>
          <a:noFill/>
        </p:spPr>
        <p:txBody>
          <a:bodyPr wrap="square" rtlCol="0">
            <a:spAutoFit/>
          </a:bodyPr>
          <a:p>
            <a:r>
              <a:rPr lang="vi-VN" altLang="en-US" sz="4000" b="1">
                <a:solidFill>
                  <a:srgbClr val="FF0000"/>
                </a:solidFill>
                <a:latin typeface="Times New Roman" panose="02020603050405020304" charset="0"/>
                <a:cs typeface="Times New Roman" panose="02020603050405020304" charset="0"/>
              </a:rPr>
              <a:t>G:</a:t>
            </a:r>
            <a:endParaRPr lang="vi-VN" altLang="en-US" sz="4000" b="1">
              <a:solidFill>
                <a:srgbClr val="FF0000"/>
              </a:solidFill>
              <a:latin typeface="Times New Roman" panose="02020603050405020304" charset="0"/>
              <a:cs typeface="Times New Roman" panose="02020603050405020304" charset="0"/>
            </a:endParaRPr>
          </a:p>
          <a:p>
            <a:r>
              <a:rPr lang="vi-VN" altLang="en-US" sz="4000">
                <a:latin typeface="Times New Roman" panose="02020603050405020304" charset="0"/>
                <a:cs typeface="Times New Roman" panose="02020603050405020304" charset="0"/>
              </a:rPr>
              <a:t>  - Em thích việc gì? ( đọc sách, xem phim, vẽ tranh, đi bơi,...)</a:t>
            </a:r>
            <a:endParaRPr lang="vi-VN" altLang="en-US" sz="4000">
              <a:latin typeface="Times New Roman" panose="02020603050405020304" charset="0"/>
              <a:cs typeface="Times New Roman" panose="02020603050405020304" charset="0"/>
            </a:endParaRPr>
          </a:p>
          <a:p>
            <a:r>
              <a:rPr lang="vi-VN" altLang="en-US" sz="4000">
                <a:latin typeface="Times New Roman" panose="02020603050405020304" charset="0"/>
                <a:cs typeface="Times New Roman" panose="02020603050405020304" charset="0"/>
              </a:rPr>
              <a:t>  - Em làm việc đó cùng với ai? Em làm việc đó như thế nào?</a:t>
            </a:r>
            <a:endParaRPr lang="vi-VN" altLang="en-US" sz="4000">
              <a:latin typeface="Times New Roman" panose="02020603050405020304" charset="0"/>
              <a:cs typeface="Times New Roman" panose="02020603050405020304" charset="0"/>
            </a:endParaRPr>
          </a:p>
          <a:p>
            <a:r>
              <a:rPr lang="vi-VN" altLang="en-US" sz="4000">
                <a:latin typeface="Times New Roman" panose="02020603050405020304" charset="0"/>
                <a:cs typeface="Times New Roman" panose="02020603050405020304" charset="0"/>
              </a:rPr>
              <a:t>  - Em cảm thấy thế nào khi làm việc đó?</a:t>
            </a:r>
            <a:endParaRPr lang="vi-VN" altLang="en-US" sz="4000">
              <a:latin typeface="Times New Roman" panose="02020603050405020304" charset="0"/>
              <a:cs typeface="Times New Roman" panose="02020603050405020304" charset="0"/>
            </a:endParaRPr>
          </a:p>
        </p:txBody>
      </p:sp>
      <p:pic>
        <p:nvPicPr>
          <p:cNvPr id="6" name="Content Placeholder 5" descr="Ôn tập hình 14"/>
          <p:cNvPicPr>
            <a:picLocks noChangeAspect="1"/>
          </p:cNvPicPr>
          <p:nvPr>
            <p:ph idx="1"/>
          </p:nvPr>
        </p:nvPicPr>
        <p:blipFill>
          <a:blip r:embed="rId2"/>
          <a:stretch>
            <a:fillRect/>
          </a:stretch>
        </p:blipFill>
        <p:spPr>
          <a:xfrm>
            <a:off x="7036435" y="1963420"/>
            <a:ext cx="4809490" cy="4495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1" end="1"/>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4" name="Text Box 3"/>
          <p:cNvSpPr txBox="1"/>
          <p:nvPr/>
        </p:nvSpPr>
        <p:spPr>
          <a:xfrm>
            <a:off x="649605" y="409575"/>
            <a:ext cx="11089005" cy="2061210"/>
          </a:xfrm>
          <a:prstGeom prst="rect">
            <a:avLst/>
          </a:prstGeom>
          <a:noFill/>
        </p:spPr>
        <p:txBody>
          <a:bodyPr wrap="square" rtlCol="0">
            <a:spAutoFit/>
          </a:bodyPr>
          <a:p>
            <a:r>
              <a:rPr lang="vi-VN" altLang="en-US" sz="3200" b="1">
                <a:solidFill>
                  <a:srgbClr val="FF0000"/>
                </a:solidFill>
                <a:latin typeface="Times New Roman" panose="02020603050405020304" charset="0"/>
                <a:cs typeface="Times New Roman" panose="02020603050405020304" charset="0"/>
              </a:rPr>
              <a:t>G:</a:t>
            </a:r>
            <a:endParaRPr lang="vi-VN" altLang="en-US" sz="3200" b="1">
              <a:solidFill>
                <a:srgbClr val="FF0000"/>
              </a:solidFill>
              <a:latin typeface="Times New Roman" panose="02020603050405020304" charset="0"/>
              <a:cs typeface="Times New Roman" panose="02020603050405020304" charset="0"/>
            </a:endParaRPr>
          </a:p>
          <a:p>
            <a:r>
              <a:rPr lang="vi-VN" altLang="en-US" sz="3200">
                <a:latin typeface="Times New Roman" panose="02020603050405020304" charset="0"/>
                <a:cs typeface="Times New Roman" panose="02020603050405020304" charset="0"/>
              </a:rPr>
              <a:t>  - Em thích việc gì? ( đọc sách, xem phim, vẽ tranh, đi bơi,...)</a:t>
            </a:r>
            <a:endParaRPr lang="vi-VN" altLang="en-US" sz="3200">
              <a:latin typeface="Times New Roman" panose="02020603050405020304" charset="0"/>
              <a:cs typeface="Times New Roman" panose="02020603050405020304" charset="0"/>
            </a:endParaRPr>
          </a:p>
          <a:p>
            <a:r>
              <a:rPr lang="vi-VN" altLang="en-US" sz="3200">
                <a:latin typeface="Times New Roman" panose="02020603050405020304" charset="0"/>
                <a:cs typeface="Times New Roman" panose="02020603050405020304" charset="0"/>
              </a:rPr>
              <a:t>  - Em làm việc đó cùng với ai? Em làm việc đó như thế nào?</a:t>
            </a:r>
            <a:endParaRPr lang="vi-VN" altLang="en-US" sz="3200">
              <a:latin typeface="Times New Roman" panose="02020603050405020304" charset="0"/>
              <a:cs typeface="Times New Roman" panose="02020603050405020304" charset="0"/>
            </a:endParaRPr>
          </a:p>
          <a:p>
            <a:r>
              <a:rPr lang="vi-VN" altLang="en-US" sz="3200">
                <a:latin typeface="Times New Roman" panose="02020603050405020304" charset="0"/>
                <a:cs typeface="Times New Roman" panose="02020603050405020304" charset="0"/>
              </a:rPr>
              <a:t>  - Em cảm thấy thế nào khi làm việc đó?</a:t>
            </a:r>
            <a:endParaRPr lang="vi-VN" altLang="en-US" sz="3200">
              <a:latin typeface="Times New Roman" panose="02020603050405020304" charset="0"/>
              <a:cs typeface="Times New Roman" panose="02020603050405020304" charset="0"/>
            </a:endParaRPr>
          </a:p>
        </p:txBody>
      </p:sp>
      <p:sp>
        <p:nvSpPr>
          <p:cNvPr id="3" name="Text Box 2"/>
          <p:cNvSpPr txBox="1"/>
          <p:nvPr/>
        </p:nvSpPr>
        <p:spPr>
          <a:xfrm>
            <a:off x="4725035" y="2470785"/>
            <a:ext cx="2741930" cy="645160"/>
          </a:xfrm>
          <a:prstGeom prst="rect">
            <a:avLst/>
          </a:prstGeom>
          <a:noFill/>
        </p:spPr>
        <p:txBody>
          <a:bodyPr wrap="square" rtlCol="0">
            <a:spAutoFit/>
          </a:bodyPr>
          <a:p>
            <a:r>
              <a:rPr lang="vi-VN" altLang="en-US" sz="3600" u="sng">
                <a:solidFill>
                  <a:schemeClr val="accent5">
                    <a:lumMod val="75000"/>
                  </a:schemeClr>
                </a:solidFill>
                <a:latin typeface="Times New Roman" panose="02020603050405020304" charset="0"/>
                <a:cs typeface="Times New Roman" panose="02020603050405020304" charset="0"/>
              </a:rPr>
              <a:t>Bài làm mẫu</a:t>
            </a:r>
            <a:endParaRPr lang="vi-VN" altLang="en-US" sz="3600" u="sng">
              <a:solidFill>
                <a:schemeClr val="accent5">
                  <a:lumMod val="75000"/>
                </a:schemeClr>
              </a:solidFill>
              <a:latin typeface="Times New Roman" panose="02020603050405020304" charset="0"/>
              <a:cs typeface="Times New Roman" panose="02020603050405020304" charset="0"/>
            </a:endParaRPr>
          </a:p>
        </p:txBody>
      </p:sp>
      <p:sp>
        <p:nvSpPr>
          <p:cNvPr id="2" name="Text Box 1"/>
          <p:cNvSpPr txBox="1"/>
          <p:nvPr/>
        </p:nvSpPr>
        <p:spPr>
          <a:xfrm>
            <a:off x="466090" y="3221355"/>
            <a:ext cx="11456670" cy="3046095"/>
          </a:xfrm>
          <a:prstGeom prst="rect">
            <a:avLst/>
          </a:prstGeom>
          <a:noFill/>
        </p:spPr>
        <p:txBody>
          <a:bodyPr wrap="square" rtlCol="0" anchor="t">
            <a:spAutoFit/>
          </a:bodyPr>
          <a:p>
            <a:r>
              <a:rPr lang="vi-VN" altLang="en-US" sz="3200">
                <a:latin typeface="Times New Roman" panose="02020603050405020304" charset="0"/>
                <a:cs typeface="Times New Roman" panose="02020603050405020304" charset="0"/>
              </a:rPr>
              <a:t>          </a:t>
            </a:r>
            <a:r>
              <a:rPr lang="en-US" sz="3200">
                <a:solidFill>
                  <a:srgbClr val="0070C0"/>
                </a:solidFill>
                <a:latin typeface="Times New Roman" panose="02020603050405020304" charset="0"/>
                <a:cs typeface="Times New Roman" panose="02020603050405020304" charset="0"/>
              </a:rPr>
              <a:t>Chủ nhật vừa rồi được nghỉ, em đã dậy sớm giúp bố tưới cây. Nhà em trồng rất nhiều cây xanh và hoa ở </a:t>
            </a:r>
            <a:r>
              <a:rPr lang="vi-VN" altLang="en-US" sz="3200">
                <a:solidFill>
                  <a:srgbClr val="0070C0"/>
                </a:solidFill>
                <a:latin typeface="Times New Roman" panose="02020603050405020304" charset="0"/>
                <a:cs typeface="Times New Roman" panose="02020603050405020304" charset="0"/>
              </a:rPr>
              <a:t>trong vườn</a:t>
            </a:r>
            <a:r>
              <a:rPr lang="en-US" sz="3200">
                <a:solidFill>
                  <a:srgbClr val="0070C0"/>
                </a:solidFill>
                <a:latin typeface="Times New Roman" panose="02020603050405020304" charset="0"/>
                <a:cs typeface="Times New Roman" panose="02020603050405020304" charset="0"/>
              </a:rPr>
              <a:t>. Hôm ấy, em dậy sớm, </a:t>
            </a:r>
            <a:r>
              <a:rPr lang="vi-VN" altLang="en-US" sz="3200">
                <a:solidFill>
                  <a:srgbClr val="0070C0"/>
                </a:solidFill>
                <a:latin typeface="Times New Roman" panose="02020603050405020304" charset="0"/>
                <a:cs typeface="Times New Roman" panose="02020603050405020304" charset="0"/>
              </a:rPr>
              <a:t>kéo ống</a:t>
            </a:r>
            <a:r>
              <a:rPr lang="en-US" sz="3200">
                <a:solidFill>
                  <a:srgbClr val="0070C0"/>
                </a:solidFill>
                <a:latin typeface="Times New Roman" panose="02020603050405020304" charset="0"/>
                <a:cs typeface="Times New Roman" panose="02020603050405020304" charset="0"/>
              </a:rPr>
              <a:t> nước </a:t>
            </a:r>
            <a:r>
              <a:rPr lang="vi-VN" altLang="en-US" sz="3200">
                <a:solidFill>
                  <a:srgbClr val="0070C0"/>
                </a:solidFill>
                <a:latin typeface="Times New Roman" panose="02020603050405020304" charset="0"/>
                <a:cs typeface="Times New Roman" panose="02020603050405020304" charset="0"/>
              </a:rPr>
              <a:t>sau</a:t>
            </a:r>
            <a:r>
              <a:rPr lang="en-US" sz="3200">
                <a:solidFill>
                  <a:srgbClr val="0070C0"/>
                </a:solidFill>
                <a:latin typeface="Times New Roman" panose="02020603050405020304" charset="0"/>
                <a:cs typeface="Times New Roman" panose="02020603050405020304" charset="0"/>
              </a:rPr>
              <a:t> nhà ra tưới cho mấy cây hoa hồng mẹ trồng, rồi tới mấy cây cảnh của bố. Được tưới nước, các cây xanh trông tươi tốt và rực rõ hẳn lên. Sau đó thì em</a:t>
            </a:r>
            <a:r>
              <a:rPr lang="vi-VN" altLang="en-US" sz="3200">
                <a:solidFill>
                  <a:srgbClr val="0070C0"/>
                </a:solidFill>
                <a:latin typeface="Times New Roman" panose="02020603050405020304" charset="0"/>
                <a:cs typeface="Times New Roman" panose="02020603050405020304" charset="0"/>
              </a:rPr>
              <a:t> cùng</a:t>
            </a:r>
            <a:r>
              <a:rPr lang="en-US" sz="3200">
                <a:solidFill>
                  <a:srgbClr val="0070C0"/>
                </a:solidFill>
                <a:latin typeface="Times New Roman" panose="02020603050405020304" charset="0"/>
                <a:cs typeface="Times New Roman" panose="02020603050405020304" charset="0"/>
              </a:rPr>
              <a:t> bố tỉa lá vàng, bắt sâu</a:t>
            </a:r>
            <a:r>
              <a:rPr lang="vi-VN" altLang="en-US" sz="3200">
                <a:solidFill>
                  <a:srgbClr val="0070C0"/>
                </a:solidFill>
                <a:latin typeface="Times New Roman" panose="02020603050405020304" charset="0"/>
                <a:cs typeface="Times New Roman" panose="02020603050405020304" charset="0"/>
              </a:rPr>
              <a:t> cho cây</a:t>
            </a:r>
            <a:r>
              <a:rPr lang="en-US" sz="3200">
                <a:solidFill>
                  <a:srgbClr val="0070C0"/>
                </a:solidFill>
                <a:latin typeface="Times New Roman" panose="02020603050405020304" charset="0"/>
                <a:cs typeface="Times New Roman" panose="02020603050405020304" charset="0"/>
              </a:rPr>
              <a:t>. Em rất thích được cùng bố chăm sóc cây xanh.</a:t>
            </a:r>
            <a:endParaRPr lang="en-US" sz="3200">
              <a:solidFill>
                <a:srgbClr val="0070C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718820" y="434975"/>
            <a:ext cx="10754995" cy="706755"/>
          </a:xfrm>
          <a:prstGeom prst="rect">
            <a:avLst/>
          </a:prstGeom>
          <a:solidFill>
            <a:schemeClr val="accent4">
              <a:lumMod val="20000"/>
              <a:lumOff val="80000"/>
            </a:schemeClr>
          </a:solidFill>
        </p:spPr>
        <p:txBody>
          <a:bodyPr wrap="square" rtlCol="0">
            <a:spAutoFit/>
          </a:bodyPr>
          <a:p>
            <a:pPr algn="ctr"/>
            <a:r>
              <a:rPr lang="vi-VN" altLang="en-US" sz="4000">
                <a:latin typeface="Times New Roman" panose="02020603050405020304" charset="0"/>
                <a:cs typeface="Times New Roman" panose="02020603050405020304" charset="0"/>
              </a:rPr>
              <a:t>Một số hoạt động làm trong ngày nghỉ ( tham </a:t>
            </a:r>
            <a:r>
              <a:rPr lang="vi-VN" altLang="en-US" sz="4000">
                <a:latin typeface="Times New Roman" panose="02020603050405020304" charset="0"/>
                <a:cs typeface="Times New Roman" panose="02020603050405020304" charset="0"/>
              </a:rPr>
              <a:t>khảo)</a:t>
            </a:r>
            <a:endParaRPr lang="vi-VN" altLang="en-US" sz="4000">
              <a:latin typeface="Times New Roman" panose="02020603050405020304" charset="0"/>
              <a:cs typeface="Times New Roman" panose="02020603050405020304" charset="0"/>
            </a:endParaRPr>
          </a:p>
        </p:txBody>
      </p:sp>
      <p:pic>
        <p:nvPicPr>
          <p:cNvPr id="3" name="Content Placeholder 2" descr="Ôn tập 2"/>
          <p:cNvPicPr>
            <a:picLocks noChangeAspect="1"/>
          </p:cNvPicPr>
          <p:nvPr>
            <p:ph sz="half" idx="1"/>
          </p:nvPr>
        </p:nvPicPr>
        <p:blipFill>
          <a:blip r:embed="rId2"/>
          <a:srcRect l="4111" t="7194" r="4947" b="6667"/>
          <a:stretch>
            <a:fillRect/>
          </a:stretch>
        </p:blipFill>
        <p:spPr>
          <a:xfrm>
            <a:off x="426085" y="1384935"/>
            <a:ext cx="3523615" cy="2397125"/>
          </a:xfrm>
          <a:prstGeom prst="rect">
            <a:avLst/>
          </a:prstGeom>
        </p:spPr>
      </p:pic>
      <p:pic>
        <p:nvPicPr>
          <p:cNvPr id="9" name="Content Placeholder 8" descr="Ôn tập 3"/>
          <p:cNvPicPr>
            <a:picLocks noChangeAspect="1"/>
          </p:cNvPicPr>
          <p:nvPr>
            <p:ph sz="half" idx="2"/>
          </p:nvPr>
        </p:nvPicPr>
        <p:blipFill>
          <a:blip r:embed="rId3"/>
          <a:stretch>
            <a:fillRect/>
          </a:stretch>
        </p:blipFill>
        <p:spPr>
          <a:xfrm>
            <a:off x="8401050" y="1385570"/>
            <a:ext cx="3432810" cy="4886960"/>
          </a:xfrm>
          <a:prstGeom prst="rect">
            <a:avLst/>
          </a:prstGeom>
        </p:spPr>
      </p:pic>
      <p:pic>
        <p:nvPicPr>
          <p:cNvPr id="11" name="Picture 10" descr="Ôn tập 4"/>
          <p:cNvPicPr>
            <a:picLocks noChangeAspect="1"/>
          </p:cNvPicPr>
          <p:nvPr/>
        </p:nvPicPr>
        <p:blipFill>
          <a:blip r:embed="rId4"/>
          <a:stretch>
            <a:fillRect/>
          </a:stretch>
        </p:blipFill>
        <p:spPr>
          <a:xfrm>
            <a:off x="4336415" y="1444625"/>
            <a:ext cx="3768725" cy="2468880"/>
          </a:xfrm>
          <a:prstGeom prst="rect">
            <a:avLst/>
          </a:prstGeom>
        </p:spPr>
      </p:pic>
      <p:pic>
        <p:nvPicPr>
          <p:cNvPr id="12" name="Picture 11" descr="Ôn tập 7"/>
          <p:cNvPicPr>
            <a:picLocks noChangeAspect="1"/>
          </p:cNvPicPr>
          <p:nvPr/>
        </p:nvPicPr>
        <p:blipFill>
          <a:blip r:embed="rId5"/>
          <a:stretch>
            <a:fillRect/>
          </a:stretch>
        </p:blipFill>
        <p:spPr>
          <a:xfrm>
            <a:off x="4336415" y="4216400"/>
            <a:ext cx="3768090" cy="2258060"/>
          </a:xfrm>
          <a:prstGeom prst="rect">
            <a:avLst/>
          </a:prstGeom>
        </p:spPr>
      </p:pic>
      <p:pic>
        <p:nvPicPr>
          <p:cNvPr id="13" name="Picture 12" descr="Ôn tập5"/>
          <p:cNvPicPr>
            <a:picLocks noChangeAspect="1"/>
          </p:cNvPicPr>
          <p:nvPr/>
        </p:nvPicPr>
        <p:blipFill>
          <a:blip r:embed="rId6"/>
          <a:stretch>
            <a:fillRect/>
          </a:stretch>
        </p:blipFill>
        <p:spPr>
          <a:xfrm>
            <a:off x="426085" y="4141470"/>
            <a:ext cx="3524250" cy="2339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left)">
                                      <p:cBhvr>
                                        <p:cTn id="23" dur="500"/>
                                        <p:tgtEl>
                                          <p:spTgt spid="12"/>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6000" t="-4000" r="-6000" b="-6000"/>
          </a:stretch>
        </a:blipFill>
        <a:effectLst/>
      </p:bgPr>
    </p:bg>
    <p:spTree>
      <p:nvGrpSpPr>
        <p:cNvPr id="1" name=""/>
        <p:cNvGrpSpPr/>
        <p:nvPr/>
      </p:nvGrpSpPr>
      <p:grpSpPr/>
      <p:sp>
        <p:nvSpPr>
          <p:cNvPr id="4" name="Text Box 3"/>
          <p:cNvSpPr txBox="1"/>
          <p:nvPr/>
        </p:nvSpPr>
        <p:spPr>
          <a:xfrm>
            <a:off x="1276985" y="3450590"/>
            <a:ext cx="4118610" cy="1106805"/>
          </a:xfrm>
          <a:prstGeom prst="rect">
            <a:avLst/>
          </a:prstGeom>
          <a:noFill/>
        </p:spPr>
        <p:txBody>
          <a:bodyPr wrap="square" rtlCol="0">
            <a:spAutoFit/>
          </a:bodyPr>
          <a:p>
            <a:r>
              <a:rPr lang="vi-VN" altLang="en-US" sz="6600" b="1">
                <a:solidFill>
                  <a:srgbClr val="FF0000"/>
                </a:solidFill>
                <a:latin typeface="Times New Roman" panose="02020603050405020304" charset="0"/>
                <a:cs typeface="Times New Roman" panose="02020603050405020304" charset="0"/>
              </a:rPr>
              <a:t>CỦNG CỐ</a:t>
            </a:r>
            <a:endParaRPr lang="vi-VN" altLang="en-US" sz="66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6880225" y="3720465"/>
            <a:ext cx="4040505" cy="1198880"/>
          </a:xfrm>
          <a:prstGeom prst="rect">
            <a:avLst/>
          </a:prstGeom>
          <a:noFill/>
        </p:spPr>
        <p:txBody>
          <a:bodyPr wrap="square" rtlCol="0">
            <a:spAutoFit/>
          </a:bodyPr>
          <a:p>
            <a:r>
              <a:rPr lang="vi-VN" altLang="en-US" sz="7200" b="1">
                <a:solidFill>
                  <a:srgbClr val="FF0000"/>
                </a:solidFill>
                <a:latin typeface="Times New Roman" panose="02020603050405020304" charset="0"/>
                <a:cs typeface="Times New Roman" panose="02020603050405020304" charset="0"/>
              </a:rPr>
              <a:t>DẶN DÒ</a:t>
            </a:r>
            <a:endParaRPr lang="vi-VN" altLang="en-US" sz="7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6" name="Text Box 5"/>
          <p:cNvSpPr txBox="1"/>
          <p:nvPr/>
        </p:nvSpPr>
        <p:spPr>
          <a:xfrm>
            <a:off x="869315" y="398145"/>
            <a:ext cx="10454005" cy="1198880"/>
          </a:xfrm>
          <a:prstGeom prst="rect">
            <a:avLst/>
          </a:prstGeom>
          <a:noFill/>
          <a:ln w="19050">
            <a:solidFill>
              <a:srgbClr val="00B050"/>
            </a:solidFill>
          </a:ln>
        </p:spPr>
        <p:txBody>
          <a:bodyPr wrap="square" rtlCol="0">
            <a:spAutoFit/>
          </a:bodyPr>
          <a:p>
            <a:r>
              <a:rPr lang="vi-VN" altLang="en-US" sz="3600">
                <a:latin typeface="Times New Roman" panose="02020603050405020304" charset="0"/>
                <a:cs typeface="Times New Roman" panose="02020603050405020304" charset="0"/>
              </a:rPr>
              <a:t>b. Nêu tên một nhân vật yêu thích trong bài đọc và giải thích vì sao em yêu thích nhân vật </a:t>
            </a:r>
            <a:r>
              <a:rPr lang="vi-VN" altLang="en-US" sz="3600">
                <a:latin typeface="Times New Roman" panose="02020603050405020304" charset="0"/>
                <a:cs typeface="Times New Roman" panose="02020603050405020304" charset="0"/>
              </a:rPr>
              <a:t>đó.</a:t>
            </a:r>
            <a:endParaRPr lang="vi-VN" altLang="en-US" sz="3600">
              <a:latin typeface="Times New Roman" panose="02020603050405020304" charset="0"/>
              <a:cs typeface="Times New Roman" panose="02020603050405020304" charset="0"/>
            </a:endParaRPr>
          </a:p>
        </p:txBody>
      </p:sp>
      <p:pic>
        <p:nvPicPr>
          <p:cNvPr id="4" name="Content Placeholder 3" descr="Ôn tập hình 6"/>
          <p:cNvPicPr>
            <a:picLocks noChangeAspect="1"/>
          </p:cNvPicPr>
          <p:nvPr>
            <p:ph idx="1"/>
          </p:nvPr>
        </p:nvPicPr>
        <p:blipFill>
          <a:blip r:embed="rId2"/>
          <a:stretch>
            <a:fillRect/>
          </a:stretch>
        </p:blipFill>
        <p:spPr>
          <a:xfrm>
            <a:off x="869315" y="1804035"/>
            <a:ext cx="7603490" cy="4711700"/>
          </a:xfrm>
          <a:prstGeom prst="rect">
            <a:avLst/>
          </a:prstGeom>
        </p:spPr>
      </p:pic>
      <p:sp>
        <p:nvSpPr>
          <p:cNvPr id="9" name="Rounded Rectangular Callout 8"/>
          <p:cNvSpPr/>
          <p:nvPr/>
        </p:nvSpPr>
        <p:spPr>
          <a:xfrm>
            <a:off x="8690610" y="2690495"/>
            <a:ext cx="3096260" cy="3683000"/>
          </a:xfrm>
          <a:prstGeom prst="wedgeRoundRectCallout">
            <a:avLst>
              <a:gd name="adj1" fmla="val -81931"/>
              <a:gd name="adj2" fmla="val -42931"/>
              <a:gd name="adj3" fmla="val 16667"/>
            </a:avLst>
          </a:prstGeom>
          <a:solidFill>
            <a:schemeClr val="bg1">
              <a:lumMod val="95000"/>
              <a:alpha val="14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800" i="1">
                <a:solidFill>
                  <a:srgbClr val="FF0000"/>
                </a:solidFill>
                <a:latin typeface="Times New Roman" panose="02020603050405020304" charset="0"/>
                <a:cs typeface="Times New Roman" panose="02020603050405020304" charset="0"/>
              </a:rPr>
              <a:t>M:</a:t>
            </a:r>
            <a:r>
              <a:rPr lang="vi-VN" altLang="en-US" sz="2800">
                <a:solidFill>
                  <a:schemeClr val="tx1"/>
                </a:solidFill>
                <a:latin typeface="Times New Roman" panose="02020603050405020304" charset="0"/>
                <a:cs typeface="Times New Roman" panose="02020603050405020304" charset="0"/>
              </a:rPr>
              <a:t> Em thích nhất nhân vật chim họa mi. Vì mỗi lần chim cất lên tiếng hót vang lừng, mọi vật như có sự thay đổi kỳ diệu.</a:t>
            </a:r>
            <a:endParaRPr lang="vi-VN" altLang="en-US" sz="28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6000" t="-4000" r="-6000" b="-6000"/>
          </a:stretch>
        </a:blipFill>
        <a:effectLst/>
      </p:bgPr>
    </p:bg>
    <p:spTree>
      <p:nvGrpSpPr>
        <p:cNvPr id="1" name=""/>
        <p:cNvGrpSpPr/>
        <p:nvPr/>
      </p:nvGrpSpPr>
      <p:grpSpPr/>
      <p:sp>
        <p:nvSpPr>
          <p:cNvPr id="4" name="Text Box 3"/>
          <p:cNvSpPr txBox="1"/>
          <p:nvPr/>
        </p:nvSpPr>
        <p:spPr>
          <a:xfrm>
            <a:off x="1276985" y="3450590"/>
            <a:ext cx="4118610" cy="1106805"/>
          </a:xfrm>
          <a:prstGeom prst="rect">
            <a:avLst/>
          </a:prstGeom>
          <a:noFill/>
        </p:spPr>
        <p:txBody>
          <a:bodyPr wrap="square" rtlCol="0">
            <a:spAutoFit/>
          </a:bodyPr>
          <a:p>
            <a:r>
              <a:rPr lang="vi-VN" altLang="en-US" sz="6600" b="1">
                <a:solidFill>
                  <a:srgbClr val="FF0000"/>
                </a:solidFill>
                <a:latin typeface="Times New Roman" panose="02020603050405020304" charset="0"/>
                <a:cs typeface="Times New Roman" panose="02020603050405020304" charset="0"/>
              </a:rPr>
              <a:t>CỦNG CỐ</a:t>
            </a:r>
            <a:endParaRPr lang="vi-VN" altLang="en-US" sz="66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6880225" y="3720465"/>
            <a:ext cx="4040505" cy="1198880"/>
          </a:xfrm>
          <a:prstGeom prst="rect">
            <a:avLst/>
          </a:prstGeom>
          <a:noFill/>
        </p:spPr>
        <p:txBody>
          <a:bodyPr wrap="square" rtlCol="0">
            <a:spAutoFit/>
          </a:bodyPr>
          <a:p>
            <a:r>
              <a:rPr lang="vi-VN" altLang="en-US" sz="7200" b="1">
                <a:solidFill>
                  <a:srgbClr val="FF0000"/>
                </a:solidFill>
                <a:latin typeface="Times New Roman" panose="02020603050405020304" charset="0"/>
                <a:cs typeface="Times New Roman" panose="02020603050405020304" charset="0"/>
              </a:rPr>
              <a:t>DẶN DÒ</a:t>
            </a:r>
            <a:endParaRPr lang="vi-VN" altLang="en-US" sz="72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11000" r="-3000" b="-13000"/>
          </a:stretch>
        </a:blipFill>
        <a:effectLst/>
      </p:bgPr>
    </p:bg>
    <p:spTree>
      <p:nvGrpSpPr>
        <p:cNvPr id="1" name=""/>
        <p:cNvGrpSpPr/>
        <p:nvPr/>
      </p:nvGrpSpPr>
      <p:grpSpPr>
        <a:xfrm>
          <a:off x="0" y="0"/>
          <a:ext cx="0" cy="0"/>
          <a:chOff x="0" y="0"/>
          <a:chExt cx="0" cy="0"/>
        </a:xfrm>
      </p:grpSpPr>
      <p:sp>
        <p:nvSpPr>
          <p:cNvPr id="4" name="Text Box 3"/>
          <p:cNvSpPr txBox="1"/>
          <p:nvPr/>
        </p:nvSpPr>
        <p:spPr>
          <a:xfrm>
            <a:off x="1218565" y="750570"/>
            <a:ext cx="10182225" cy="1863725"/>
          </a:xfrm>
          <a:prstGeom prst="rect">
            <a:avLst/>
          </a:prstGeom>
          <a:noFill/>
        </p:spPr>
        <p:txBody>
          <a:bodyPr wrap="square" rtlCol="0">
            <a:spAutoFit/>
          </a:bodyPr>
          <a:p>
            <a:pPr algn="ctr">
              <a:lnSpc>
                <a:spcPct val="120000"/>
              </a:lnSpc>
            </a:pPr>
            <a:r>
              <a:rPr lang="vi-VN" altLang="en-US" sz="4800">
                <a:latin typeface="Times New Roman" panose="02020603050405020304" charset="0"/>
                <a:cs typeface="Times New Roman" panose="02020603050405020304" charset="0"/>
              </a:rPr>
              <a:t>Thứ ba, ngày </a:t>
            </a:r>
            <a:r>
              <a:rPr lang="vi-VN" altLang="en-US" sz="4800">
                <a:latin typeface="Times New Roman" panose="02020603050405020304" charset="0"/>
                <a:cs typeface="Times New Roman" panose="02020603050405020304" charset="0"/>
              </a:rPr>
              <a:t>5 tháng 4 năm 2022</a:t>
            </a:r>
            <a:endParaRPr lang="vi-VN" altLang="en-US" sz="4800">
              <a:latin typeface="Times New Roman" panose="02020603050405020304" charset="0"/>
              <a:cs typeface="Times New Roman" panose="02020603050405020304" charset="0"/>
            </a:endParaRPr>
          </a:p>
          <a:p>
            <a:pPr algn="ctr">
              <a:lnSpc>
                <a:spcPct val="120000"/>
              </a:lnSpc>
            </a:pPr>
            <a:r>
              <a:rPr lang="vi-VN" altLang="en-US" sz="4800">
                <a:latin typeface="Times New Roman" panose="02020603050405020304" charset="0"/>
                <a:cs typeface="Times New Roman" panose="02020603050405020304" charset="0"/>
              </a:rPr>
              <a:t>Môn: Tiếng Việt</a:t>
            </a:r>
            <a:endParaRPr lang="vi-VN" altLang="en-US" sz="4800">
              <a:latin typeface="Times New Roman" panose="02020603050405020304" charset="0"/>
              <a:cs typeface="Times New Roman" panose="02020603050405020304" charset="0"/>
            </a:endParaRPr>
          </a:p>
        </p:txBody>
      </p:sp>
      <p:sp>
        <p:nvSpPr>
          <p:cNvPr id="5" name="Text Box 4"/>
          <p:cNvSpPr txBox="1"/>
          <p:nvPr/>
        </p:nvSpPr>
        <p:spPr>
          <a:xfrm>
            <a:off x="1004570" y="2614295"/>
            <a:ext cx="10182225" cy="2085340"/>
          </a:xfrm>
          <a:prstGeom prst="rect">
            <a:avLst/>
          </a:prstGeom>
          <a:noFill/>
        </p:spPr>
        <p:txBody>
          <a:bodyPr wrap="square" rtlCol="0">
            <a:spAutoFit/>
          </a:bodyPr>
          <a:p>
            <a:pPr algn="ctr">
              <a:lnSpc>
                <a:spcPct val="120000"/>
              </a:lnSpc>
            </a:pPr>
            <a:r>
              <a:rPr lang="vi-VN" altLang="en-US" sz="4800">
                <a:solidFill>
                  <a:srgbClr val="FF0000"/>
                </a:solidFill>
                <a:latin typeface="Times New Roman" panose="02020603050405020304" charset="0"/>
                <a:cs typeface="Times New Roman" panose="02020603050405020304" charset="0"/>
              </a:rPr>
              <a:t>Bài :</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endParaRPr lang="vi-VN" altLang="en-US" sz="6000" b="1">
              <a:solidFill>
                <a:srgbClr val="FF0000"/>
              </a:solidFill>
              <a:latin typeface="Times New Roman" panose="02020603050405020304" charset="0"/>
              <a:cs typeface="Times New Roman" panose="02020603050405020304" charset="0"/>
            </a:endParaRPr>
          </a:p>
        </p:txBody>
      </p:sp>
      <p:grpSp>
        <p:nvGrpSpPr>
          <p:cNvPr id="2" name="Group 1"/>
          <p:cNvGrpSpPr/>
          <p:nvPr/>
        </p:nvGrpSpPr>
        <p:grpSpPr>
          <a:xfrm>
            <a:off x="4533265" y="4488815"/>
            <a:ext cx="3124200" cy="2194560"/>
            <a:chOff x="7139" y="7069"/>
            <a:chExt cx="4920" cy="3456"/>
          </a:xfrm>
        </p:grpSpPr>
        <p:pic>
          <p:nvPicPr>
            <p:cNvPr id="6" name="Picture 5" descr="B12"/>
            <p:cNvPicPr>
              <a:picLocks noChangeAspect="1"/>
            </p:cNvPicPr>
            <p:nvPr/>
          </p:nvPicPr>
          <p:blipFill>
            <a:blip r:embed="rId2"/>
            <a:stretch>
              <a:fillRect/>
            </a:stretch>
          </p:blipFill>
          <p:spPr>
            <a:xfrm>
              <a:off x="7139" y="7069"/>
              <a:ext cx="4921" cy="3456"/>
            </a:xfrm>
            <a:prstGeom prst="rect">
              <a:avLst/>
            </a:prstGeom>
          </p:spPr>
        </p:pic>
        <p:sp>
          <p:nvSpPr>
            <p:cNvPr id="7" name="Text Box 6"/>
            <p:cNvSpPr txBox="1"/>
            <p:nvPr/>
          </p:nvSpPr>
          <p:spPr>
            <a:xfrm>
              <a:off x="8033" y="8534"/>
              <a:ext cx="3132" cy="1016"/>
            </a:xfrm>
            <a:prstGeom prst="rect">
              <a:avLst/>
            </a:prstGeom>
            <a:noFill/>
          </p:spPr>
          <p:txBody>
            <a:bodyPr wrap="square" rtlCol="0">
              <a:spAutoFit/>
            </a:bodyPr>
            <a:p>
              <a:r>
                <a:rPr lang="vi-VN" altLang="en-US" sz="3600" b="1" i="1">
                  <a:solidFill>
                    <a:srgbClr val="FF0000"/>
                  </a:solidFill>
                  <a:latin typeface="Times New Roman" panose="02020603050405020304" charset="0"/>
                  <a:cs typeface="Times New Roman" panose="02020603050405020304" charset="0"/>
                </a:rPr>
                <a:t>TIẾT 3-</a:t>
              </a:r>
              <a:r>
                <a:rPr lang="vi-VN" altLang="en-US" sz="3600" b="1" i="1">
                  <a:solidFill>
                    <a:srgbClr val="FF0000"/>
                  </a:solidFill>
                  <a:latin typeface="Times New Roman" panose="02020603050405020304" charset="0"/>
                  <a:cs typeface="Times New Roman" panose="02020603050405020304" charset="0"/>
                </a:rPr>
                <a:t>4</a:t>
              </a:r>
              <a:endParaRPr lang="vi-VN" altLang="en-US" sz="3600" b="1" i="1">
                <a:solidFill>
                  <a:srgbClr val="FF0000"/>
                </a:solidFill>
                <a:latin typeface="Times New Roman" panose="02020603050405020304" charset="0"/>
                <a:cs typeface="Times New Roman" panose="02020603050405020304" charset="0"/>
              </a:endParaRPr>
            </a:p>
          </p:txBody>
        </p:sp>
      </p:grpSp>
      <p:pic>
        <p:nvPicPr>
          <p:cNvPr id="8" name="Picture 7" descr="46"/>
          <p:cNvPicPr>
            <a:picLocks noChangeAspect="1"/>
          </p:cNvPicPr>
          <p:nvPr/>
        </p:nvPicPr>
        <p:blipFill>
          <a:blip r:embed="rId1"/>
          <a:srcRect l="65833" t="68594" r="5760" b="12260"/>
          <a:stretch>
            <a:fillRect/>
          </a:stretch>
        </p:blipFill>
        <p:spPr>
          <a:xfrm flipH="1">
            <a:off x="240665" y="5052060"/>
            <a:ext cx="3622040" cy="163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5" name="Text Box 4"/>
          <p:cNvSpPr txBox="1"/>
          <p:nvPr/>
        </p:nvSpPr>
        <p:spPr>
          <a:xfrm>
            <a:off x="647065" y="381000"/>
            <a:ext cx="8809355" cy="706755"/>
          </a:xfrm>
          <a:prstGeom prst="rect">
            <a:avLst/>
          </a:prstGeom>
          <a:solidFill>
            <a:schemeClr val="accent2">
              <a:lumMod val="20000"/>
              <a:lumOff val="80000"/>
            </a:schemeClr>
          </a:solidFill>
        </p:spPr>
        <p:txBody>
          <a:bodyPr wrap="square" rtlCol="0">
            <a:spAutoFit/>
          </a:bodyPr>
          <a:p>
            <a:r>
              <a:rPr lang="vi-VN" altLang="en-US" sz="4000" b="1">
                <a:latin typeface="Times New Roman" panose="02020603050405020304" charset="0"/>
                <a:cs typeface="Times New Roman" panose="02020603050405020304" charset="0"/>
              </a:rPr>
              <a:t>3.</a:t>
            </a:r>
            <a:r>
              <a:rPr lang="vi-VN" altLang="en-US" sz="4000">
                <a:latin typeface="Times New Roman" panose="02020603050405020304" charset="0"/>
                <a:cs typeface="Times New Roman" panose="02020603050405020304" charset="0"/>
              </a:rPr>
              <a:t> Đọc bài thơ dưới đây và trả lời câu </a:t>
            </a:r>
            <a:r>
              <a:rPr lang="vi-VN" altLang="en-US" sz="4000">
                <a:latin typeface="Times New Roman" panose="02020603050405020304" charset="0"/>
                <a:cs typeface="Times New Roman" panose="02020603050405020304" charset="0"/>
              </a:rPr>
              <a:t>hỏi.</a:t>
            </a:r>
            <a:endParaRPr lang="vi-VN" altLang="en-US" sz="4000">
              <a:latin typeface="Times New Roman" panose="02020603050405020304" charset="0"/>
              <a:cs typeface="Times New Roman" panose="02020603050405020304" charset="0"/>
            </a:endParaRPr>
          </a:p>
        </p:txBody>
      </p:sp>
      <p:sp>
        <p:nvSpPr>
          <p:cNvPr id="4" name="Text Box 3"/>
          <p:cNvSpPr txBox="1"/>
          <p:nvPr/>
        </p:nvSpPr>
        <p:spPr>
          <a:xfrm>
            <a:off x="647065" y="1087755"/>
            <a:ext cx="3629660" cy="645160"/>
          </a:xfrm>
          <a:prstGeom prst="rect">
            <a:avLst/>
          </a:prstGeom>
          <a:noFill/>
        </p:spPr>
        <p:txBody>
          <a:bodyPr wrap="square" rtlCol="0">
            <a:spAutoFit/>
          </a:bodyPr>
          <a:p>
            <a:r>
              <a:rPr lang="vi-VN" altLang="en-US" sz="3600">
                <a:solidFill>
                  <a:srgbClr val="FF0000"/>
                </a:solidFill>
                <a:latin typeface="Times New Roman" panose="02020603050405020304" charset="0"/>
                <a:cs typeface="Times New Roman" panose="02020603050405020304" charset="0"/>
              </a:rPr>
              <a:t>Cánh cam lạc mẹ</a:t>
            </a:r>
            <a:endParaRPr lang="vi-VN" altLang="en-US" sz="3600">
              <a:solidFill>
                <a:srgbClr val="FF0000"/>
              </a:solidFill>
              <a:latin typeface="Times New Roman" panose="02020603050405020304" charset="0"/>
              <a:cs typeface="Times New Roman" panose="02020603050405020304" charset="0"/>
            </a:endParaRPr>
          </a:p>
        </p:txBody>
      </p:sp>
      <p:sp>
        <p:nvSpPr>
          <p:cNvPr id="6" name="Text Box 5"/>
          <p:cNvSpPr txBox="1"/>
          <p:nvPr/>
        </p:nvSpPr>
        <p:spPr>
          <a:xfrm>
            <a:off x="330200" y="1732915"/>
            <a:ext cx="4263390" cy="2061210"/>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Cánh cam đi lạc </a:t>
            </a:r>
            <a:r>
              <a:rPr lang="vi-VN" altLang="en-US" sz="3200">
                <a:solidFill>
                  <a:schemeClr val="tx1"/>
                </a:solidFill>
                <a:latin typeface="Times New Roman" panose="02020603050405020304" charset="0"/>
                <a:cs typeface="Times New Roman" panose="02020603050405020304" charset="0"/>
              </a:rPr>
              <a:t>mẹ</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Gió xô vào vườn </a:t>
            </a:r>
            <a:r>
              <a:rPr lang="vi-VN" altLang="en-US" sz="3200">
                <a:solidFill>
                  <a:schemeClr val="tx1"/>
                </a:solidFill>
                <a:latin typeface="Times New Roman" panose="02020603050405020304" charset="0"/>
                <a:cs typeface="Times New Roman" panose="02020603050405020304" charset="0"/>
              </a:rPr>
              <a:t>hoang</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Giữa bao nhiêu gai </a:t>
            </a:r>
            <a:r>
              <a:rPr lang="vi-VN" altLang="en-US" sz="3200">
                <a:solidFill>
                  <a:schemeClr val="tx1"/>
                </a:solidFill>
                <a:latin typeface="Times New Roman" panose="02020603050405020304" charset="0"/>
                <a:cs typeface="Times New Roman" panose="02020603050405020304" charset="0"/>
              </a:rPr>
              <a:t>góc</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Lũ ve sầu kêu </a:t>
            </a:r>
            <a:r>
              <a:rPr lang="vi-VN" altLang="en-US" sz="3200">
                <a:solidFill>
                  <a:schemeClr val="tx1"/>
                </a:solidFill>
                <a:latin typeface="Times New Roman" panose="02020603050405020304" charset="0"/>
                <a:cs typeface="Times New Roman" panose="02020603050405020304" charset="0"/>
              </a:rPr>
              <a:t>ran.</a:t>
            </a:r>
            <a:endParaRPr lang="vi-VN" altLang="en-US" sz="3200">
              <a:solidFill>
                <a:schemeClr val="tx1"/>
              </a:solidFill>
              <a:latin typeface="Times New Roman" panose="02020603050405020304" charset="0"/>
              <a:cs typeface="Times New Roman" panose="02020603050405020304" charset="0"/>
            </a:endParaRPr>
          </a:p>
        </p:txBody>
      </p:sp>
      <p:sp>
        <p:nvSpPr>
          <p:cNvPr id="7" name="Text Box 6"/>
          <p:cNvSpPr txBox="1"/>
          <p:nvPr/>
        </p:nvSpPr>
        <p:spPr>
          <a:xfrm>
            <a:off x="330200" y="3900170"/>
            <a:ext cx="4929505" cy="2061210"/>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Chiều nhạt nắng trắng </a:t>
            </a:r>
            <a:r>
              <a:rPr lang="vi-VN" altLang="en-US" sz="3200">
                <a:solidFill>
                  <a:schemeClr val="tx1"/>
                </a:solidFill>
                <a:latin typeface="Times New Roman" panose="02020603050405020304" charset="0"/>
                <a:cs typeface="Times New Roman" panose="02020603050405020304" charset="0"/>
              </a:rPr>
              <a:t>sương</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Trời rộng xanh như </a:t>
            </a:r>
            <a:r>
              <a:rPr lang="vi-VN" altLang="en-US" sz="3200">
                <a:solidFill>
                  <a:schemeClr val="tx1"/>
                </a:solidFill>
                <a:latin typeface="Times New Roman" panose="02020603050405020304" charset="0"/>
                <a:cs typeface="Times New Roman" panose="02020603050405020304" charset="0"/>
              </a:rPr>
              <a:t>bể</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Tiếng cánh cam gọi </a:t>
            </a:r>
            <a:r>
              <a:rPr lang="vi-VN" altLang="en-US" sz="3200">
                <a:solidFill>
                  <a:schemeClr val="tx1"/>
                </a:solidFill>
                <a:latin typeface="Times New Roman" panose="02020603050405020304" charset="0"/>
                <a:cs typeface="Times New Roman" panose="02020603050405020304" charset="0"/>
              </a:rPr>
              <a:t>mẹ</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Khản đặc trên lối </a:t>
            </a:r>
            <a:r>
              <a:rPr lang="vi-VN" altLang="en-US" sz="3200">
                <a:solidFill>
                  <a:schemeClr val="tx1"/>
                </a:solidFill>
                <a:latin typeface="Times New Roman" panose="02020603050405020304" charset="0"/>
                <a:cs typeface="Times New Roman" panose="02020603050405020304" charset="0"/>
              </a:rPr>
              <a:t>mòn.</a:t>
            </a:r>
            <a:endParaRPr lang="vi-VN" altLang="en-US" sz="3200">
              <a:solidFill>
                <a:schemeClr val="tx1"/>
              </a:solidFill>
              <a:latin typeface="Times New Roman" panose="02020603050405020304" charset="0"/>
              <a:cs typeface="Times New Roman" panose="02020603050405020304" charset="0"/>
            </a:endParaRPr>
          </a:p>
        </p:txBody>
      </p:sp>
      <p:sp>
        <p:nvSpPr>
          <p:cNvPr id="8" name="Text Box 7"/>
          <p:cNvSpPr txBox="1"/>
          <p:nvPr/>
        </p:nvSpPr>
        <p:spPr>
          <a:xfrm>
            <a:off x="7610475" y="1732915"/>
            <a:ext cx="4262755" cy="2061210"/>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Bọ dừa dừng nấu </a:t>
            </a:r>
            <a:r>
              <a:rPr lang="vi-VN" altLang="en-US" sz="3200">
                <a:solidFill>
                  <a:schemeClr val="tx1"/>
                </a:solidFill>
                <a:latin typeface="Times New Roman" panose="02020603050405020304" charset="0"/>
                <a:cs typeface="Times New Roman" panose="02020603050405020304" charset="0"/>
              </a:rPr>
              <a:t>cơm</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Cào cào ngưng giã </a:t>
            </a:r>
            <a:r>
              <a:rPr lang="vi-VN" altLang="en-US" sz="3200">
                <a:solidFill>
                  <a:schemeClr val="tx1"/>
                </a:solidFill>
                <a:latin typeface="Times New Roman" panose="02020603050405020304" charset="0"/>
                <a:cs typeface="Times New Roman" panose="02020603050405020304" charset="0"/>
              </a:rPr>
              <a:t>gạo</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Xén tóc thôi cắt </a:t>
            </a:r>
            <a:r>
              <a:rPr lang="vi-VN" altLang="en-US" sz="3200">
                <a:solidFill>
                  <a:schemeClr val="tx1"/>
                </a:solidFill>
                <a:latin typeface="Times New Roman" panose="02020603050405020304" charset="0"/>
                <a:cs typeface="Times New Roman" panose="02020603050405020304" charset="0"/>
              </a:rPr>
              <a:t>áo</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Đều bảo nhau đi </a:t>
            </a:r>
            <a:r>
              <a:rPr lang="vi-VN" altLang="en-US" sz="3200">
                <a:solidFill>
                  <a:schemeClr val="tx1"/>
                </a:solidFill>
                <a:latin typeface="Times New Roman" panose="02020603050405020304" charset="0"/>
                <a:cs typeface="Times New Roman" panose="02020603050405020304" charset="0"/>
              </a:rPr>
              <a:t>tìm.</a:t>
            </a:r>
            <a:endParaRPr lang="vi-VN" altLang="en-US" sz="3200">
              <a:solidFill>
                <a:schemeClr val="tx1"/>
              </a:solidFill>
              <a:latin typeface="Times New Roman" panose="02020603050405020304" charset="0"/>
              <a:cs typeface="Times New Roman" panose="02020603050405020304" charset="0"/>
            </a:endParaRPr>
          </a:p>
        </p:txBody>
      </p:sp>
      <p:sp>
        <p:nvSpPr>
          <p:cNvPr id="9" name="Text Box 8"/>
          <p:cNvSpPr txBox="1"/>
          <p:nvPr/>
        </p:nvSpPr>
        <p:spPr>
          <a:xfrm>
            <a:off x="7609840" y="3900170"/>
            <a:ext cx="4263390" cy="2491740"/>
          </a:xfrm>
          <a:prstGeom prst="rect">
            <a:avLst/>
          </a:prstGeom>
          <a:noFill/>
        </p:spPr>
        <p:txBody>
          <a:bodyPr wrap="square" rtlCol="0">
            <a:spAutoFit/>
          </a:bodyPr>
          <a:p>
            <a:r>
              <a:rPr lang="vi-VN" altLang="en-US" sz="3200">
                <a:solidFill>
                  <a:schemeClr val="tx1"/>
                </a:solidFill>
                <a:latin typeface="Times New Roman" panose="02020603050405020304" charset="0"/>
                <a:cs typeface="Times New Roman" panose="02020603050405020304" charset="0"/>
              </a:rPr>
              <a:t>Khu vườn hoang lặng </a:t>
            </a:r>
            <a:r>
              <a:rPr lang="vi-VN" altLang="en-US" sz="3200">
                <a:solidFill>
                  <a:schemeClr val="tx1"/>
                </a:solidFill>
                <a:latin typeface="Times New Roman" panose="02020603050405020304" charset="0"/>
                <a:cs typeface="Times New Roman" panose="02020603050405020304" charset="0"/>
              </a:rPr>
              <a:t>im</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Bỗng râm ran khắp </a:t>
            </a:r>
            <a:r>
              <a:rPr lang="vi-VN" altLang="en-US" sz="3200">
                <a:solidFill>
                  <a:schemeClr val="tx1"/>
                </a:solidFill>
                <a:latin typeface="Times New Roman" panose="02020603050405020304" charset="0"/>
                <a:cs typeface="Times New Roman" panose="02020603050405020304" charset="0"/>
              </a:rPr>
              <a:t>lối</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Có điều ai cũng </a:t>
            </a:r>
            <a:r>
              <a:rPr lang="vi-VN" altLang="en-US" sz="3200">
                <a:solidFill>
                  <a:schemeClr val="tx1"/>
                </a:solidFill>
                <a:latin typeface="Times New Roman" panose="02020603050405020304" charset="0"/>
                <a:cs typeface="Times New Roman" panose="02020603050405020304" charset="0"/>
              </a:rPr>
              <a:t>nói</a:t>
            </a:r>
            <a:endParaRPr lang="vi-VN" altLang="en-US" sz="3200">
              <a:solidFill>
                <a:schemeClr val="tx1"/>
              </a:solidFill>
              <a:latin typeface="Times New Roman" panose="02020603050405020304" charset="0"/>
              <a:cs typeface="Times New Roman" panose="02020603050405020304" charset="0"/>
            </a:endParaRPr>
          </a:p>
          <a:p>
            <a:r>
              <a:rPr lang="vi-VN" altLang="en-US" sz="3200">
                <a:solidFill>
                  <a:schemeClr val="tx1"/>
                </a:solidFill>
                <a:latin typeface="Times New Roman" panose="02020603050405020304" charset="0"/>
                <a:cs typeface="Times New Roman" panose="02020603050405020304" charset="0"/>
              </a:rPr>
              <a:t>Cánh cam về nhà </a:t>
            </a:r>
            <a:r>
              <a:rPr lang="vi-VN" altLang="en-US" sz="3200">
                <a:solidFill>
                  <a:schemeClr val="tx1"/>
                </a:solidFill>
                <a:latin typeface="Times New Roman" panose="02020603050405020304" charset="0"/>
                <a:cs typeface="Times New Roman" panose="02020603050405020304" charset="0"/>
              </a:rPr>
              <a:t>tôi.</a:t>
            </a:r>
            <a:endParaRPr lang="vi-VN" altLang="en-US" sz="3200">
              <a:solidFill>
                <a:schemeClr val="tx1"/>
              </a:solidFill>
              <a:latin typeface="Times New Roman" panose="02020603050405020304" charset="0"/>
              <a:cs typeface="Times New Roman" panose="02020603050405020304" charset="0"/>
            </a:endParaRPr>
          </a:p>
          <a:p>
            <a:pPr algn="r"/>
            <a:r>
              <a:rPr lang="vi-VN" altLang="en-US" sz="2800" i="1">
                <a:solidFill>
                  <a:schemeClr val="tx1"/>
                </a:solidFill>
                <a:latin typeface="Times New Roman" panose="02020603050405020304" charset="0"/>
                <a:cs typeface="Times New Roman" panose="02020603050405020304" charset="0"/>
              </a:rPr>
              <a:t>( Ngân Vịnh )</a:t>
            </a:r>
            <a:endParaRPr lang="vi-VN" altLang="en-US" sz="2800" i="1">
              <a:solidFill>
                <a:schemeClr val="tx1"/>
              </a:solidFill>
              <a:latin typeface="Times New Roman" panose="02020603050405020304" charset="0"/>
              <a:cs typeface="Times New Roman" panose="02020603050405020304" charset="0"/>
            </a:endParaRPr>
          </a:p>
        </p:txBody>
      </p:sp>
      <p:pic>
        <p:nvPicPr>
          <p:cNvPr id="10" name="Content Placeholder 9" descr="Ôn tập hình 8"/>
          <p:cNvPicPr>
            <a:picLocks noChangeAspect="1"/>
          </p:cNvPicPr>
          <p:nvPr>
            <p:ph sz="half" idx="1"/>
          </p:nvPr>
        </p:nvPicPr>
        <p:blipFill>
          <a:blip r:embed="rId2"/>
          <a:stretch>
            <a:fillRect/>
          </a:stretch>
        </p:blipFill>
        <p:spPr>
          <a:xfrm>
            <a:off x="4277995" y="1732915"/>
            <a:ext cx="3332480" cy="1962150"/>
          </a:xfrm>
          <a:prstGeom prst="rect">
            <a:avLst/>
          </a:prstGeom>
        </p:spPr>
      </p:pic>
      <p:pic>
        <p:nvPicPr>
          <p:cNvPr id="12" name="Content Placeholder 11" descr="Ôn tập hình 7"/>
          <p:cNvPicPr>
            <a:picLocks noChangeAspect="1"/>
          </p:cNvPicPr>
          <p:nvPr>
            <p:ph sz="half" idx="2"/>
          </p:nvPr>
        </p:nvPicPr>
        <p:blipFill>
          <a:blip r:embed="rId3"/>
          <a:stretch>
            <a:fillRect/>
          </a:stretch>
        </p:blipFill>
        <p:spPr>
          <a:xfrm>
            <a:off x="4276725" y="4439920"/>
            <a:ext cx="3332480" cy="2094230"/>
          </a:xfrm>
          <a:prstGeom prst="rect">
            <a:avLst/>
          </a:prstGeom>
        </p:spPr>
      </p:pic>
      <p:sp>
        <p:nvSpPr>
          <p:cNvPr id="14" name="Rounded Rectangle 13"/>
          <p:cNvSpPr/>
          <p:nvPr/>
        </p:nvSpPr>
        <p:spPr>
          <a:xfrm>
            <a:off x="1795145" y="5961380"/>
            <a:ext cx="1333500" cy="543560"/>
          </a:xfrm>
          <a:prstGeom prst="roundRect">
            <a:avLst/>
          </a:prstGeom>
          <a:gradFill>
            <a:gsLst>
              <a:gs pos="99000">
                <a:srgbClr val="FBFB11"/>
              </a:gs>
              <a:gs pos="100000">
                <a:srgbClr val="838309"/>
              </a:gs>
            </a:gsLst>
            <a:lin ang="5400000" scaled="0"/>
          </a:gra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solidFill>
                  <a:schemeClr val="tx1"/>
                </a:solidFill>
                <a:latin typeface="Times New Roman" panose="02020603050405020304" charset="0"/>
                <a:cs typeface="Times New Roman" panose="02020603050405020304" charset="0"/>
              </a:rPr>
              <a:t>Đọc</a:t>
            </a:r>
            <a:endParaRPr lang="vi-VN" altLang="en-US" sz="3600" b="1">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down)">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up)">
                                      <p:cBhvr>
                                        <p:cTn id="23" dur="500"/>
                                        <p:tgtEl>
                                          <p:spTgt spid="8"/>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500"/>
                            </p:stCondLst>
                            <p:childTnLst>
                              <p:par>
                                <p:cTn id="30" presetID="6" presetClass="entr" presetSubtype="16" fill="hold" nodeType="afterEffect">
                                  <p:stCondLst>
                                    <p:cond delay="0"/>
                                  </p:stCondLst>
                                  <p:childTnLst>
                                    <p:set>
                                      <p:cBhvr>
                                        <p:cTn id="31" dur="500"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par>
                          <p:cTn id="33" fill="hold">
                            <p:stCondLst>
                              <p:cond delay="3000"/>
                            </p:stCondLst>
                            <p:childTnLst>
                              <p:par>
                                <p:cTn id="34" presetID="6" presetClass="entr" presetSubtype="16" fill="hold" nodeType="afterEffect">
                                  <p:stCondLst>
                                    <p:cond delay="0"/>
                                  </p:stCondLst>
                                  <p:childTnLst>
                                    <p:set>
                                      <p:cBhvr>
                                        <p:cTn id="35" dur="500"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b="-7000"/>
          </a:stretch>
        </a:blipFill>
        <a:effectLst/>
      </p:bgPr>
    </p:bg>
    <p:spTree>
      <p:nvGrpSpPr>
        <p:cNvPr id="1" name=""/>
        <p:cNvGrpSpPr/>
        <p:nvPr/>
      </p:nvGrpSpPr>
      <p:grpSpPr/>
      <p:sp>
        <p:nvSpPr>
          <p:cNvPr id="5" name="Text Box 4"/>
          <p:cNvSpPr txBox="1"/>
          <p:nvPr/>
        </p:nvSpPr>
        <p:spPr>
          <a:xfrm>
            <a:off x="2416810" y="2112010"/>
            <a:ext cx="7135495" cy="3630930"/>
          </a:xfrm>
          <a:prstGeom prst="rect">
            <a:avLst/>
          </a:prstGeom>
          <a:noFill/>
        </p:spPr>
        <p:txBody>
          <a:bodyPr wrap="square" rtlCol="0">
            <a:spAutoFit/>
          </a:bodyPr>
          <a:p>
            <a:r>
              <a:rPr lang="vi-VN" altLang="en-US" sz="11500" b="1">
                <a:solidFill>
                  <a:srgbClr val="0070C0"/>
                </a:solidFill>
                <a:latin typeface="Times New Roman" panose="02020603050405020304" charset="0"/>
                <a:cs typeface="Times New Roman" panose="02020603050405020304" charset="0"/>
              </a:rPr>
              <a:t>TRẢ LỜI</a:t>
            </a:r>
            <a:endParaRPr lang="vi-VN" altLang="en-US" sz="11500" b="1">
              <a:solidFill>
                <a:srgbClr val="0070C0"/>
              </a:solidFill>
              <a:latin typeface="Times New Roman" panose="02020603050405020304" charset="0"/>
              <a:cs typeface="Times New Roman" panose="02020603050405020304" charset="0"/>
            </a:endParaRPr>
          </a:p>
          <a:p>
            <a:r>
              <a:rPr lang="vi-VN" altLang="en-US" sz="11500" b="1">
                <a:solidFill>
                  <a:srgbClr val="0070C0"/>
                </a:solidFill>
                <a:latin typeface="Times New Roman" panose="02020603050405020304" charset="0"/>
                <a:cs typeface="Times New Roman" panose="02020603050405020304" charset="0"/>
              </a:rPr>
              <a:t>CÂU HỎI</a:t>
            </a:r>
            <a:endParaRPr lang="vi-VN" altLang="en-US" sz="11500" b="1">
              <a:solidFill>
                <a:srgbClr val="0070C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t="-2000" r="-2000" b="-2000"/>
          </a:stretch>
        </a:blipFill>
        <a:effectLst/>
      </p:bgPr>
    </p:bg>
    <p:spTree>
      <p:nvGrpSpPr>
        <p:cNvPr id="1" name=""/>
        <p:cNvGrpSpPr/>
        <p:nvPr/>
      </p:nvGrpSpPr>
      <p:grpSpPr/>
      <p:sp>
        <p:nvSpPr>
          <p:cNvPr id="6" name="Text Box 5"/>
          <p:cNvSpPr txBox="1"/>
          <p:nvPr/>
        </p:nvSpPr>
        <p:spPr>
          <a:xfrm>
            <a:off x="690880" y="358775"/>
            <a:ext cx="754570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a. Chuyện gì xảy ra với cánh cam?</a:t>
            </a:r>
            <a:endParaRPr lang="vi-VN" altLang="en-US" sz="4000">
              <a:latin typeface="Times New Roman" panose="02020603050405020304" charset="0"/>
              <a:cs typeface="Times New Roman" panose="02020603050405020304" charset="0"/>
            </a:endParaRPr>
          </a:p>
        </p:txBody>
      </p:sp>
      <p:grpSp>
        <p:nvGrpSpPr>
          <p:cNvPr id="9" name="Group 8"/>
          <p:cNvGrpSpPr/>
          <p:nvPr/>
        </p:nvGrpSpPr>
        <p:grpSpPr>
          <a:xfrm>
            <a:off x="866140" y="1100455"/>
            <a:ext cx="10928985" cy="1322070"/>
            <a:chOff x="1364" y="1504"/>
            <a:chExt cx="17211" cy="2082"/>
          </a:xfrm>
        </p:grpSpPr>
        <p:sp>
          <p:nvSpPr>
            <p:cNvPr id="7" name="Text Box 6"/>
            <p:cNvSpPr txBox="1"/>
            <p:nvPr/>
          </p:nvSpPr>
          <p:spPr>
            <a:xfrm>
              <a:off x="1364" y="1504"/>
              <a:ext cx="17211" cy="2082"/>
            </a:xfrm>
            <a:prstGeom prst="rect">
              <a:avLst/>
            </a:prstGeom>
            <a:solidFill>
              <a:schemeClr val="accent4">
                <a:lumMod val="20000"/>
                <a:lumOff val="80000"/>
              </a:schemeClr>
            </a:solidFill>
            <a:ln w="22225">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       Cánh cam bị lạc mẹ, bị gió xô vào vườn hoang đầy gai góc.</a:t>
              </a:r>
              <a:endParaRPr lang="vi-VN" altLang="en-US" sz="4000">
                <a:latin typeface="Times New Roman" panose="02020603050405020304" charset="0"/>
                <a:cs typeface="Times New Roman" panose="02020603050405020304" charset="0"/>
              </a:endParaRPr>
            </a:p>
          </p:txBody>
        </p:sp>
        <p:sp>
          <p:nvSpPr>
            <p:cNvPr id="8" name="Notched Right Arrow 7"/>
            <p:cNvSpPr/>
            <p:nvPr/>
          </p:nvSpPr>
          <p:spPr>
            <a:xfrm>
              <a:off x="1561" y="1861"/>
              <a:ext cx="1275" cy="400"/>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ext Box 9"/>
          <p:cNvSpPr txBox="1"/>
          <p:nvPr/>
        </p:nvSpPr>
        <p:spPr>
          <a:xfrm>
            <a:off x="690880" y="2421890"/>
            <a:ext cx="9533255" cy="706755"/>
          </a:xfrm>
          <a:prstGeom prst="rect">
            <a:avLst/>
          </a:prstGeom>
          <a:noFill/>
        </p:spPr>
        <p:txBody>
          <a:bodyPr wrap="square" rtlCol="0">
            <a:spAutoFit/>
          </a:bodyPr>
          <a:p>
            <a:r>
              <a:rPr lang="vi-VN" altLang="en-US" sz="4000">
                <a:latin typeface="Times New Roman" panose="02020603050405020304" charset="0"/>
                <a:cs typeface="Times New Roman" panose="02020603050405020304" charset="0"/>
              </a:rPr>
              <a:t>b. Những ai đã quan tâm, giúp đỡ cánh cam?</a:t>
            </a:r>
            <a:endParaRPr lang="vi-VN" altLang="en-US" sz="4000">
              <a:latin typeface="Times New Roman" panose="02020603050405020304" charset="0"/>
              <a:cs typeface="Times New Roman" panose="02020603050405020304" charset="0"/>
            </a:endParaRPr>
          </a:p>
        </p:txBody>
      </p:sp>
      <p:grpSp>
        <p:nvGrpSpPr>
          <p:cNvPr id="11" name="Group 10"/>
          <p:cNvGrpSpPr/>
          <p:nvPr/>
        </p:nvGrpSpPr>
        <p:grpSpPr>
          <a:xfrm>
            <a:off x="866140" y="3274695"/>
            <a:ext cx="10928985" cy="1322070"/>
            <a:chOff x="1364" y="1504"/>
            <a:chExt cx="17211" cy="2082"/>
          </a:xfrm>
        </p:grpSpPr>
        <p:sp>
          <p:nvSpPr>
            <p:cNvPr id="12" name="Text Box 11"/>
            <p:cNvSpPr txBox="1"/>
            <p:nvPr/>
          </p:nvSpPr>
          <p:spPr>
            <a:xfrm>
              <a:off x="1364" y="1504"/>
              <a:ext cx="17211" cy="2082"/>
            </a:xfrm>
            <a:prstGeom prst="rect">
              <a:avLst/>
            </a:prstGeom>
            <a:solidFill>
              <a:schemeClr val="accent4">
                <a:lumMod val="20000"/>
                <a:lumOff val="80000"/>
              </a:schemeClr>
            </a:solidFill>
            <a:ln w="22225">
              <a:solidFill>
                <a:srgbClr val="00B0F0"/>
              </a:solidFill>
            </a:ln>
          </p:spPr>
          <p:txBody>
            <a:bodyPr wrap="square" rtlCol="0">
              <a:spAutoFit/>
            </a:bodyPr>
            <a:p>
              <a:r>
                <a:rPr lang="vi-VN" altLang="en-US" sz="4000">
                  <a:latin typeface="Times New Roman" panose="02020603050405020304" charset="0"/>
                  <a:cs typeface="Times New Roman" panose="02020603050405020304" charset="0"/>
                </a:rPr>
                <a:t>       Những bạn đã quan tâm giúp đỡ cánh cam: bọ dừa, cào cào, xén tóc.</a:t>
              </a:r>
              <a:endParaRPr lang="vi-VN" altLang="en-US" sz="4000">
                <a:latin typeface="Times New Roman" panose="02020603050405020304" charset="0"/>
                <a:cs typeface="Times New Roman" panose="02020603050405020304" charset="0"/>
              </a:endParaRPr>
            </a:p>
          </p:txBody>
        </p:sp>
        <p:sp>
          <p:nvSpPr>
            <p:cNvPr id="13" name="Notched Right Arrow 12"/>
            <p:cNvSpPr/>
            <p:nvPr/>
          </p:nvSpPr>
          <p:spPr>
            <a:xfrm>
              <a:off x="1561" y="1861"/>
              <a:ext cx="1275" cy="42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pic>
        <p:nvPicPr>
          <p:cNvPr id="14" name="Content Placeholder 13" descr="Ôn tập hình 19_preview_rev_1"/>
          <p:cNvPicPr>
            <a:picLocks noChangeAspect="1"/>
          </p:cNvPicPr>
          <p:nvPr>
            <p:ph sz="half" idx="1"/>
          </p:nvPr>
        </p:nvPicPr>
        <p:blipFill>
          <a:blip r:embed="rId2"/>
          <a:stretch>
            <a:fillRect/>
          </a:stretch>
        </p:blipFill>
        <p:spPr>
          <a:xfrm rot="5400000">
            <a:off x="8879840" y="4465955"/>
            <a:ext cx="2372360" cy="2412365"/>
          </a:xfrm>
          <a:prstGeom prst="rect">
            <a:avLst/>
          </a:prstGeom>
        </p:spPr>
      </p:pic>
      <p:pic>
        <p:nvPicPr>
          <p:cNvPr id="16" name="Content Placeholder 15" descr="Ôn tập hình 17_preview_rev_1"/>
          <p:cNvPicPr>
            <a:picLocks noChangeAspect="1"/>
          </p:cNvPicPr>
          <p:nvPr>
            <p:ph sz="half" idx="2"/>
          </p:nvPr>
        </p:nvPicPr>
        <p:blipFill>
          <a:blip r:embed="rId3"/>
          <a:srcRect l="3546" r="4190" b="5837"/>
          <a:stretch>
            <a:fillRect/>
          </a:stretch>
        </p:blipFill>
        <p:spPr>
          <a:xfrm>
            <a:off x="4835525" y="4486275"/>
            <a:ext cx="3401060" cy="2334260"/>
          </a:xfrm>
          <a:prstGeom prst="rect">
            <a:avLst/>
          </a:prstGeom>
        </p:spPr>
      </p:pic>
      <p:pic>
        <p:nvPicPr>
          <p:cNvPr id="18" name="Picture 17" descr="Ôn tập 18_preview_rev_1"/>
          <p:cNvPicPr>
            <a:picLocks noChangeAspect="1"/>
          </p:cNvPicPr>
          <p:nvPr/>
        </p:nvPicPr>
        <p:blipFill>
          <a:blip r:embed="rId4"/>
          <a:srcRect r="4603" b="3945"/>
          <a:stretch>
            <a:fillRect/>
          </a:stretch>
        </p:blipFill>
        <p:spPr>
          <a:xfrm>
            <a:off x="1165860" y="4485640"/>
            <a:ext cx="2922270" cy="2271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par>
                                <p:cTn id="27" presetID="37"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900" decel="100000" fill="hold"/>
                                        <p:tgtEl>
                                          <p:spTgt spid="1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1500"/>
                            </p:stCondLst>
                            <p:childTnLst>
                              <p:par>
                                <p:cTn id="41" presetID="37"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7333</Words>
  <Application>WPS Presentation</Application>
  <PresentationFormat>Widescreen</PresentationFormat>
  <Paragraphs>405</Paragraphs>
  <Slides>36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SimSun</vt:lpstr>
      <vt:lpstr>Wingdings</vt:lpstr>
      <vt:lpstr>Times New Roman</vt:lpstr>
      <vt:lpstr>Microsoft YaHei</vt:lpstr>
      <vt:lpstr>Arial Unicode MS</vt:lpstr>
      <vt:lpstr>Calibri Light</vt:lpstr>
      <vt:lpstr>Calibri</vt:lpstr>
      <vt:lpstr>HP001 4 hàng</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PC</cp:lastModifiedBy>
  <cp:revision>10</cp:revision>
  <dcterms:created xsi:type="dcterms:W3CDTF">2022-03-26T19:45:00Z</dcterms:created>
  <dcterms:modified xsi:type="dcterms:W3CDTF">2022-03-30T14:54:32Z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AA0388DD63464B939EA59BE51EF1B486</vt:lpwstr>
  </property>
  <property fmtid="{D5CDD505-2E9C-101B-9397-08002B2CF9AE}" pid="3" name="KSOProductBuildVer">
    <vt:lpwstr>1033-11.2.0.11042</vt:lpwstr>
  </property>
</Properties>
</file>