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71" r:id="rId11"/>
    <p:sldId id="272" r:id="rId12"/>
    <p:sldId id="263" r:id="rId13"/>
    <p:sldId id="268" r:id="rId14"/>
    <p:sldId id="273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FFE3"/>
    <a:srgbClr val="FFFF47"/>
    <a:srgbClr val="11E1DC"/>
    <a:srgbClr val="FF66FF"/>
    <a:srgbClr val="FFDD4B"/>
    <a:srgbClr val="8BFF8B"/>
    <a:srgbClr val="00FFCC"/>
    <a:srgbClr val="43FF43"/>
    <a:srgbClr val="FF6600"/>
    <a:srgbClr val="4FFF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03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622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190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59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380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88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929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170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75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37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5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1BB2F-F10A-4A8F-830B-D31D20C8AAF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BBDBF-F69D-4471-A33C-FB7093A9E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12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13311"/>
            <a:ext cx="7772400" cy="15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400" b="1">
              <a:solidFill>
                <a:schemeClr val="tx2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3572308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2640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926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3569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20179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32990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08050" y="2243125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</a:rPr>
              <a:t>CHÀO </a:t>
            </a:r>
            <a:r>
              <a:rPr lang="en-US" altLang="en-US" sz="2800" b="1" dirty="0">
                <a:solidFill>
                  <a:srgbClr val="FF0000"/>
                </a:solidFill>
              </a:rPr>
              <a:t>MỪNG CÁC CON ĐẾN VỚI TIẾT HỌC MÔN TOÁN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73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2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8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7097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7FCBEE-EB5A-4F13-A167-7C5B40BF4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16CB62-1CC2-47F0-8EB6-9AF17E650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5" y="5581709"/>
            <a:ext cx="1960345" cy="127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7F66D6-FF5F-469A-8040-44462A7B0A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756" y="375930"/>
            <a:ext cx="8316486" cy="4829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269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8153400" cy="93176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Độ dài một bước chân của Mai, Việt, Nam lần lượt là 32 cm, 30 cm, 34 cm.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95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259467" y="1981200"/>
            <a:ext cx="3300697" cy="12954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a) Ai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bước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dài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nhất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256822" y="4104066"/>
            <a:ext cx="3279461" cy="12954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b) Ai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bước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ngắn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nhất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78EE33-98E7-4B6F-92FC-61A3A5136146}"/>
              </a:ext>
            </a:extLst>
          </p:cNvPr>
          <p:cNvSpPr txBox="1"/>
          <p:nvPr/>
        </p:nvSpPr>
        <p:spPr>
          <a:xfrm>
            <a:off x="0" y="3352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Nam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bước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chân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dài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nhất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132EE98-8708-4BB9-A661-E60DFBFD0B1A}"/>
              </a:ext>
            </a:extLst>
          </p:cNvPr>
          <p:cNvSpPr txBox="1"/>
          <p:nvPr/>
        </p:nvSpPr>
        <p:spPr>
          <a:xfrm>
            <a:off x="0" y="5572176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0000"/>
                </a:solidFill>
              </a:rPr>
              <a:t>Việt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bước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chân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ngắn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nhất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314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965" y="562817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48" y="58838"/>
            <a:ext cx="8232098" cy="66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8148" y="58838"/>
            <a:ext cx="4451454" cy="291296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chemeClr val="tx1"/>
                </a:solidFill>
              </a:rPr>
              <a:t>Bạn Việt ghép hai trong ba tấm thẻ như hình vẽ để được các số có hai chữ số. Việt có thể ghép được những số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3810000"/>
            <a:ext cx="7848600" cy="2819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0" y="2057400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2057399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0681" y="4419601"/>
            <a:ext cx="1490897" cy="1472034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7681" y="4547766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17451" y="4447331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7481" y="4419601"/>
            <a:ext cx="1490897" cy="1472034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43503" y="4419601"/>
            <a:ext cx="1490897" cy="137159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="" xmlns:p14="http://schemas.microsoft.com/office/powerpoint/2010/main" val="7000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1387E-6 L 0.45955 -0.36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48635E-7 L -0.03507 -0.346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7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381000" y="2057400"/>
            <a:ext cx="6858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" name="Đường kết nối Mũi tên Thẳng 3"/>
          <p:cNvCxnSpPr>
            <a:stCxn id="2" idx="3"/>
          </p:cNvCxnSpPr>
          <p:nvPr/>
        </p:nvCxnSpPr>
        <p:spPr>
          <a:xfrm flipV="1">
            <a:off x="1066800" y="1371600"/>
            <a:ext cx="1143000" cy="10397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Hộp Văn bản 5"/>
          <p:cNvSpPr txBox="1"/>
          <p:nvPr/>
        </p:nvSpPr>
        <p:spPr>
          <a:xfrm>
            <a:off x="2201718" y="1345548"/>
            <a:ext cx="6858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7" name="Đường kết nối Mũi tên Thẳng 6"/>
          <p:cNvCxnSpPr>
            <a:stCxn id="2" idx="3"/>
            <a:endCxn id="8" idx="1"/>
          </p:cNvCxnSpPr>
          <p:nvPr/>
        </p:nvCxnSpPr>
        <p:spPr>
          <a:xfrm>
            <a:off x="1066800" y="2411343"/>
            <a:ext cx="1134918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ộp Văn bản 7"/>
          <p:cNvSpPr txBox="1"/>
          <p:nvPr/>
        </p:nvSpPr>
        <p:spPr>
          <a:xfrm>
            <a:off x="2201718" y="2514600"/>
            <a:ext cx="685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14" name="Đường kết nối Mũi tên Thẳng 13"/>
          <p:cNvCxnSpPr>
            <a:stCxn id="6" idx="3"/>
          </p:cNvCxnSpPr>
          <p:nvPr/>
        </p:nvCxnSpPr>
        <p:spPr>
          <a:xfrm>
            <a:off x="2887518" y="1699491"/>
            <a:ext cx="10748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ộp Văn bản 14"/>
          <p:cNvSpPr txBox="1"/>
          <p:nvPr/>
        </p:nvSpPr>
        <p:spPr>
          <a:xfrm>
            <a:off x="3962400" y="1370296"/>
            <a:ext cx="1115291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16" name="Đường kết nối Mũi tên Thẳng 15"/>
          <p:cNvCxnSpPr/>
          <p:nvPr/>
        </p:nvCxnSpPr>
        <p:spPr>
          <a:xfrm>
            <a:off x="2887518" y="2854689"/>
            <a:ext cx="10748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/>
          <p:cNvSpPr txBox="1"/>
          <p:nvPr/>
        </p:nvSpPr>
        <p:spPr>
          <a:xfrm>
            <a:off x="4018971" y="2514600"/>
            <a:ext cx="1058719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18" name="Rectangle 8"/>
          <p:cNvSpPr/>
          <p:nvPr/>
        </p:nvSpPr>
        <p:spPr>
          <a:xfrm>
            <a:off x="4043993" y="160143"/>
            <a:ext cx="1033697" cy="817796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Rectangle 10"/>
          <p:cNvSpPr/>
          <p:nvPr/>
        </p:nvSpPr>
        <p:spPr>
          <a:xfrm>
            <a:off x="1300793" y="160143"/>
            <a:ext cx="1033697" cy="817796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Rectangle 11"/>
          <p:cNvSpPr/>
          <p:nvPr/>
        </p:nvSpPr>
        <p:spPr>
          <a:xfrm>
            <a:off x="6886815" y="160143"/>
            <a:ext cx="1033697" cy="76199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Hộp Văn bản 20"/>
          <p:cNvSpPr txBox="1"/>
          <p:nvPr/>
        </p:nvSpPr>
        <p:spPr>
          <a:xfrm>
            <a:off x="417944" y="4491481"/>
            <a:ext cx="685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22" name="Đường kết nối Mũi tên Thẳng 21"/>
          <p:cNvCxnSpPr>
            <a:stCxn id="21" idx="3"/>
          </p:cNvCxnSpPr>
          <p:nvPr/>
        </p:nvCxnSpPr>
        <p:spPr>
          <a:xfrm flipV="1">
            <a:off x="1103744" y="3805681"/>
            <a:ext cx="1143000" cy="10397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/>
          <p:cNvSpPr txBox="1"/>
          <p:nvPr/>
        </p:nvSpPr>
        <p:spPr>
          <a:xfrm>
            <a:off x="2238662" y="3779629"/>
            <a:ext cx="6858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24" name="Đường kết nối Mũi tên Thẳng 23"/>
          <p:cNvCxnSpPr>
            <a:stCxn id="21" idx="3"/>
            <a:endCxn id="25" idx="1"/>
          </p:cNvCxnSpPr>
          <p:nvPr/>
        </p:nvCxnSpPr>
        <p:spPr>
          <a:xfrm>
            <a:off x="1103744" y="4845424"/>
            <a:ext cx="1134918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/>
          <p:cNvSpPr txBox="1"/>
          <p:nvPr/>
        </p:nvSpPr>
        <p:spPr>
          <a:xfrm>
            <a:off x="2238662" y="4948681"/>
            <a:ext cx="685800" cy="707886"/>
          </a:xfrm>
          <a:prstGeom prst="rect">
            <a:avLst/>
          </a:prstGeom>
          <a:solidFill>
            <a:srgbClr val="6DFF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6" name="Đường kết nối Mũi tên Thẳng 25"/>
          <p:cNvCxnSpPr>
            <a:stCxn id="23" idx="3"/>
          </p:cNvCxnSpPr>
          <p:nvPr/>
        </p:nvCxnSpPr>
        <p:spPr>
          <a:xfrm>
            <a:off x="2924462" y="4133572"/>
            <a:ext cx="10748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Hộp Văn bản 26"/>
          <p:cNvSpPr txBox="1"/>
          <p:nvPr/>
        </p:nvSpPr>
        <p:spPr>
          <a:xfrm>
            <a:off x="3999344" y="3804377"/>
            <a:ext cx="111529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cxnSp>
        <p:nvCxnSpPr>
          <p:cNvPr id="28" name="Đường kết nối Mũi tên Thẳng 27"/>
          <p:cNvCxnSpPr/>
          <p:nvPr/>
        </p:nvCxnSpPr>
        <p:spPr>
          <a:xfrm>
            <a:off x="2924462" y="5288770"/>
            <a:ext cx="107488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ộp Văn bản 28"/>
          <p:cNvSpPr txBox="1"/>
          <p:nvPr/>
        </p:nvSpPr>
        <p:spPr>
          <a:xfrm>
            <a:off x="4055915" y="4948681"/>
            <a:ext cx="1058719" cy="707886"/>
          </a:xfrm>
          <a:prstGeom prst="rect">
            <a:avLst/>
          </a:prstGeom>
          <a:solidFill>
            <a:srgbClr val="6DFF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</p:spTree>
    <p:extLst>
      <p:ext uri="{BB962C8B-B14F-4D97-AF65-F5344CB8AC3E}">
        <p14:creationId xmlns="" xmlns:p14="http://schemas.microsoft.com/office/powerpoint/2010/main" val="205020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5" grpId="0" animBg="1"/>
      <p:bldP spid="17" grpId="0" animBg="1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FBAC90-0FB6-48EF-BD66-D0A30CE70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B9FBB1-0086-492B-8D12-5F35B5785C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26" y="1600200"/>
            <a:ext cx="8748147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895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6578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261098"/>
            <a:ext cx="1755913" cy="259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38" y="3500486"/>
            <a:ext cx="1755913" cy="2596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563" y="4261098"/>
            <a:ext cx="1755913" cy="2596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4" y="3500486"/>
            <a:ext cx="1755913" cy="2596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957" y="3863532"/>
            <a:ext cx="1755913" cy="25969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2000" y="955049"/>
            <a:ext cx="73143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</a:t>
            </a:r>
            <a:r>
              <a:rPr lang="en-US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 SINH </a:t>
            </a:r>
          </a:p>
          <a:p>
            <a:pPr algn="ctr"/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0" y="4440465"/>
            <a:ext cx="1755913" cy="25969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2399" y="3500486"/>
            <a:ext cx="1755913" cy="25969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1922" y="4062315"/>
            <a:ext cx="1755913" cy="25969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091" y="4062315"/>
            <a:ext cx="1755913" cy="25969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246" y="2987316"/>
            <a:ext cx="1295344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013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C574DC-6462-4811-80A6-649B5C610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5" y="5383268"/>
            <a:ext cx="2265145" cy="1474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5CD152-6D3A-4CFF-9C10-3DAF1A9004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832" y="-22578"/>
            <a:ext cx="8033767" cy="1552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D784BF-9631-42C9-B427-FB244C84BDB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040" y="1828800"/>
            <a:ext cx="8668960" cy="3038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714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44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2559421"/>
            <a:ext cx="114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Số</a:t>
            </a:r>
            <a:r>
              <a:rPr lang="en-US" sz="40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78740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Ôn bài cũ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73B2F39-D88C-4E41-81A6-3AE5281DD76E}"/>
              </a:ext>
            </a:extLst>
          </p:cNvPr>
          <p:cNvSpPr/>
          <p:nvPr/>
        </p:nvSpPr>
        <p:spPr>
          <a:xfrm>
            <a:off x="722489" y="3307496"/>
            <a:ext cx="81308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eriod"/>
            </a:pPr>
            <a:r>
              <a:rPr lang="en-US" sz="4000" b="1" dirty="0"/>
              <a:t>87 </a:t>
            </a:r>
            <a:r>
              <a:rPr lang="en-US" sz="4000" b="1" dirty="0" err="1"/>
              <a:t>gồm</a:t>
            </a:r>
            <a:r>
              <a:rPr lang="en-US" sz="4000" b="1" dirty="0"/>
              <a:t> …… </a:t>
            </a:r>
            <a:r>
              <a:rPr lang="en-US" sz="4000" b="1" dirty="0" err="1"/>
              <a:t>chục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…..</a:t>
            </a:r>
            <a:r>
              <a:rPr lang="en-US" sz="4000" b="1" dirty="0" err="1"/>
              <a:t>đơn</a:t>
            </a:r>
            <a:r>
              <a:rPr lang="en-US" sz="4000" b="1" dirty="0"/>
              <a:t> </a:t>
            </a:r>
            <a:r>
              <a:rPr lang="en-US" sz="4000" b="1" dirty="0" err="1"/>
              <a:t>vị</a:t>
            </a:r>
            <a:endParaRPr lang="en-US" sz="4000" b="1" dirty="0"/>
          </a:p>
          <a:p>
            <a:pPr marL="742950" indent="-742950">
              <a:buAutoNum type="alphaLcPeriod"/>
            </a:pPr>
            <a:r>
              <a:rPr lang="en-US" sz="4000" b="1" dirty="0"/>
              <a:t>14 </a:t>
            </a:r>
            <a:r>
              <a:rPr lang="en-US" sz="4000" b="1" dirty="0" err="1"/>
              <a:t>gồm</a:t>
            </a:r>
            <a:r>
              <a:rPr lang="en-US" sz="4000" b="1" dirty="0"/>
              <a:t> ……. </a:t>
            </a:r>
            <a:r>
              <a:rPr lang="en-US" sz="4000" b="1" dirty="0" err="1"/>
              <a:t>Chục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…..</a:t>
            </a:r>
            <a:r>
              <a:rPr lang="en-US" sz="4000" b="1" dirty="0" err="1"/>
              <a:t>đơn</a:t>
            </a:r>
            <a:r>
              <a:rPr lang="en-US" sz="4000" b="1" dirty="0"/>
              <a:t> </a:t>
            </a:r>
            <a:r>
              <a:rPr lang="en-US" sz="4000" b="1" dirty="0" err="1"/>
              <a:t>vị</a:t>
            </a:r>
            <a:endParaRPr lang="en-US" sz="4000" b="1" dirty="0"/>
          </a:p>
          <a:p>
            <a:pPr marL="742950" indent="-742950">
              <a:buAutoNum type="alphaLcPeriod"/>
            </a:pPr>
            <a:r>
              <a:rPr lang="en-US" sz="4000" b="1" dirty="0"/>
              <a:t>50 </a:t>
            </a:r>
            <a:r>
              <a:rPr lang="en-US" sz="4000" b="1" dirty="0" err="1"/>
              <a:t>gồm</a:t>
            </a:r>
            <a:r>
              <a:rPr lang="en-US" sz="4000" b="1" dirty="0"/>
              <a:t> ……. </a:t>
            </a:r>
            <a:r>
              <a:rPr lang="en-US" sz="4000" b="1" dirty="0" err="1"/>
              <a:t>Chục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……</a:t>
            </a:r>
            <a:r>
              <a:rPr lang="en-US" sz="4000" b="1" dirty="0" err="1"/>
              <a:t>đơn</a:t>
            </a:r>
            <a:r>
              <a:rPr lang="en-US" sz="4000" b="1" dirty="0"/>
              <a:t> </a:t>
            </a:r>
            <a:r>
              <a:rPr lang="en-US" sz="4000" b="1" dirty="0" err="1"/>
              <a:t>vị</a:t>
            </a:r>
            <a:endParaRPr lang="en-US" sz="4000" b="1" dirty="0"/>
          </a:p>
          <a:p>
            <a:pPr marL="742950" indent="-742950">
              <a:buAutoNum type="alphaLcPeriod"/>
            </a:pPr>
            <a:r>
              <a:rPr lang="en-US" sz="4000" b="1" dirty="0"/>
              <a:t>…….. </a:t>
            </a:r>
            <a:r>
              <a:rPr lang="en-US" sz="4000" b="1" dirty="0" err="1"/>
              <a:t>gồm</a:t>
            </a:r>
            <a:r>
              <a:rPr lang="en-US" sz="4000" b="1" dirty="0"/>
              <a:t> 6 </a:t>
            </a:r>
            <a:r>
              <a:rPr lang="en-US" sz="4000" b="1" dirty="0" err="1"/>
              <a:t>chục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2 </a:t>
            </a:r>
            <a:r>
              <a:rPr lang="en-US" sz="4000" b="1" dirty="0" err="1"/>
              <a:t>đơn</a:t>
            </a:r>
            <a:r>
              <a:rPr lang="en-US" sz="4000" b="1" dirty="0"/>
              <a:t> </a:t>
            </a:r>
            <a:r>
              <a:rPr lang="en-US" sz="4000" b="1" dirty="0" err="1"/>
              <a:t>vị</a:t>
            </a:r>
            <a:endParaRPr lang="en-US" sz="4000" b="1" dirty="0"/>
          </a:p>
          <a:p>
            <a:pPr marL="742950" indent="-742950">
              <a:buAutoNum type="alphaLcPeriod"/>
            </a:pPr>
            <a:r>
              <a:rPr lang="en-US" sz="4000" b="1" dirty="0"/>
              <a:t>……… </a:t>
            </a:r>
            <a:r>
              <a:rPr lang="en-US" sz="4000" b="1" dirty="0" err="1"/>
              <a:t>gồm</a:t>
            </a:r>
            <a:r>
              <a:rPr lang="en-US" sz="4000" b="1" dirty="0"/>
              <a:t> 3 </a:t>
            </a:r>
            <a:r>
              <a:rPr lang="en-US" sz="4000" b="1" dirty="0" err="1"/>
              <a:t>chục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5 </a:t>
            </a:r>
            <a:r>
              <a:rPr lang="en-US" sz="4000" b="1" dirty="0" err="1"/>
              <a:t>đơn</a:t>
            </a:r>
            <a:r>
              <a:rPr lang="en-US" sz="4000" b="1" dirty="0"/>
              <a:t> </a:t>
            </a:r>
            <a:r>
              <a:rPr lang="en-US" sz="4000" b="1" dirty="0" err="1"/>
              <a:t>vị</a:t>
            </a:r>
            <a:endParaRPr lang="en-US" sz="4000" b="1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BE01B8-17B5-4341-8D16-C019FF1CE85B}"/>
              </a:ext>
            </a:extLst>
          </p:cNvPr>
          <p:cNvSpPr/>
          <p:nvPr/>
        </p:nvSpPr>
        <p:spPr>
          <a:xfrm>
            <a:off x="3429000" y="3249547"/>
            <a:ext cx="68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3EEEC9C-C027-4066-BF6D-D39F7C6B7719}"/>
              </a:ext>
            </a:extLst>
          </p:cNvPr>
          <p:cNvSpPr/>
          <p:nvPr/>
        </p:nvSpPr>
        <p:spPr>
          <a:xfrm>
            <a:off x="5943600" y="3249547"/>
            <a:ext cx="68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8ED3B58-0614-4FDB-9EBD-A19AC73F7890}"/>
              </a:ext>
            </a:extLst>
          </p:cNvPr>
          <p:cNvSpPr/>
          <p:nvPr/>
        </p:nvSpPr>
        <p:spPr>
          <a:xfrm>
            <a:off x="3429000" y="3889551"/>
            <a:ext cx="68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D68E189-385E-41C5-B48A-DDD2516E8D29}"/>
              </a:ext>
            </a:extLst>
          </p:cNvPr>
          <p:cNvSpPr/>
          <p:nvPr/>
        </p:nvSpPr>
        <p:spPr>
          <a:xfrm>
            <a:off x="5943600" y="3889551"/>
            <a:ext cx="68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6B7B2D5-3294-4909-8025-85B445589CA7}"/>
              </a:ext>
            </a:extLst>
          </p:cNvPr>
          <p:cNvSpPr/>
          <p:nvPr/>
        </p:nvSpPr>
        <p:spPr>
          <a:xfrm>
            <a:off x="3414889" y="4449219"/>
            <a:ext cx="68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FEC23B9-FDF7-4B96-B4E7-030CFCC16D77}"/>
              </a:ext>
            </a:extLst>
          </p:cNvPr>
          <p:cNvSpPr/>
          <p:nvPr/>
        </p:nvSpPr>
        <p:spPr>
          <a:xfrm>
            <a:off x="5929489" y="4449219"/>
            <a:ext cx="68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36EB982-C464-42C7-BCD1-D78A984061F2}"/>
              </a:ext>
            </a:extLst>
          </p:cNvPr>
          <p:cNvSpPr/>
          <p:nvPr/>
        </p:nvSpPr>
        <p:spPr>
          <a:xfrm>
            <a:off x="1638300" y="5087798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4668C22-9C34-443C-A31E-1D3571FBB477}"/>
              </a:ext>
            </a:extLst>
          </p:cNvPr>
          <p:cNvSpPr/>
          <p:nvPr/>
        </p:nvSpPr>
        <p:spPr>
          <a:xfrm>
            <a:off x="1638300" y="565311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="" xmlns:p14="http://schemas.microsoft.com/office/powerpoint/2010/main" val="88607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1"/>
            <a:ext cx="9144000" cy="6826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9907">
            <a:off x="838200" y="889000"/>
            <a:ext cx="7848600" cy="73152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Bài: Ôn tập các phép tính </a:t>
            </a:r>
          </a:p>
          <a:p>
            <a:pPr algn="ctr"/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phạm vi 100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5201" y="3168341"/>
            <a:ext cx="2305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(T1-tr94+95)</a:t>
            </a:r>
          </a:p>
        </p:txBody>
      </p:sp>
    </p:spTree>
    <p:extLst>
      <p:ext uri="{BB962C8B-B14F-4D97-AF65-F5344CB8AC3E}">
        <p14:creationId xmlns="" xmlns:p14="http://schemas.microsoft.com/office/powerpoint/2010/main" val="350176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Số?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990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" y="2133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3276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4419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273" y="5562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05641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5641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0" y="1066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087437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3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96962"/>
            <a:ext cx="152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4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5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6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0" y="222019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8" y="3363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8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49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49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4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6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626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626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6665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6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77" y="3396816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0" descr="1chu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91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3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250353"/>
            <a:ext cx="152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4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5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6" descr="1don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1168309"/>
              </p:ext>
            </p:extLst>
          </p:nvPr>
        </p:nvGraphicFramePr>
        <p:xfrm>
          <a:off x="3429000" y="990600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Chục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Đơn</a:t>
                      </a:r>
                      <a:r>
                        <a:rPr lang="en-US" sz="2400" b="1" baseline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Viết</a:t>
                      </a:r>
                      <a:r>
                        <a:rPr lang="en-US" sz="2400" b="1" baseline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Đọc</a:t>
                      </a:r>
                      <a:r>
                        <a:rPr lang="en-US" sz="2400" b="1" baseline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Ba mươi</a:t>
                      </a:r>
                      <a:r>
                        <a:rPr lang="en-US" sz="2800" b="1" baseline="0"/>
                        <a:t> lăm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4771604"/>
              </p:ext>
            </p:extLst>
          </p:nvPr>
        </p:nvGraphicFramePr>
        <p:xfrm>
          <a:off x="3429001" y="2183477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Chục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Đơn</a:t>
                      </a:r>
                      <a:r>
                        <a:rPr lang="en-US" sz="2400" b="1" baseline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Viết</a:t>
                      </a:r>
                      <a:r>
                        <a:rPr lang="en-US" sz="2400" b="1" baseline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Đọc</a:t>
                      </a:r>
                      <a:r>
                        <a:rPr lang="en-US" sz="2400" b="1" baseline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Bốn</a:t>
                      </a:r>
                      <a:r>
                        <a:rPr lang="en-US" sz="2800" b="1" baseline="0"/>
                        <a:t> </a:t>
                      </a:r>
                      <a:r>
                        <a:rPr lang="en-US" sz="2800" b="1"/>
                        <a:t>mươi</a:t>
                      </a:r>
                      <a:r>
                        <a:rPr lang="en-US" sz="2800" b="1" baseline="0"/>
                        <a:t> tư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244002"/>
              </p:ext>
            </p:extLst>
          </p:nvPr>
        </p:nvGraphicFramePr>
        <p:xfrm>
          <a:off x="3429001" y="3317152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Chục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Đơn</a:t>
                      </a:r>
                      <a:r>
                        <a:rPr lang="en-US" sz="2400" b="1" baseline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Viết</a:t>
                      </a:r>
                      <a:r>
                        <a:rPr lang="en-US" sz="2400" b="1" baseline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Đọc</a:t>
                      </a:r>
                      <a:r>
                        <a:rPr lang="en-US" sz="2400" b="1" baseline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Sáu</a:t>
                      </a:r>
                      <a:r>
                        <a:rPr lang="en-US" sz="2800" b="1" baseline="0"/>
                        <a:t> mươi mốt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4151708"/>
              </p:ext>
            </p:extLst>
          </p:nvPr>
        </p:nvGraphicFramePr>
        <p:xfrm>
          <a:off x="3429001" y="4455622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Chục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Đơn</a:t>
                      </a:r>
                      <a:r>
                        <a:rPr lang="en-US" sz="2400" b="1" baseline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Viết</a:t>
                      </a:r>
                      <a:r>
                        <a:rPr lang="en-US" sz="2400" b="1" baseline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Đọc</a:t>
                      </a:r>
                      <a:r>
                        <a:rPr lang="en-US" sz="2400" b="1" baseline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Tám</a:t>
                      </a:r>
                      <a:r>
                        <a:rPr lang="en-US" sz="2800" b="1" baseline="0"/>
                        <a:t> mươi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0590097"/>
              </p:ext>
            </p:extLst>
          </p:nvPr>
        </p:nvGraphicFramePr>
        <p:xfrm>
          <a:off x="3429001" y="5580610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Chục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Đơn</a:t>
                      </a:r>
                      <a:r>
                        <a:rPr lang="en-US" sz="2400" b="1" baseline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Viết</a:t>
                      </a:r>
                      <a:r>
                        <a:rPr lang="en-US" sz="2400" b="1" baseline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Đọc</a:t>
                      </a:r>
                      <a:r>
                        <a:rPr lang="en-US" sz="2400" b="1" baseline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Năm</a:t>
                      </a:r>
                      <a:r>
                        <a:rPr lang="en-US" sz="2800" b="1" baseline="0"/>
                        <a:t> mươi ba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" name="Rectangle 61"/>
          <p:cNvSpPr/>
          <p:nvPr/>
        </p:nvSpPr>
        <p:spPr>
          <a:xfrm>
            <a:off x="5867400" y="2653146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710545" y="3789219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825836" y="4925291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581400" y="6050973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724400" y="6047511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581400" y="3785754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25182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1643228" y="1247139"/>
            <a:ext cx="381000" cy="381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4860" y="2491322"/>
            <a:ext cx="1447800" cy="14478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6" name="Oval 5"/>
          <p:cNvSpPr/>
          <p:nvPr/>
        </p:nvSpPr>
        <p:spPr>
          <a:xfrm flipV="1">
            <a:off x="948321" y="1370445"/>
            <a:ext cx="1120877" cy="1120877"/>
          </a:xfrm>
          <a:prstGeom prst="ellipse">
            <a:avLst/>
          </a:prstGeom>
          <a:solidFill>
            <a:srgbClr val="FF66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6740" y="2277088"/>
            <a:ext cx="381000" cy="3810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8718" y="2283334"/>
            <a:ext cx="381000" cy="3810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13509" y="2593756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2082" y="1576922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8104851">
            <a:off x="1242058" y="1877015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3495149" flipV="1">
            <a:off x="1487251" y="1817663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3495149" flipV="1">
            <a:off x="1144705" y="1817662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5431" y="1889001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86519" y="1889937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75915" y="1896184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56563" y="1897120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70339" y="192077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83101" y="192077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28650" y="1615022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104769" y="1599782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03918" y="1541430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346960" y="1572595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289810" y="974942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Freeform 24"/>
          <p:cNvSpPr/>
          <p:nvPr/>
        </p:nvSpPr>
        <p:spPr>
          <a:xfrm>
            <a:off x="217813" y="675387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6" name="Oval 25"/>
          <p:cNvSpPr/>
          <p:nvPr/>
        </p:nvSpPr>
        <p:spPr>
          <a:xfrm>
            <a:off x="5837846" y="1299605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79478" y="2543788"/>
            <a:ext cx="1447800" cy="14478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28" name="Oval 27"/>
          <p:cNvSpPr/>
          <p:nvPr/>
        </p:nvSpPr>
        <p:spPr>
          <a:xfrm flipV="1">
            <a:off x="5142939" y="1422911"/>
            <a:ext cx="1120877" cy="1120877"/>
          </a:xfrm>
          <a:prstGeom prst="ellipse">
            <a:avLst/>
          </a:prstGeom>
          <a:solidFill>
            <a:srgbClr val="FF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71358" y="2329554"/>
            <a:ext cx="381000" cy="3810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43336" y="2335800"/>
            <a:ext cx="381000" cy="3810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08127" y="2646222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66700" y="1629388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8104851">
            <a:off x="5436676" y="1929481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3495149" flipV="1">
            <a:off x="5681869" y="1870129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3495149" flipV="1">
            <a:off x="5339323" y="1870128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00049" y="1941467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81137" y="1942403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70533" y="1948650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51181" y="1949586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64957" y="1973245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77719" y="1973244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823268" y="1667488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299387" y="1652248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798536" y="1593896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541578" y="1625061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470012" y="1015191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" name="Freeform 46"/>
          <p:cNvSpPr/>
          <p:nvPr/>
        </p:nvSpPr>
        <p:spPr>
          <a:xfrm>
            <a:off x="4412431" y="727853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8" name="Oval 47"/>
          <p:cNvSpPr/>
          <p:nvPr/>
        </p:nvSpPr>
        <p:spPr>
          <a:xfrm>
            <a:off x="3580707" y="4134349"/>
            <a:ext cx="381000" cy="381000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22339" y="5378532"/>
            <a:ext cx="1447800" cy="14478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50" name="Oval 49"/>
          <p:cNvSpPr/>
          <p:nvPr/>
        </p:nvSpPr>
        <p:spPr>
          <a:xfrm flipV="1">
            <a:off x="2885800" y="4257655"/>
            <a:ext cx="1120877" cy="1120877"/>
          </a:xfrm>
          <a:prstGeom prst="ellipse">
            <a:avLst/>
          </a:prstGeom>
          <a:solidFill>
            <a:srgbClr val="00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714219" y="5164298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86197" y="5170544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350988" y="5480966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009561" y="4464132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8104851">
            <a:off x="3179537" y="4764225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3495149" flipV="1">
            <a:off x="3424730" y="4704873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3495149" flipV="1">
            <a:off x="3082184" y="4704872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42910" y="4776211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23998" y="4777147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213394" y="4783394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94042" y="4784330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607818" y="480798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220580" y="480798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540596" y="4680917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027832" y="4657505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515864" y="4607325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270023" y="4630318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212873" y="4032665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Freeform 68"/>
          <p:cNvSpPr/>
          <p:nvPr/>
        </p:nvSpPr>
        <p:spPr>
          <a:xfrm>
            <a:off x="2129759" y="3741282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70" name="Oval 69"/>
          <p:cNvSpPr/>
          <p:nvPr/>
        </p:nvSpPr>
        <p:spPr>
          <a:xfrm>
            <a:off x="7640653" y="4147308"/>
            <a:ext cx="381000" cy="381000"/>
          </a:xfrm>
          <a:prstGeom prst="ellipse">
            <a:avLst/>
          </a:prstGeom>
          <a:solidFill>
            <a:srgbClr val="43FF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82285" y="5391491"/>
            <a:ext cx="1447800" cy="14478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66</a:t>
            </a:r>
          </a:p>
        </p:txBody>
      </p:sp>
      <p:sp>
        <p:nvSpPr>
          <p:cNvPr id="72" name="Oval 71"/>
          <p:cNvSpPr/>
          <p:nvPr/>
        </p:nvSpPr>
        <p:spPr>
          <a:xfrm flipV="1">
            <a:off x="6945746" y="4270614"/>
            <a:ext cx="1120877" cy="1120877"/>
          </a:xfrm>
          <a:prstGeom prst="ellipse">
            <a:avLst/>
          </a:prstGeom>
          <a:solidFill>
            <a:srgbClr val="43FF4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774165" y="5177257"/>
            <a:ext cx="381000" cy="3810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846143" y="5183503"/>
            <a:ext cx="381000" cy="3810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410934" y="5493925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069507" y="4477091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/>
          <p:cNvSpPr/>
          <p:nvPr/>
        </p:nvSpPr>
        <p:spPr>
          <a:xfrm rot="8104851">
            <a:off x="7239483" y="4777184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 rot="13495149" flipV="1">
            <a:off x="7484676" y="4717832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13495149" flipV="1">
            <a:off x="7142130" y="4717831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202856" y="4789170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583944" y="4790106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273340" y="4796353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653988" y="4797289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67764" y="482094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280526" y="4820947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626075" y="4707596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8082457" y="4671091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611234" y="4631931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8324648" y="4643904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8267498" y="4046251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1" name="Freeform 90"/>
          <p:cNvSpPr/>
          <p:nvPr/>
        </p:nvSpPr>
        <p:spPr>
          <a:xfrm>
            <a:off x="6262536" y="3765888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92" name="Freeform 91"/>
          <p:cNvSpPr/>
          <p:nvPr/>
        </p:nvSpPr>
        <p:spPr>
          <a:xfrm>
            <a:off x="6470012" y="1002572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3" name="Freeform 92"/>
          <p:cNvSpPr/>
          <p:nvPr/>
        </p:nvSpPr>
        <p:spPr>
          <a:xfrm>
            <a:off x="2139208" y="3741282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4" name="Freeform 93"/>
          <p:cNvSpPr/>
          <p:nvPr/>
        </p:nvSpPr>
        <p:spPr>
          <a:xfrm>
            <a:off x="6265661" y="3765888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5" name="Freeform 94"/>
          <p:cNvSpPr/>
          <p:nvPr/>
        </p:nvSpPr>
        <p:spPr>
          <a:xfrm>
            <a:off x="8267498" y="4054898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5031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Số?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38200" y="106679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07126" y="1076518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40823" y="107651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80703" y="106680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573429" y="107651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86097" y="236220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155023" y="237191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788720" y="237192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28600" y="236220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521326" y="237192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788719" y="237192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561275" y="312073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930201" y="313045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563898" y="31304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03778" y="312073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296504" y="31304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296503" y="312073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634112" y="434965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003038" y="435937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36735" y="435937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076615" y="4349654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96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369341" y="435937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36735" y="434965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369340" y="43496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" y="4209680"/>
            <a:ext cx="4067743" cy="26483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3" y="126399"/>
            <a:ext cx="2007972" cy="188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53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30" y="2893145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58" y="2893144"/>
            <a:ext cx="3409950" cy="306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70" y="2893145"/>
            <a:ext cx="3048000" cy="3067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5323">
            <a:off x="819146" y="1016720"/>
            <a:ext cx="8001000" cy="424815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655752"/>
                <a:gd name="adj2" fmla="val 499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 giải lao</a:t>
            </a:r>
          </a:p>
        </p:txBody>
      </p:sp>
    </p:spTree>
    <p:extLst>
      <p:ext uri="{BB962C8B-B14F-4D97-AF65-F5344CB8AC3E}">
        <p14:creationId xmlns="" xmlns:p14="http://schemas.microsoft.com/office/powerpoint/2010/main" val="266324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8153400" cy="93176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Độ dài một bước chân của Mai, Việt, Nam lần lượt là 32 cm, 30 cm, 34 cm.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95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259467" y="1981200"/>
            <a:ext cx="3300697" cy="12954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a) Ai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bước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dài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nhất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256822" y="4104066"/>
            <a:ext cx="3279461" cy="12954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b) Ai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bước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ngắn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nhất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241549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356</Words>
  <Application>Microsoft Office PowerPoint</Application>
  <PresentationFormat>On-screen Show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nga</cp:lastModifiedBy>
  <cp:revision>22</cp:revision>
  <dcterms:created xsi:type="dcterms:W3CDTF">2020-08-24T02:46:09Z</dcterms:created>
  <dcterms:modified xsi:type="dcterms:W3CDTF">2021-05-10T11:49:23Z</dcterms:modified>
</cp:coreProperties>
</file>