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3"/>
  </p:notesMasterIdLst>
  <p:sldIdLst>
    <p:sldId id="256" r:id="rId5"/>
    <p:sldId id="300" r:id="rId6"/>
    <p:sldId id="289" r:id="rId7"/>
    <p:sldId id="299" r:id="rId8"/>
    <p:sldId id="266" r:id="rId9"/>
    <p:sldId id="303" r:id="rId10"/>
    <p:sldId id="304" r:id="rId11"/>
    <p:sldId id="305" r:id="rId12"/>
    <p:sldId id="306" r:id="rId13"/>
    <p:sldId id="307" r:id="rId14"/>
    <p:sldId id="267" r:id="rId15"/>
    <p:sldId id="279" r:id="rId16"/>
    <p:sldId id="268" r:id="rId17"/>
    <p:sldId id="311" r:id="rId18"/>
    <p:sldId id="280" r:id="rId19"/>
    <p:sldId id="269" r:id="rId20"/>
    <p:sldId id="282" r:id="rId21"/>
    <p:sldId id="270" r:id="rId22"/>
    <p:sldId id="283" r:id="rId23"/>
    <p:sldId id="271" r:id="rId24"/>
    <p:sldId id="284" r:id="rId25"/>
    <p:sldId id="285" r:id="rId26"/>
    <p:sldId id="272" r:id="rId27"/>
    <p:sldId id="286" r:id="rId28"/>
    <p:sldId id="287" r:id="rId29"/>
    <p:sldId id="309" r:id="rId30"/>
    <p:sldId id="274" r:id="rId31"/>
    <p:sldId id="310" r:id="rId32"/>
  </p:sldIdLst>
  <p:sldSz cx="9144000" cy="5143500" type="screen16x9"/>
  <p:notesSz cx="6858000" cy="9144000"/>
  <p:embeddedFontLst>
    <p:embeddedFont>
      <p:font typeface="Arial-Rounded" panose="020B0500000000000000" charset="0"/>
      <p:regular r:id="rId34"/>
    </p:embeddedFont>
    <p:embeddedFont>
      <p:font typeface="宋体" panose="02010600030101010101" pitchFamily="2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DFPOP1-W9" panose="020B0604020202020204" charset="-128"/>
      <p:regular r:id="rId40"/>
    </p:embeddedFont>
    <p:embeddedFont>
      <p:font typeface="Arial-SGK-TV" pitchFamily="2" charset="0"/>
      <p:regular r:id="rId41"/>
      <p:bold r:id="rId42"/>
      <p:italic r:id="rId43"/>
    </p:embeddedFont>
  </p:embeddedFontLst>
  <p:custDataLst>
    <p:tags r:id="rId4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289"/>
            <p14:sldId id="299"/>
            <p14:sldId id="266"/>
            <p14:sldId id="303"/>
            <p14:sldId id="304"/>
            <p14:sldId id="305"/>
            <p14:sldId id="306"/>
            <p14:sldId id="307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311"/>
            <p14:sldId id="280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87"/>
            <p14:sldId id="309"/>
            <p14:sldId id="27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0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5223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443416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  <a:p>
            <a:pPr algn="just"/>
            <a:r>
              <a:rPr lang="vi-VN" altLang="zh-CN" sz="24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pPr algn="just"/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4"/>
            <a:ext cx="9023251" cy="48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74407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836379" y="293447"/>
            <a:ext cx="7784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khả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năng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đặc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biệt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41124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đâu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411246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025"/>
            <a:ext cx="891642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4. Viết câu trả lời cho câu hỏi c 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…..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….. 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2175" y="1717208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vi-VN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1975" y="1716955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thịt</a:t>
            </a:r>
            <a:r>
              <a:rPr lang="vi-VN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-10554" y="231754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…..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3076" y="2294846"/>
            <a:ext cx="4418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dài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cứng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roi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sắt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07136" y="1585990"/>
            <a:ext cx="850564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07137" y="1576020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hung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Gấu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khỉ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báo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119708" y="157602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êm</a:t>
            </a:r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227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912633" y="1588855"/>
            <a:ext cx="208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32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endParaRPr lang="zh-CN" altLang="en-US" sz="32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6" y="3202675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vẫn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9800" y="2575036"/>
            <a:ext cx="258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ea typeface="Arial-Rounded" charset="0"/>
                <a:cs typeface="Arial-SGK-TV" pitchFamily="2" charset="0"/>
              </a:rPr>
              <a:t>(…..)</a:t>
            </a:r>
            <a:r>
              <a:rPr lang="vi-VN" sz="3200" dirty="0" smtClean="0">
                <a:solidFill>
                  <a:srgbClr val="0070C0"/>
                </a:solidFill>
                <a:latin typeface="Arial-SGK-TV" pitchFamily="2" charset="0"/>
                <a:ea typeface="Arial-Rounded" charset="0"/>
                <a:cs typeface="Arial-SGK-TV" pitchFamily="2" charset="0"/>
              </a:rPr>
              <a:t>            .</a:t>
            </a:r>
            <a:endParaRPr lang="en-US" sz="3200" dirty="0">
              <a:solidFill>
                <a:srgbClr val="0070C0"/>
              </a:solidFill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710" y="3202675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ea typeface="Arial-Rounded" charset="0"/>
                <a:cs typeface="Arial-SGK-TV" pitchFamily="2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5122 0.195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97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3118 0.315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157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187731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531956"/>
            <a:ext cx="891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8.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ngoài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chứa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oai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oay</a:t>
            </a:r>
            <a:endParaRPr lang="zh-CN" altLang="en-US" sz="32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073163" y="1975230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71" y="319092"/>
            <a:ext cx="6157913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5" y="275617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Thảo</a:t>
            </a:r>
            <a:r>
              <a:rPr lang="en-US" sz="26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luận</a:t>
            </a:r>
            <a:r>
              <a:rPr lang="en-US" sz="26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nhóm</a:t>
            </a:r>
            <a:r>
              <a:rPr lang="en-US" sz="26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đôi</a:t>
            </a:r>
            <a:endParaRPr lang="vi-VN" sz="26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8895" y="1110350"/>
            <a:ext cx="4714875" cy="31908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hổ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rừng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3.To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6.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Thường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săn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bắt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hươu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nai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8.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giỏi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leo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trèo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9. Hung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dữ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endParaRPr lang="vi-VN" sz="24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4414069" y="831662"/>
            <a:ext cx="5054395" cy="3390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mèo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nhà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Nhỏ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bé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Thường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bắt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chuột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6.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Giỏi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leo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trèo</a:t>
            </a:r>
            <a:endParaRPr lang="en-US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10.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Dễ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thương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dễ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gần</a:t>
            </a:r>
            <a:r>
              <a:rPr lang="en-US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endParaRPr lang="vi-VN" sz="24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432116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1. Con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?</a:t>
            </a: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? 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980" y="1586589"/>
            <a:ext cx="7377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</a:t>
            </a:r>
            <a:r>
              <a:rPr lang="vi-VN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 hãy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biết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cầu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vồng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mấy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2214" y="413626"/>
            <a:ext cx="4879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Tên bài học tiết trước là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980" y="1063369"/>
            <a:ext cx="7468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Tên bài học tiết trước là: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vồng</a:t>
            </a:r>
            <a:endParaRPr lang="vi-VN" sz="2800" b="1" dirty="0" smtClean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238" y="2120442"/>
            <a:ext cx="453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2.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Đó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 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623" y="2775430"/>
            <a:ext cx="944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 hãy đọc hai đoạn thơ đầu </a:t>
            </a:r>
            <a:r>
              <a:rPr lang="vi-VN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tiên trong bài “</a:t>
            </a:r>
            <a:r>
              <a:rPr lang="en-US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Bảy</a:t>
            </a:r>
            <a:r>
              <a:rPr lang="en-US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cầu</a:t>
            </a:r>
            <a:r>
              <a:rPr lang="en-US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vồng</a:t>
            </a:r>
            <a:r>
              <a:rPr lang="vi-VN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”</a:t>
            </a:r>
            <a:endParaRPr lang="en-US" sz="2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4" grpId="0"/>
      <p:bldP spid="4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</a:t>
            </a:r>
            <a:r>
              <a:rPr lang="en-US" sz="2800" b="1" dirty="0" err="1" smtClean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sz="2800" b="1" dirty="0" smtClean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sz="2800" b="1" dirty="0" smtClean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đố</a:t>
            </a:r>
            <a:endParaRPr lang="vi-VN" sz="2800" b="1" dirty="0" smtClean="0">
              <a:solidFill>
                <a:srgbClr val="679C3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718177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Lông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vằn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vện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mắt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</a:p>
          <a:p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Dáng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uyển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nhe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nanh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</a:t>
            </a:r>
          </a:p>
          <a:p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Thỏ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gặp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phải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hỡi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ôi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</a:t>
            </a:r>
          </a:p>
          <a:p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Muông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thú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khiếp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sợ</a:t>
            </a:r>
            <a:r>
              <a:rPr lang="en-US" sz="28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tôn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ngôi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</a:p>
          <a:p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    (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sz="28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sz="28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?)</a:t>
            </a:r>
            <a:endParaRPr lang="vi-VN" sz="2800" b="1" dirty="0" smtClean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180214" y="2599434"/>
            <a:ext cx="5730949" cy="243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  <a:p>
            <a:r>
              <a:rPr lang="vi-VN" altLang="zh-CN" sz="24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23098" y="54729"/>
            <a:ext cx="8505472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CC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  <a:p>
            <a:pPr algn="just"/>
            <a:r>
              <a:rPr lang="vi-VN" altLang="zh-CN" sz="24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</a:t>
            </a:r>
            <a:r>
              <a:rPr lang="vi-VN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pha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đen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  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săn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4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pPr algn="just"/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1508" y="62033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5172" y="2135987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6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506176" y="176917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5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568658" y="103021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754728" y="62033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040348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7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9135" y="326719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9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07312" y="287702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8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431807" y="1392407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40864" y="712661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09521" y="1769171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6378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  <a:p>
            <a:pPr algn="just"/>
            <a:r>
              <a:rPr lang="vi-VN" altLang="zh-CN" sz="24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pPr algn="just"/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5955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5954" y="28553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473835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  <a:p>
            <a:pPr algn="just"/>
            <a:r>
              <a:rPr lang="vi-VN" altLang="zh-CN" sz="24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pPr algn="just"/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38700" y="110723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38700" y="33174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485860" y="0"/>
            <a:ext cx="2658140" cy="639127"/>
          </a:xfrm>
          <a:prstGeom prst="cloudCallout">
            <a:avLst>
              <a:gd name="adj1" fmla="val -35349"/>
              <a:gd name="adj2" fmla="val 95811"/>
            </a:avLst>
          </a:prstGeom>
          <a:solidFill>
            <a:srgbClr val="04D3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1047</Words>
  <Application>Microsoft Office PowerPoint</Application>
  <PresentationFormat>On-screen Show (16:9)</PresentationFormat>
  <Paragraphs>119</Paragraphs>
  <Slides>28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Times New Roman</vt:lpstr>
      <vt:lpstr>Arial</vt:lpstr>
      <vt:lpstr>Arial-Rounded</vt:lpstr>
      <vt:lpstr>宋体</vt:lpstr>
      <vt:lpstr>Calibri</vt:lpstr>
      <vt:lpstr>DFPOP1-W9</vt:lpstr>
      <vt:lpstr>华康少女文字W5</vt:lpstr>
      <vt:lpstr>Arial-SGK-TV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laptop</cp:lastModifiedBy>
  <cp:revision>66</cp:revision>
  <dcterms:created xsi:type="dcterms:W3CDTF">2020-08-13T09:19:08Z</dcterms:created>
  <dcterms:modified xsi:type="dcterms:W3CDTF">2023-04-07T19:00:51Z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