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8" r:id="rId2"/>
    <p:sldId id="289" r:id="rId3"/>
    <p:sldId id="291" r:id="rId4"/>
    <p:sldId id="292" r:id="rId5"/>
    <p:sldId id="294" r:id="rId6"/>
    <p:sldId id="293" r:id="rId7"/>
    <p:sldId id="302" r:id="rId8"/>
    <p:sldId id="273" r:id="rId9"/>
    <p:sldId id="258" r:id="rId10"/>
    <p:sldId id="305" r:id="rId11"/>
    <p:sldId id="263" r:id="rId12"/>
    <p:sldId id="262" r:id="rId13"/>
    <p:sldId id="296" r:id="rId14"/>
    <p:sldId id="297" r:id="rId15"/>
    <p:sldId id="278" r:id="rId16"/>
    <p:sldId id="266" r:id="rId17"/>
    <p:sldId id="267" r:id="rId18"/>
    <p:sldId id="282" r:id="rId19"/>
    <p:sldId id="287" r:id="rId20"/>
    <p:sldId id="270" r:id="rId21"/>
    <p:sldId id="271" r:id="rId22"/>
    <p:sldId id="306" r:id="rId23"/>
    <p:sldId id="319" r:id="rId2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76" d="100"/>
          <a:sy n="76" d="100"/>
        </p:scale>
        <p:origin x="123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6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hướng</a:t>
            </a:r>
            <a:r>
              <a:rPr lang="en-US" baseline="0" dirty="0"/>
              <a:t> </a:t>
            </a:r>
            <a:r>
              <a:rPr lang="en-US" baseline="0" dirty="0" err="1"/>
              <a:t>dẫn</a:t>
            </a:r>
            <a:r>
              <a:rPr lang="en-US" baseline="0" dirty="0"/>
              <a:t> </a:t>
            </a:r>
            <a:r>
              <a:rPr lang="en-US" baseline="0" dirty="0" err="1"/>
              <a:t>hs</a:t>
            </a:r>
            <a:r>
              <a:rPr lang="en-US" baseline="0" dirty="0"/>
              <a:t> </a:t>
            </a:r>
            <a:r>
              <a:rPr lang="en-US" baseline="0" dirty="0" err="1"/>
              <a:t>đồ</a:t>
            </a:r>
            <a:r>
              <a:rPr lang="en-US" baseline="0" dirty="0"/>
              <a:t> </a:t>
            </a:r>
            <a:r>
              <a:rPr lang="en-US" baseline="0" dirty="0" err="1"/>
              <a:t>chữ</a:t>
            </a:r>
            <a:r>
              <a:rPr lang="en-US" baseline="0" dirty="0"/>
              <a:t> </a:t>
            </a:r>
            <a:r>
              <a:rPr lang="en-US" baseline="0" dirty="0" err="1"/>
              <a:t>hoa</a:t>
            </a:r>
            <a:r>
              <a:rPr lang="en-US" baseline="0" dirty="0"/>
              <a:t> K. GV </a:t>
            </a:r>
            <a:r>
              <a:rPr lang="en-US" baseline="0" dirty="0" err="1"/>
              <a:t>hỏi</a:t>
            </a:r>
            <a:r>
              <a:rPr lang="en-US" baseline="0" dirty="0"/>
              <a:t> </a:t>
            </a:r>
            <a:r>
              <a:rPr lang="en-US" baseline="0" dirty="0" err="1"/>
              <a:t>để</a:t>
            </a:r>
            <a:r>
              <a:rPr lang="en-US" baseline="0" dirty="0"/>
              <a:t> </a:t>
            </a:r>
            <a:r>
              <a:rPr lang="en-US" baseline="0" dirty="0" err="1"/>
              <a:t>khai</a:t>
            </a:r>
            <a:r>
              <a:rPr lang="en-US" baseline="0" dirty="0"/>
              <a:t> </a:t>
            </a:r>
            <a:r>
              <a:rPr lang="en-US" baseline="0" dirty="0" err="1"/>
              <a:t>thác</a:t>
            </a:r>
            <a:r>
              <a:rPr lang="en-US" baseline="0" dirty="0"/>
              <a:t> </a:t>
            </a:r>
            <a:r>
              <a:rPr lang="en-US" baseline="0" dirty="0" err="1"/>
              <a:t>cho</a:t>
            </a:r>
            <a:r>
              <a:rPr lang="en-US" baseline="0" dirty="0"/>
              <a:t> HS </a:t>
            </a:r>
            <a:r>
              <a:rPr lang="en-US" baseline="0" dirty="0" err="1"/>
              <a:t>hiểu</a:t>
            </a:r>
            <a:r>
              <a:rPr lang="en-US" baseline="0" dirty="0"/>
              <a:t> </a:t>
            </a:r>
            <a:r>
              <a:rPr lang="en-US" baseline="0" dirty="0" err="1"/>
              <a:t>kĩ</a:t>
            </a:r>
            <a:r>
              <a:rPr lang="en-US" baseline="0" dirty="0"/>
              <a:t> </a:t>
            </a:r>
            <a:r>
              <a:rPr lang="en-US" baseline="0" dirty="0" err="1"/>
              <a:t>thuật</a:t>
            </a:r>
            <a:r>
              <a:rPr lang="en-US" baseline="0" dirty="0"/>
              <a:t> </a:t>
            </a:r>
            <a:r>
              <a:rPr lang="en-US" baseline="0" dirty="0" err="1"/>
              <a:t>viết</a:t>
            </a:r>
            <a:r>
              <a:rPr lang="en-US" baseline="0" dirty="0"/>
              <a:t> (</a:t>
            </a:r>
            <a:r>
              <a:rPr lang="en-US" baseline="0" dirty="0" err="1"/>
              <a:t>chữ</a:t>
            </a:r>
            <a:r>
              <a:rPr lang="en-US" baseline="0" dirty="0"/>
              <a:t> </a:t>
            </a:r>
            <a:r>
              <a:rPr lang="en-US" baseline="0" dirty="0" err="1"/>
              <a:t>đầu</a:t>
            </a:r>
            <a:r>
              <a:rPr lang="en-US" baseline="0" dirty="0"/>
              <a:t> </a:t>
            </a:r>
            <a:r>
              <a:rPr lang="en-US" baseline="0" dirty="0" err="1"/>
              <a:t>câu</a:t>
            </a:r>
            <a:r>
              <a:rPr lang="en-US" baseline="0" dirty="0"/>
              <a:t> </a:t>
            </a:r>
            <a:r>
              <a:rPr lang="en-US" baseline="0" dirty="0" err="1"/>
              <a:t>viết</a:t>
            </a:r>
            <a:r>
              <a:rPr lang="en-US" baseline="0" dirty="0"/>
              <a:t> </a:t>
            </a:r>
            <a:r>
              <a:rPr lang="en-US" baseline="0" dirty="0" err="1"/>
              <a:t>hoa</a:t>
            </a:r>
            <a:r>
              <a:rPr lang="en-US" baseline="0" dirty="0"/>
              <a:t>, </a:t>
            </a:r>
            <a:r>
              <a:rPr lang="en-US" baseline="0" dirty="0" err="1"/>
              <a:t>cuối</a:t>
            </a:r>
            <a:r>
              <a:rPr lang="en-US" baseline="0" dirty="0"/>
              <a:t> </a:t>
            </a:r>
            <a:r>
              <a:rPr lang="en-US" baseline="0" dirty="0" err="1"/>
              <a:t>câu</a:t>
            </a:r>
            <a:r>
              <a:rPr lang="en-US" baseline="0" dirty="0"/>
              <a:t> </a:t>
            </a:r>
            <a:r>
              <a:rPr lang="en-US" baseline="0" dirty="0" err="1"/>
              <a:t>có</a:t>
            </a:r>
            <a:r>
              <a:rPr lang="en-US" baseline="0" dirty="0"/>
              <a:t> </a:t>
            </a:r>
            <a:r>
              <a:rPr lang="en-US" baseline="0" dirty="0" err="1"/>
              <a:t>dấu</a:t>
            </a:r>
            <a:r>
              <a:rPr lang="en-US" baseline="0" dirty="0"/>
              <a:t> </a:t>
            </a:r>
            <a:r>
              <a:rPr lang="en-US" baseline="0" dirty="0" err="1"/>
              <a:t>chấm</a:t>
            </a:r>
            <a:r>
              <a:rPr lang="en-US" baseline="0" dirty="0"/>
              <a:t>, </a:t>
            </a:r>
            <a:r>
              <a:rPr lang="en-US" baseline="0" dirty="0" err="1"/>
              <a:t>khoảng</a:t>
            </a:r>
            <a:r>
              <a:rPr lang="en-US" baseline="0" dirty="0"/>
              <a:t> </a:t>
            </a:r>
            <a:r>
              <a:rPr lang="en-US" baseline="0" dirty="0" err="1"/>
              <a:t>cách</a:t>
            </a:r>
            <a:r>
              <a:rPr lang="en-US" baseline="0" dirty="0"/>
              <a:t> </a:t>
            </a:r>
            <a:r>
              <a:rPr lang="en-US" baseline="0" dirty="0" err="1"/>
              <a:t>các</a:t>
            </a:r>
            <a:r>
              <a:rPr lang="en-US" baseline="0" dirty="0"/>
              <a:t> </a:t>
            </a:r>
            <a:r>
              <a:rPr lang="en-US" baseline="0" dirty="0" err="1"/>
              <a:t>chữ</a:t>
            </a:r>
            <a:r>
              <a:rPr lang="en-US" baseline="0" dirty="0"/>
              <a:t> </a:t>
            </a:r>
            <a:r>
              <a:rPr lang="en-US" baseline="0" dirty="0" err="1"/>
              <a:t>bằng</a:t>
            </a:r>
            <a:r>
              <a:rPr lang="en-US" baseline="0" dirty="0"/>
              <a:t> 1 con </a:t>
            </a:r>
            <a:r>
              <a:rPr lang="en-US" baseline="0" dirty="0" err="1"/>
              <a:t>chữ</a:t>
            </a:r>
            <a:r>
              <a:rPr lang="en-US" baseline="0" dirty="0"/>
              <a:t> o…)</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12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GV dẫn</a:t>
            </a:r>
            <a:r>
              <a:rPr lang="en-US" baseline="0"/>
              <a:t> dắt vào bài luôn nhé!</a:t>
            </a:r>
          </a:p>
          <a:p>
            <a:r>
              <a:rPr lang="en-US"/>
              <a:t> Bài</a:t>
            </a:r>
            <a:r>
              <a:rPr lang="en-US" baseline="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13673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695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3.mp4"/><Relationship Id="rId7" Type="http://schemas.openxmlformats.org/officeDocument/2006/relationships/image" Target="../media/image35.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4.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14" name="图片 12">
            <a:extLst>
              <a:ext uri="{FF2B5EF4-FFF2-40B4-BE49-F238E27FC236}">
                <a16:creationId xmlns:a16="http://schemas.microsoft.com/office/drawing/2014/main" id="{46A953D9-0852-4154-BA69-04F4033CA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3182">
            <a:off x="4770441" y="259737"/>
            <a:ext cx="970902" cy="625643"/>
          </a:xfrm>
          <a:prstGeom prst="rect">
            <a:avLst/>
          </a:prstGeom>
        </p:spPr>
      </p:pic>
      <p:sp>
        <p:nvSpPr>
          <p:cNvPr id="612" name="Google Shape;9;p2"/>
          <p:cNvSpPr/>
          <p:nvPr/>
        </p:nvSpPr>
        <p:spPr>
          <a:xfrm>
            <a:off x="2223719" y="1150801"/>
            <a:ext cx="4696568" cy="4543787"/>
          </a:xfrm>
          <a:prstGeom prst="ellipse">
            <a:avLst/>
          </a:prstGeom>
          <a:solidFill>
            <a:schemeClr val="lt1"/>
          </a:solidFill>
          <a:ln>
            <a:noFill/>
          </a:ln>
        </p:spPr>
        <p:txBody>
          <a:bodyPr spcFirstLastPara="1" wrap="square" lIns="68569" tIns="68569" rIns="68569" bIns="68569" anchor="ctr" anchorCtr="0">
            <a:noAutofit/>
          </a:bodyPr>
          <a:lstStyle/>
          <a:p>
            <a:endParaRPr sz="1400"/>
          </a:p>
        </p:txBody>
      </p:sp>
      <p:sp>
        <p:nvSpPr>
          <p:cNvPr id="2" name="Title 1"/>
          <p:cNvSpPr>
            <a:spLocks noGrp="1"/>
          </p:cNvSpPr>
          <p:nvPr>
            <p:ph type="title"/>
          </p:nvPr>
        </p:nvSpPr>
        <p:spPr>
          <a:xfrm>
            <a:off x="1493342" y="2802418"/>
            <a:ext cx="6157318" cy="774156"/>
          </a:xfrm>
        </p:spPr>
        <p:txBody>
          <a:bodyPr>
            <a:prstTxWarp prst="textArchUp">
              <a:avLst>
                <a:gd name="adj" fmla="val 10769684"/>
              </a:avLst>
            </a:prstTxWarp>
            <a:normAutofit fontScale="90000"/>
          </a:bodyPr>
          <a:lstStyle/>
          <a:p>
            <a:pPr>
              <a:lnSpc>
                <a:spcPct val="100000"/>
              </a:lnSpc>
            </a:pPr>
            <a:r>
              <a:rPr lang="en-US" dirty="0">
                <a:solidFill>
                  <a:schemeClr val="accent2">
                    <a:lumMod val="75000"/>
                  </a:schemeClr>
                </a:solidFill>
              </a:rPr>
              <a:t>CHÀO MỪNG CÁC CON</a:t>
            </a:r>
            <a:br>
              <a:rPr lang="en-US" dirty="0">
                <a:solidFill>
                  <a:schemeClr val="accent2">
                    <a:lumMod val="75000"/>
                  </a:schemeClr>
                </a:solidFill>
              </a:rPr>
            </a:br>
            <a:r>
              <a:rPr lang="en-US" dirty="0">
                <a:solidFill>
                  <a:schemeClr val="accent2">
                    <a:lumMod val="75000"/>
                  </a:schemeClr>
                </a:solidFill>
                <a:latin typeface="Times New Roman" panose="02020603050405020304" pitchFamily="18" charset="0"/>
                <a:cs typeface="Times New Roman" panose="02020603050405020304" pitchFamily="18" charset="0"/>
              </a:rPr>
              <a:t>ĐẾN VỚI GIỜ HỌC TIẾNG VIỆT</a:t>
            </a:r>
          </a:p>
        </p:txBody>
      </p:sp>
      <p:pic>
        <p:nvPicPr>
          <p:cNvPr id="43" name="图片 12">
            <a:extLst>
              <a:ext uri="{FF2B5EF4-FFF2-40B4-BE49-F238E27FC236}">
                <a16:creationId xmlns:a16="http://schemas.microsoft.com/office/drawing/2014/main" id="{CDF9613D-7751-454F-A5F1-E010F8A0B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3182">
            <a:off x="6308167" y="677503"/>
            <a:ext cx="970902" cy="625643"/>
          </a:xfrm>
          <a:prstGeom prst="rect">
            <a:avLst/>
          </a:prstGeom>
        </p:spPr>
      </p:pic>
      <p:sp>
        <p:nvSpPr>
          <p:cNvPr id="23" name="文本框 344">
            <a:extLst>
              <a:ext uri="{FF2B5EF4-FFF2-40B4-BE49-F238E27FC236}">
                <a16:creationId xmlns:a16="http://schemas.microsoft.com/office/drawing/2014/main" id="{44CBDE53-190E-41C7-B7EF-AB0D105FC592}"/>
              </a:ext>
            </a:extLst>
          </p:cNvPr>
          <p:cNvSpPr txBox="1"/>
          <p:nvPr/>
        </p:nvSpPr>
        <p:spPr>
          <a:xfrm>
            <a:off x="2435417" y="132198"/>
            <a:ext cx="4576638" cy="507831"/>
          </a:xfrm>
          <a:prstGeom prst="rect">
            <a:avLst/>
          </a:prstGeom>
          <a:noFill/>
          <a:ln>
            <a:noFill/>
          </a:ln>
        </p:spPr>
        <p:txBody>
          <a:bodyPr wrap="none" rtlCol="0">
            <a:spAutoFit/>
            <a:scene3d>
              <a:camera prst="orthographicFront"/>
              <a:lightRig rig="threePt" dir="t"/>
            </a:scene3d>
            <a:sp3d contourW="12700"/>
          </a:bodyPr>
          <a:lstStyle/>
          <a:p>
            <a:pPr algn="ctr"/>
            <a:r>
              <a:rPr lang="en-GB" altLang="zh-CN" sz="2700" dirty="0">
                <a:ln w="63500">
                  <a:solidFill>
                    <a:srgbClr val="FFFFFF"/>
                  </a:solidFill>
                </a:ln>
                <a:solidFill>
                  <a:srgbClr val="FF4D67"/>
                </a:solidFill>
                <a:effectLst>
                  <a:outerShdw blurRad="127000" dist="38100" dir="2700000" algn="tl" rotWithShape="0">
                    <a:prstClr val="black">
                      <a:alpha val="47000"/>
                    </a:prstClr>
                  </a:outerShdw>
                </a:effectLst>
                <a:latin typeface="iCiel Nabila" pitchFamily="2" charset="0"/>
                <a:ea typeface="字魂36号-正文宋楷" panose="02000000000000000000" pitchFamily="2" charset="-122"/>
              </a:rPr>
              <a:t>TRƯỜNG TIỂU HỌC THANH AM</a:t>
            </a:r>
            <a:endParaRPr lang="zh-CN" altLang="en-US" sz="2700" dirty="0">
              <a:ln w="63500">
                <a:solidFill>
                  <a:srgbClr val="FFFFFF"/>
                </a:solidFill>
              </a:ln>
              <a:solidFill>
                <a:srgbClr val="FF4D67"/>
              </a:solidFill>
              <a:effectLst>
                <a:outerShdw blurRad="127000" dist="38100" dir="2700000" algn="tl" rotWithShape="0">
                  <a:prstClr val="black">
                    <a:alpha val="47000"/>
                  </a:prstClr>
                </a:outerShdw>
              </a:effectLst>
              <a:latin typeface="iCiel Nabila" pitchFamily="2" charset="0"/>
              <a:ea typeface="字魂36号-正文宋楷" panose="02000000000000000000" pitchFamily="2" charset="-122"/>
            </a:endParaRPr>
          </a:p>
        </p:txBody>
      </p:sp>
      <p:pic>
        <p:nvPicPr>
          <p:cNvPr id="26" name="图片 7">
            <a:extLst>
              <a:ext uri="{FF2B5EF4-FFF2-40B4-BE49-F238E27FC236}">
                <a16:creationId xmlns:a16="http://schemas.microsoft.com/office/drawing/2014/main" id="{BE35B2B5-000D-4B6E-8BBF-5E39362126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8518" y="-112767"/>
            <a:ext cx="1831460" cy="1494086"/>
          </a:xfrm>
          <a:prstGeom prst="rect">
            <a:avLst/>
          </a:prstGeom>
        </p:spPr>
      </p:pic>
      <p:sp>
        <p:nvSpPr>
          <p:cNvPr id="18" name="文本框 342">
            <a:extLst>
              <a:ext uri="{FF2B5EF4-FFF2-40B4-BE49-F238E27FC236}">
                <a16:creationId xmlns:a16="http://schemas.microsoft.com/office/drawing/2014/main" id="{1715721D-2379-4F88-BDA9-B54B39F99781}"/>
              </a:ext>
            </a:extLst>
          </p:cNvPr>
          <p:cNvSpPr txBox="1"/>
          <p:nvPr/>
        </p:nvSpPr>
        <p:spPr>
          <a:xfrm>
            <a:off x="2443904" y="132198"/>
            <a:ext cx="4576638" cy="507831"/>
          </a:xfrm>
          <a:prstGeom prst="rect">
            <a:avLst/>
          </a:prstGeom>
          <a:noFill/>
        </p:spPr>
        <p:txBody>
          <a:bodyPr wrap="none" rtlCol="0">
            <a:spAutoFit/>
            <a:scene3d>
              <a:camera prst="orthographicFront"/>
              <a:lightRig rig="threePt" dir="t"/>
            </a:scene3d>
            <a:sp3d contourW="12700"/>
          </a:bodyPr>
          <a:lstStyle/>
          <a:p>
            <a:pPr algn="ctr"/>
            <a:r>
              <a:rPr lang="en-GB" altLang="zh-CN" sz="2700" dirty="0">
                <a:solidFill>
                  <a:srgbClr val="FF0000"/>
                </a:solidFill>
                <a:latin typeface="iCiel Nabila" pitchFamily="2" charset="0"/>
                <a:ea typeface="字魂36号-正文宋楷" panose="02000000000000000000" pitchFamily="2" charset="-122"/>
              </a:rPr>
              <a:t>TRƯỜNG TIỂU HỌC THANH AM</a:t>
            </a:r>
            <a:endParaRPr lang="zh-CN" altLang="en-US" sz="2700" dirty="0">
              <a:solidFill>
                <a:srgbClr val="FF0000"/>
              </a:solidFill>
              <a:latin typeface="iCiel Nabila" pitchFamily="2" charset="0"/>
              <a:ea typeface="字魂36号-正文宋楷" panose="02000000000000000000" pitchFamily="2" charset="-122"/>
            </a:endParaRPr>
          </a:p>
        </p:txBody>
      </p:sp>
      <p:pic>
        <p:nvPicPr>
          <p:cNvPr id="13" name="图片 12">
            <a:extLst>
              <a:ext uri="{FF2B5EF4-FFF2-40B4-BE49-F238E27FC236}">
                <a16:creationId xmlns:a16="http://schemas.microsoft.com/office/drawing/2014/main" id="{AD552C4A-978D-4528-B48E-CDF42ED0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3182">
            <a:off x="2334265" y="507910"/>
            <a:ext cx="970902" cy="625643"/>
          </a:xfrm>
          <a:prstGeom prst="rect">
            <a:avLst/>
          </a:prstGeom>
        </p:spPr>
      </p:pic>
      <p:pic>
        <p:nvPicPr>
          <p:cNvPr id="15" name="图片 18">
            <a:extLst>
              <a:ext uri="{FF2B5EF4-FFF2-40B4-BE49-F238E27FC236}">
                <a16:creationId xmlns:a16="http://schemas.microsoft.com/office/drawing/2014/main" id="{0AD2A429-9208-4BC8-AF85-7A7155008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18" y="49377"/>
            <a:ext cx="1375406" cy="2336006"/>
          </a:xfrm>
          <a:prstGeom prst="rect">
            <a:avLst/>
          </a:prstGeom>
        </p:spPr>
      </p:pic>
      <p:grpSp>
        <p:nvGrpSpPr>
          <p:cNvPr id="16" name="Group 15">
            <a:extLst>
              <a:ext uri="{FF2B5EF4-FFF2-40B4-BE49-F238E27FC236}">
                <a16:creationId xmlns:a16="http://schemas.microsoft.com/office/drawing/2014/main" id="{6F1B56CE-9FB5-4516-B37C-1D680CA77411}"/>
              </a:ext>
            </a:extLst>
          </p:cNvPr>
          <p:cNvGrpSpPr/>
          <p:nvPr/>
        </p:nvGrpSpPr>
        <p:grpSpPr>
          <a:xfrm>
            <a:off x="7650659" y="2777096"/>
            <a:ext cx="1355527" cy="2234208"/>
            <a:chOff x="9782175" y="2886075"/>
            <a:chExt cx="2409825" cy="3971925"/>
          </a:xfrm>
        </p:grpSpPr>
        <p:pic>
          <p:nvPicPr>
            <p:cNvPr id="17" name="图片 10">
              <a:extLst>
                <a:ext uri="{FF2B5EF4-FFF2-40B4-BE49-F238E27FC236}">
                  <a16:creationId xmlns:a16="http://schemas.microsoft.com/office/drawing/2014/main" id="{3CB1FBB9-ED59-4E41-8505-B916164B7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2175" y="2886075"/>
              <a:ext cx="2409825" cy="3971925"/>
            </a:xfrm>
            <a:prstGeom prst="rect">
              <a:avLst/>
            </a:prstGeom>
          </p:spPr>
        </p:pic>
        <p:sp>
          <p:nvSpPr>
            <p:cNvPr id="19" name="TextBox 18">
              <a:extLst>
                <a:ext uri="{FF2B5EF4-FFF2-40B4-BE49-F238E27FC236}">
                  <a16:creationId xmlns:a16="http://schemas.microsoft.com/office/drawing/2014/main" id="{82669567-47CA-4D41-8D83-DF7D47903509}"/>
                </a:ext>
              </a:extLst>
            </p:cNvPr>
            <p:cNvSpPr txBox="1"/>
            <p:nvPr/>
          </p:nvSpPr>
          <p:spPr>
            <a:xfrm>
              <a:off x="10489423" y="5922887"/>
              <a:ext cx="923900" cy="441260"/>
            </a:xfrm>
            <a:prstGeom prst="rect">
              <a:avLst/>
            </a:prstGeom>
            <a:noFill/>
          </p:spPr>
          <p:txBody>
            <a:bodyPr wrap="none" rtlCol="0" anchor="ctr" anchorCtr="0">
              <a:spAutoFit/>
            </a:bodyPr>
            <a:lstStyle/>
            <a:p>
              <a:pPr algn="l"/>
              <a:r>
                <a:rPr lang="en-US" sz="1013"/>
                <a:t>KTUTS</a:t>
              </a:r>
              <a:endParaRPr lang="en-US" sz="1013" dirty="0"/>
            </a:p>
          </p:txBody>
        </p:sp>
      </p:grpSp>
      <p:pic>
        <p:nvPicPr>
          <p:cNvPr id="29" name="图片 8">
            <a:extLst>
              <a:ext uri="{FF2B5EF4-FFF2-40B4-BE49-F238E27FC236}">
                <a16:creationId xmlns:a16="http://schemas.microsoft.com/office/drawing/2014/main" id="{14041D23-1C5A-4950-9B11-FFA19FA91B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 y="3693055"/>
            <a:ext cx="2678117" cy="1471613"/>
          </a:xfrm>
          <a:prstGeom prst="rect">
            <a:avLst/>
          </a:prstGeom>
        </p:spPr>
      </p:pic>
      <p:pic>
        <p:nvPicPr>
          <p:cNvPr id="30" name="图片 12">
            <a:extLst>
              <a:ext uri="{FF2B5EF4-FFF2-40B4-BE49-F238E27FC236}">
                <a16:creationId xmlns:a16="http://schemas.microsoft.com/office/drawing/2014/main" id="{9C57E2A5-959E-43D2-945B-5360875261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9886" y="3576574"/>
            <a:ext cx="2636721" cy="1562772"/>
          </a:xfrm>
          <a:prstGeom prst="rect">
            <a:avLst/>
          </a:prstGeom>
        </p:spPr>
      </p:pic>
      <p:pic>
        <p:nvPicPr>
          <p:cNvPr id="31" name="图片 14">
            <a:extLst>
              <a:ext uri="{FF2B5EF4-FFF2-40B4-BE49-F238E27FC236}">
                <a16:creationId xmlns:a16="http://schemas.microsoft.com/office/drawing/2014/main" id="{84FEBF94-03FF-4FAB-9C85-A6517573CA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3538" y="4370207"/>
            <a:ext cx="1088171" cy="866775"/>
          </a:xfrm>
          <a:prstGeom prst="rect">
            <a:avLst/>
          </a:prstGeom>
        </p:spPr>
      </p:pic>
      <p:pic>
        <p:nvPicPr>
          <p:cNvPr id="32" name="图片 16">
            <a:extLst>
              <a:ext uri="{FF2B5EF4-FFF2-40B4-BE49-F238E27FC236}">
                <a16:creationId xmlns:a16="http://schemas.microsoft.com/office/drawing/2014/main" id="{2C2D38D2-619A-42CC-BC84-1183003391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3439" y="4328720"/>
            <a:ext cx="616728" cy="908262"/>
          </a:xfrm>
          <a:prstGeom prst="rect">
            <a:avLst/>
          </a:prstGeom>
        </p:spPr>
      </p:pic>
    </p:spTree>
    <p:extLst>
      <p:ext uri="{BB962C8B-B14F-4D97-AF65-F5344CB8AC3E}">
        <p14:creationId xmlns:p14="http://schemas.microsoft.com/office/powerpoint/2010/main" val="3132868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chim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của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biển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lớn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thể</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vượt</a:t>
            </a:r>
            <a:r>
              <a:rPr lang="en-US" sz="2600" dirty="0">
                <a:latin typeface="Arial" pitchFamily="34" charset="0"/>
                <a:ea typeface="Arial-Rounded" pitchFamily="34" charset="0"/>
                <a:cs typeface="Arial" pitchFamily="34" charset="0"/>
              </a:rPr>
              <a:t> qua </a:t>
            </a:r>
            <a:r>
              <a:rPr lang="en-US" sz="2600" dirty="0" err="1">
                <a:latin typeface="Arial" pitchFamily="34" charset="0"/>
                <a:ea typeface="Arial-Rounded" pitchFamily="34" charset="0"/>
                <a:cs typeface="Arial" pitchFamily="34" charset="0"/>
              </a:rPr>
              <a:t>cả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dương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mênh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mông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còn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giỏi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nhờ</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của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màng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như</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vịt</a:t>
            </a:r>
            <a:r>
              <a:rPr lang="en-US" sz="2600" dirty="0">
                <a:latin typeface="Arial" pitchFamily="34" charset="0"/>
                <a:ea typeface="Arial-Rounded" pitchFamily="34" charset="0"/>
                <a:cs typeface="Arial" pitchFamily="34" charset="0"/>
              </a:rPr>
              <a:t>.</a:t>
            </a:r>
          </a:p>
          <a:p>
            <a:pPr algn="just"/>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suốt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ngày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mặt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biển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Đôi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đậu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ngay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mặt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nước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dập</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dềnh</a:t>
            </a:r>
            <a:r>
              <a:rPr lang="en-US" sz="2600" dirty="0">
                <a:latin typeface="Arial" pitchFamily="34" charset="0"/>
                <a:ea typeface="Arial-Rounded" pitchFamily="34" charset="0"/>
                <a:cs typeface="Arial" pitchFamily="34" charset="0"/>
              </a:rPr>
              <a:t>. Khi </a:t>
            </a:r>
            <a:r>
              <a:rPr lang="en-US" sz="2600" dirty="0" err="1">
                <a:latin typeface="Arial" pitchFamily="34" charset="0"/>
                <a:ea typeface="Arial-Rounded" pitchFamily="34" charset="0"/>
                <a:cs typeface="Arial" pitchFamily="34" charset="0"/>
              </a:rPr>
              <a:t>trời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sắp</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bão</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thành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đàn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tìm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trú</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ẩn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Vì</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gọi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chim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báo</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bão</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coi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bạn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của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người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biển</a:t>
            </a:r>
            <a:r>
              <a:rPr lang="en-US" sz="2600" dirty="0">
                <a:latin typeface="Arial" pitchFamily="34" charset="0"/>
                <a:ea typeface="Arial-Rounded" pitchFamily="34" charset="0"/>
                <a:cs typeface="Arial" pitchFamily="34" charset="0"/>
              </a:rPr>
              <a:t>.</a:t>
            </a:r>
          </a:p>
          <a:p>
            <a:pPr algn="r"/>
            <a:r>
              <a:rPr lang="en-US" sz="2600" dirty="0">
                <a:latin typeface="Arial" pitchFamily="34" charset="0"/>
                <a:ea typeface="Arial-Rounded" pitchFamily="34" charset="0"/>
                <a:cs typeface="Arial" pitchFamily="34" charset="0"/>
              </a:rPr>
              <a:t>(</a:t>
            </a:r>
            <a:r>
              <a:rPr lang="en-US" sz="2600" dirty="0" err="1">
                <a:latin typeface="Arial" pitchFamily="34" charset="0"/>
                <a:ea typeface="Arial-Rounded" pitchFamily="34" charset="0"/>
                <a:cs typeface="Arial" pitchFamily="34" charset="0"/>
              </a:rPr>
              <a:t>Trung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Nguyên</a:t>
            </a:r>
            <a:r>
              <a:rPr lang="en-US" sz="2600" dirty="0">
                <a:latin typeface="Arial" pitchFamily="34" charset="0"/>
                <a:ea typeface="Arial-Rounded" pitchFamily="34" charset="0"/>
                <a:cs typeface="Arial" pitchFamily="34" charset="0"/>
              </a:rPr>
              <a: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ưu đồ: Đường kết nối 8">
            <a:extLst>
              <a:ext uri="{FF2B5EF4-FFF2-40B4-BE49-F238E27FC236}">
                <a16:creationId xmlns:a16="http://schemas.microsoft.com/office/drawing/2014/main" id="{83B104E5-0FB8-40A7-8885-3DB7D11AFC22}"/>
              </a:ext>
            </a:extLst>
          </p:cNvPr>
          <p:cNvSpPr/>
          <p:nvPr/>
        </p:nvSpPr>
        <p:spPr>
          <a:xfrm>
            <a:off x="846699" y="971551"/>
            <a:ext cx="297390" cy="30134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1</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19" name="Lưu đồ: Đường kết nối 10">
            <a:extLst>
              <a:ext uri="{FF2B5EF4-FFF2-40B4-BE49-F238E27FC236}">
                <a16:creationId xmlns:a16="http://schemas.microsoft.com/office/drawing/2014/main" id="{0DC86991-7BE9-4D7B-A40E-AC5A3D5B6A79}"/>
              </a:ext>
            </a:extLst>
          </p:cNvPr>
          <p:cNvSpPr/>
          <p:nvPr/>
        </p:nvSpPr>
        <p:spPr>
          <a:xfrm>
            <a:off x="5850615" y="885610"/>
            <a:ext cx="297390" cy="30134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2</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0" name="Lưu đồ: Đường kết nối 11">
            <a:extLst>
              <a:ext uri="{FF2B5EF4-FFF2-40B4-BE49-F238E27FC236}">
                <a16:creationId xmlns:a16="http://schemas.microsoft.com/office/drawing/2014/main" id="{757484D5-A966-42AF-971F-DC7EFB7C93ED}"/>
              </a:ext>
            </a:extLst>
          </p:cNvPr>
          <p:cNvSpPr/>
          <p:nvPr/>
        </p:nvSpPr>
        <p:spPr>
          <a:xfrm>
            <a:off x="838761" y="2669504"/>
            <a:ext cx="304801" cy="30479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4</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1" name="Lưu đồ: Đường kết nối 12">
            <a:extLst>
              <a:ext uri="{FF2B5EF4-FFF2-40B4-BE49-F238E27FC236}">
                <a16:creationId xmlns:a16="http://schemas.microsoft.com/office/drawing/2014/main" id="{17484AB7-9076-4BCF-9F54-A1C9BFEDFF68}"/>
              </a:ext>
            </a:extLst>
          </p:cNvPr>
          <p:cNvSpPr/>
          <p:nvPr/>
        </p:nvSpPr>
        <p:spPr>
          <a:xfrm>
            <a:off x="6476999" y="2567764"/>
            <a:ext cx="304801" cy="30479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5</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2" name="Lưu đồ: Đường kết nối 13">
            <a:extLst>
              <a:ext uri="{FF2B5EF4-FFF2-40B4-BE49-F238E27FC236}">
                <a16:creationId xmlns:a16="http://schemas.microsoft.com/office/drawing/2014/main" id="{034E44BC-2BC3-4875-8135-E16F932AA45A}"/>
              </a:ext>
            </a:extLst>
          </p:cNvPr>
          <p:cNvSpPr/>
          <p:nvPr/>
        </p:nvSpPr>
        <p:spPr>
          <a:xfrm>
            <a:off x="5578433" y="2994807"/>
            <a:ext cx="304801" cy="30479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6</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3" name="Lưu đồ: Đường kết nối 14">
            <a:extLst>
              <a:ext uri="{FF2B5EF4-FFF2-40B4-BE49-F238E27FC236}">
                <a16:creationId xmlns:a16="http://schemas.microsoft.com/office/drawing/2014/main" id="{3B19D774-F62F-40AD-A973-39A0D3DAE18C}"/>
              </a:ext>
            </a:extLst>
          </p:cNvPr>
          <p:cNvSpPr/>
          <p:nvPr/>
        </p:nvSpPr>
        <p:spPr>
          <a:xfrm>
            <a:off x="5647173" y="3393013"/>
            <a:ext cx="304801" cy="30479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7</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4" name="Lưu đồ: Đường kết nối 11">
            <a:extLst>
              <a:ext uri="{FF2B5EF4-FFF2-40B4-BE49-F238E27FC236}">
                <a16:creationId xmlns:a16="http://schemas.microsoft.com/office/drawing/2014/main" id="{54223111-0D17-4092-B1F8-2113D715B9D6}"/>
              </a:ext>
            </a:extLst>
          </p:cNvPr>
          <p:cNvSpPr/>
          <p:nvPr/>
        </p:nvSpPr>
        <p:spPr>
          <a:xfrm>
            <a:off x="1981199" y="1657351"/>
            <a:ext cx="304801" cy="30479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3</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5" name="Lưu đồ: Đường kết nối 15">
            <a:extLst>
              <a:ext uri="{FF2B5EF4-FFF2-40B4-BE49-F238E27FC236}">
                <a16:creationId xmlns:a16="http://schemas.microsoft.com/office/drawing/2014/main" id="{ECFE0447-F0AC-4A9F-A092-5FE588771A64}"/>
              </a:ext>
            </a:extLst>
          </p:cNvPr>
          <p:cNvSpPr/>
          <p:nvPr/>
        </p:nvSpPr>
        <p:spPr>
          <a:xfrm>
            <a:off x="4191000" y="3844332"/>
            <a:ext cx="228600" cy="251418"/>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8</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F35A95-DA3B-4D4E-83FD-1E6D198EA4C4}"/>
              </a:ext>
            </a:extLst>
          </p:cNvPr>
          <p:cNvSpPr txBox="1"/>
          <p:nvPr/>
        </p:nvSpPr>
        <p:spPr>
          <a:xfrm>
            <a:off x="2057400" y="4567387"/>
            <a:ext cx="414365"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p>
        </p:txBody>
      </p:sp>
      <p:cxnSp>
        <p:nvCxnSpPr>
          <p:cNvPr id="28" name="Straight Connector 27">
            <a:extLst>
              <a:ext uri="{FF2B5EF4-FFF2-40B4-BE49-F238E27FC236}">
                <a16:creationId xmlns:a16="http://schemas.microsoft.com/office/drawing/2014/main" id="{DF191017-205E-45E1-947B-B96792DEBCD3}"/>
              </a:ext>
            </a:extLst>
          </p:cNvPr>
          <p:cNvCxnSpPr/>
          <p:nvPr/>
        </p:nvCxnSpPr>
        <p:spPr>
          <a:xfrm flipH="1">
            <a:off x="2702667"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CE5D50-5CE7-4032-9746-726B3E664D52}"/>
              </a:ext>
            </a:extLst>
          </p:cNvPr>
          <p:cNvCxnSpPr/>
          <p:nvPr/>
        </p:nvCxnSpPr>
        <p:spPr>
          <a:xfrm flipH="1">
            <a:off x="7707746" y="1381858"/>
            <a:ext cx="1207654" cy="175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0ACC12-97BA-4D9C-A3F6-7F4C242C55B7}"/>
              </a:ext>
            </a:extLst>
          </p:cNvPr>
          <p:cNvCxnSpPr/>
          <p:nvPr/>
        </p:nvCxnSpPr>
        <p:spPr>
          <a:xfrm flipH="1">
            <a:off x="4876800" y="3867150"/>
            <a:ext cx="8056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CC0729-433C-4CA9-9781-B9C031386252}"/>
              </a:ext>
            </a:extLst>
          </p:cNvPr>
          <p:cNvCxnSpPr/>
          <p:nvPr/>
        </p:nvCxnSpPr>
        <p:spPr>
          <a:xfrm flipH="1">
            <a:off x="4191000" y="348615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7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75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75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750"/>
                                        <p:tgtEl>
                                          <p:spTgt spid="2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750"/>
                                        <p:tgtEl>
                                          <p:spTgt spid="2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750"/>
                                        <p:tgtEl>
                                          <p:spTgt spid="2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750"/>
                                        <p:tgtEl>
                                          <p:spTgt spid="2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750"/>
                                        <p:tgtEl>
                                          <p:spTgt spid="2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75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SGK-TV" pitchFamily="2" charset="0"/>
                <a:ea typeface="Arial-Rounded" pitchFamily="34" charset="0"/>
                <a:cs typeface="Arial-SGK-TV" pitchFamily="2" charset="0"/>
              </a:rPr>
              <a:t>Luyện đọc câu dài:</a:t>
            </a:r>
          </a:p>
        </p:txBody>
      </p:sp>
      <p:sp>
        <p:nvSpPr>
          <p:cNvPr id="4" name="TextBox 3"/>
          <p:cNvSpPr txBox="1"/>
          <p:nvPr/>
        </p:nvSpPr>
        <p:spPr>
          <a:xfrm>
            <a:off x="368269" y="1352550"/>
            <a:ext cx="8407461" cy="1077097"/>
          </a:xfrm>
          <a:prstGeom prst="rect">
            <a:avLst/>
          </a:prstGeom>
          <a:noFill/>
        </p:spPr>
        <p:txBody>
          <a:bodyPr wrap="square" lIns="91318" tIns="45660" rIns="91318" bIns="45660" rtlCol="0">
            <a:spAutoFit/>
          </a:bodyPr>
          <a:lstStyle/>
          <a:p>
            <a:pPr algn="just"/>
            <a:r>
              <a:rPr lang="en-US" sz="3200" dirty="0" err="1">
                <a:latin typeface="Arial-SGK-TV" pitchFamily="2" charset="0"/>
                <a:ea typeface="Arial-Rounded" pitchFamily="34" charset="0"/>
                <a:cs typeface="Arial-SGK-TV" pitchFamily="2" charset="0"/>
              </a:rPr>
              <a:t>Hải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âu</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còn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bơi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rất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giỏi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nhờ</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chân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của</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chúng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có</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màng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như</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chân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vịt</a:t>
            </a:r>
            <a:r>
              <a:rPr lang="en-US" sz="3200" dirty="0">
                <a:latin typeface="Arial-SGK-TV" pitchFamily="2" charset="0"/>
                <a:ea typeface="Arial-Rounded" pitchFamily="34" charset="0"/>
                <a:cs typeface="Arial-SGK-TV" pitchFamily="2" charset="0"/>
              </a:rPr>
              <a:t>.</a:t>
            </a:r>
          </a:p>
        </p:txBody>
      </p:sp>
      <p:cxnSp>
        <p:nvCxnSpPr>
          <p:cNvPr id="5" name="Straight Connector 4"/>
          <p:cNvCxnSpPr/>
          <p:nvPr/>
        </p:nvCxnSpPr>
        <p:spPr>
          <a:xfrm flipH="1">
            <a:off x="4737129" y="14371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09912" y="188474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057429" y="1949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AF9776-3FDA-42C9-B5C1-807C350D0963}"/>
              </a:ext>
            </a:extLst>
          </p:cNvPr>
          <p:cNvSpPr txBox="1"/>
          <p:nvPr/>
        </p:nvSpPr>
        <p:spPr>
          <a:xfrm>
            <a:off x="344281" y="2684015"/>
            <a:ext cx="8407461" cy="1077218"/>
          </a:xfrm>
          <a:prstGeom prst="rect">
            <a:avLst/>
          </a:prstGeom>
          <a:noFill/>
        </p:spPr>
        <p:txBody>
          <a:bodyPr wrap="square">
            <a:spAutoFit/>
          </a:bodyPr>
          <a:lstStyle/>
          <a:p>
            <a:pPr algn="just"/>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Chúng</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cũng</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được</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coi</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là</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bạn</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của</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những</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người</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đi</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3200" dirty="0" err="1">
                <a:solidFill>
                  <a:schemeClr val="accent1">
                    <a:lumMod val="75000"/>
                  </a:schemeClr>
                </a:solidFill>
                <a:latin typeface="Arial-SGK-TV" pitchFamily="2" charset="0"/>
                <a:ea typeface="Arial-Rounded" panose="020B0500000000000000" pitchFamily="34" charset="-93"/>
                <a:cs typeface="Arial-SGK-TV" pitchFamily="2" charset="0"/>
                <a:sym typeface="+mn-lt"/>
              </a:rPr>
              <a:t>biển</a:t>
            </a:r>
            <a:r>
              <a:rPr lang="en-US" altLang="zh-CN" sz="3200" dirty="0">
                <a:solidFill>
                  <a:schemeClr val="accent1">
                    <a:lumMod val="75000"/>
                  </a:schemeClr>
                </a:solidFill>
                <a:latin typeface="Arial-SGK-TV" pitchFamily="2" charset="0"/>
                <a:ea typeface="Arial-Rounded" panose="020B0500000000000000" pitchFamily="34" charset="-93"/>
                <a:cs typeface="Arial-SGK-TV" pitchFamily="2" charset="0"/>
                <a:sym typeface="+mn-lt"/>
              </a:rPr>
              <a:t>.</a:t>
            </a:r>
          </a:p>
        </p:txBody>
      </p:sp>
      <p:grpSp>
        <p:nvGrpSpPr>
          <p:cNvPr id="12" name="Group 11">
            <a:extLst>
              <a:ext uri="{FF2B5EF4-FFF2-40B4-BE49-F238E27FC236}">
                <a16:creationId xmlns:a16="http://schemas.microsoft.com/office/drawing/2014/main" id="{D3E99A33-6CB0-48E1-BCFA-E9D19F0B0A4E}"/>
              </a:ext>
            </a:extLst>
          </p:cNvPr>
          <p:cNvGrpSpPr/>
          <p:nvPr/>
        </p:nvGrpSpPr>
        <p:grpSpPr>
          <a:xfrm>
            <a:off x="1752600" y="3222624"/>
            <a:ext cx="98712" cy="435617"/>
            <a:chOff x="2590800" y="2272159"/>
            <a:chExt cx="98712" cy="435617"/>
          </a:xfrm>
        </p:grpSpPr>
        <p:cxnSp>
          <p:nvCxnSpPr>
            <p:cNvPr id="13" name="Straight Connector 12">
              <a:extLst>
                <a:ext uri="{FF2B5EF4-FFF2-40B4-BE49-F238E27FC236}">
                  <a16:creationId xmlns:a16="http://schemas.microsoft.com/office/drawing/2014/main" id="{5793AD95-BAF7-4C9A-80E5-04F5A3757439}"/>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7A1AF0-7771-428F-851D-1ADD0A59974A}"/>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8951453C-C375-40F6-AF99-078DE5545078}"/>
              </a:ext>
            </a:extLst>
          </p:cNvPr>
          <p:cNvCxnSpPr/>
          <p:nvPr/>
        </p:nvCxnSpPr>
        <p:spPr>
          <a:xfrm flipH="1">
            <a:off x="4305300" y="273139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chim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của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biển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lớn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thể</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vượt</a:t>
            </a:r>
            <a:r>
              <a:rPr lang="en-US" sz="2600" dirty="0">
                <a:latin typeface="Arial" pitchFamily="34" charset="0"/>
                <a:ea typeface="Arial-Rounded" pitchFamily="34" charset="0"/>
                <a:cs typeface="Arial" pitchFamily="34" charset="0"/>
              </a:rPr>
              <a:t> qua </a:t>
            </a:r>
            <a:r>
              <a:rPr lang="en-US" sz="2600" dirty="0" err="1">
                <a:latin typeface="Arial" pitchFamily="34" charset="0"/>
                <a:ea typeface="Arial-Rounded" pitchFamily="34" charset="0"/>
                <a:cs typeface="Arial" pitchFamily="34" charset="0"/>
              </a:rPr>
              <a:t>cả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dương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mênh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mông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còn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giỏi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nhờ</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của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màng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như</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vịt</a:t>
            </a:r>
            <a:r>
              <a:rPr lang="en-US" sz="2600" dirty="0">
                <a:latin typeface="Arial" pitchFamily="34" charset="0"/>
                <a:ea typeface="Arial-Rounded" pitchFamily="34" charset="0"/>
                <a:cs typeface="Arial" pitchFamily="34" charset="0"/>
              </a:rPr>
              <a:t>.</a:t>
            </a:r>
          </a:p>
          <a:p>
            <a:pPr algn="just"/>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suốt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ngày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mặt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biển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Đôi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đậu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ngay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mặt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nước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dập</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dềnh</a:t>
            </a:r>
            <a:r>
              <a:rPr lang="en-US" sz="2600" dirty="0">
                <a:latin typeface="Arial" pitchFamily="34" charset="0"/>
                <a:ea typeface="Arial-Rounded" pitchFamily="34" charset="0"/>
                <a:cs typeface="Arial" pitchFamily="34" charset="0"/>
              </a:rPr>
              <a:t>. Khi </a:t>
            </a:r>
            <a:r>
              <a:rPr lang="en-US" sz="2600" dirty="0" err="1">
                <a:latin typeface="Arial" pitchFamily="34" charset="0"/>
                <a:ea typeface="Arial-Rounded" pitchFamily="34" charset="0"/>
                <a:cs typeface="Arial" pitchFamily="34" charset="0"/>
              </a:rPr>
              <a:t>trời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sắp</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bão</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thành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đàn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tìm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trú</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ẩn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Vì</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âu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gọi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chim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báo</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bão</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coi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bạn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của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người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biển</a:t>
            </a:r>
            <a:r>
              <a:rPr lang="en-US" sz="2600" dirty="0">
                <a:latin typeface="Arial" pitchFamily="34" charset="0"/>
                <a:ea typeface="Arial-Rounded" pitchFamily="34" charset="0"/>
                <a:cs typeface="Arial" pitchFamily="34" charset="0"/>
              </a:rPr>
              <a:t>.</a:t>
            </a:r>
          </a:p>
          <a:p>
            <a:pPr algn="r"/>
            <a:r>
              <a:rPr lang="en-US" sz="2600" dirty="0">
                <a:latin typeface="Arial" pitchFamily="34" charset="0"/>
                <a:ea typeface="Arial-Rounded" pitchFamily="34" charset="0"/>
                <a:cs typeface="Arial" pitchFamily="34" charset="0"/>
              </a:rPr>
              <a:t>(</a:t>
            </a:r>
            <a:r>
              <a:rPr lang="en-US" sz="2600" dirty="0" err="1">
                <a:latin typeface="Arial" pitchFamily="34" charset="0"/>
                <a:ea typeface="Arial-Rounded" pitchFamily="34" charset="0"/>
                <a:cs typeface="Arial" pitchFamily="34" charset="0"/>
              </a:rPr>
              <a:t>Trung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Nguyên</a:t>
            </a:r>
            <a:r>
              <a:rPr lang="en-US" sz="2600" dirty="0">
                <a:latin typeface="Arial" pitchFamily="34" charset="0"/>
                <a:ea typeface="Arial-Rounded" pitchFamily="34" charset="0"/>
                <a:cs typeface="Arial" pitchFamily="34" charset="0"/>
              </a:rPr>
              <a:t>)</a:t>
            </a:r>
          </a:p>
        </p:txBody>
      </p:sp>
      <p:sp>
        <p:nvSpPr>
          <p:cNvPr id="8" name="Lưu đồ: Đường kết nối 8">
            <a:extLst>
              <a:ext uri="{FF2B5EF4-FFF2-40B4-BE49-F238E27FC236}">
                <a16:creationId xmlns:a16="http://schemas.microsoft.com/office/drawing/2014/main" id="{67E9E77C-3CF6-4F44-B502-213D2525DD59}"/>
              </a:ext>
            </a:extLst>
          </p:cNvPr>
          <p:cNvSpPr/>
          <p:nvPr/>
        </p:nvSpPr>
        <p:spPr>
          <a:xfrm>
            <a:off x="1228391" y="971550"/>
            <a:ext cx="372133" cy="36195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1</a:t>
            </a:r>
            <a:endParaRPr lang="vi-VN" sz="2600" b="1" dirty="0">
              <a:latin typeface="Times New Roman" panose="02020603050405020304" pitchFamily="18" charset="0"/>
              <a:cs typeface="Times New Roman" panose="02020603050405020304" pitchFamily="18" charset="0"/>
            </a:endParaRPr>
          </a:p>
        </p:txBody>
      </p:sp>
      <p:sp>
        <p:nvSpPr>
          <p:cNvPr id="9" name="Lưu đồ: Đường kết nối 10">
            <a:extLst>
              <a:ext uri="{FF2B5EF4-FFF2-40B4-BE49-F238E27FC236}">
                <a16:creationId xmlns:a16="http://schemas.microsoft.com/office/drawing/2014/main" id="{B75DCE56-65A9-4B4F-9885-0FD197F34174}"/>
              </a:ext>
            </a:extLst>
          </p:cNvPr>
          <p:cNvSpPr/>
          <p:nvPr/>
        </p:nvSpPr>
        <p:spPr>
          <a:xfrm>
            <a:off x="1201535" y="2643919"/>
            <a:ext cx="383079" cy="36195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2</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348074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Loài chim nào xuất hiện trong bài?</a:t>
            </a: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Hải âu có thể bay xa như thế nào?</a:t>
            </a: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Ngoài bay xa, hải âu còn có khả năng gì?</a:t>
            </a: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dirty="0" err="1">
                <a:latin typeface="Arial" pitchFamily="34" charset="0"/>
                <a:ea typeface="Arial-Rounded" pitchFamily="34" charset="0"/>
                <a:cs typeface="Arial" pitchFamily="34" charset="0"/>
              </a:rPr>
              <a:t>Các</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loài</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chim</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đó</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giúp</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ích</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gì</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cho</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cuộc</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sống</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và</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cho</a:t>
            </a:r>
            <a:r>
              <a:rPr lang="en-US" sz="2500" dirty="0">
                <a:latin typeface="Arial" pitchFamily="34" charset="0"/>
                <a:ea typeface="Arial-Rounded" pitchFamily="34" charset="0"/>
                <a:cs typeface="Arial" pitchFamily="34" charset="0"/>
              </a:rPr>
              <a:t> con </a:t>
            </a:r>
            <a:r>
              <a:rPr lang="en-US" sz="2500" dirty="0" err="1">
                <a:latin typeface="Arial" pitchFamily="34" charset="0"/>
                <a:ea typeface="Arial-Rounded" pitchFamily="34" charset="0"/>
                <a:cs typeface="Arial" pitchFamily="34" charset="0"/>
              </a:rPr>
              <a:t>người</a:t>
            </a:r>
            <a:r>
              <a:rPr lang="en-US" sz="25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77730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38200" y="2266950"/>
            <a:ext cx="7962993"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a. </a:t>
            </a:r>
            <a:r>
              <a:rPr lang="vi-VN" sz="3200" b="1" dirty="0">
                <a:solidFill>
                  <a:srgbClr val="7030A0"/>
                </a:solidFill>
                <a:latin typeface="HP001 4 hàng" pitchFamily="34" charset="0"/>
                <a:ea typeface="Arial-Rounded" pitchFamily="34" charset="0"/>
                <a:cs typeface="Arial-Rounded" pitchFamily="34" charset="0"/>
              </a:rPr>
              <a:t>Hải âu có </a:t>
            </a:r>
            <a:r>
              <a:rPr lang="el-GR" sz="3200" b="1" dirty="0">
                <a:solidFill>
                  <a:srgbClr val="7030A0"/>
                </a:solidFill>
                <a:latin typeface="HP001 4 hàng" pitchFamily="34" charset="0"/>
                <a:ea typeface="Arial-Rounded" pitchFamily="34" charset="0"/>
                <a:cs typeface="Arial-Rounded" pitchFamily="34" charset="0"/>
              </a:rPr>
              <a:t>Ό˘ </a:t>
            </a:r>
            <a:r>
              <a:rPr lang="vi-VN" sz="3200" b="1" dirty="0">
                <a:solidFill>
                  <a:srgbClr val="7030A0"/>
                </a:solidFill>
                <a:latin typeface="HP001 4 hàng" pitchFamily="34" charset="0"/>
                <a:ea typeface="Arial-Rounded" pitchFamily="34" charset="0"/>
                <a:cs typeface="Arial-Rounded" pitchFamily="34" charset="0"/>
              </a:rPr>
              <a:t>bay Ǖ</a:t>
            </a:r>
            <a:r>
              <a:rPr lang="el-GR" sz="3200" b="1" dirty="0">
                <a:solidFill>
                  <a:srgbClr val="7030A0"/>
                </a:solidFill>
                <a:latin typeface="HP001 4 hàng" pitchFamily="34" charset="0"/>
                <a:ea typeface="Arial-Rounded" pitchFamily="34" charset="0"/>
                <a:cs typeface="Arial-Rounded" pitchFamily="34" charset="0"/>
              </a:rPr>
              <a:t>ί</a:t>
            </a:r>
            <a:r>
              <a:rPr lang="vi-VN" sz="3200" b="1" dirty="0">
                <a:solidFill>
                  <a:srgbClr val="7030A0"/>
                </a:solidFill>
                <a:latin typeface="HP001 4 hàng" pitchFamily="34" charset="0"/>
                <a:ea typeface="Arial-Rounded" pitchFamily="34" charset="0"/>
                <a:cs typeface="Arial-Rounded" pitchFamily="34" charset="0"/>
              </a:rPr>
              <a:t>a </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ững đại dư</a:t>
            </a:r>
            <a:r>
              <a:rPr lang="el-GR" sz="3200" b="1" dirty="0">
                <a:solidFill>
                  <a:srgbClr val="7030A0"/>
                </a:solidFill>
                <a:latin typeface="HP001 4 hàng" pitchFamily="34" charset="0"/>
                <a:ea typeface="Arial-Rounded" pitchFamily="34" charset="0"/>
                <a:cs typeface="Arial-Rounded" pitchFamily="34" charset="0"/>
              </a:rPr>
              <a:t>Ω</a:t>
            </a:r>
            <a:r>
              <a:rPr lang="vi-VN" sz="3200" b="1" dirty="0">
                <a:solidFill>
                  <a:srgbClr val="7030A0"/>
                </a:solidFill>
                <a:latin typeface="HP001 4 hàng" pitchFamily="34" charset="0"/>
                <a:ea typeface="Arial-Rounded" pitchFamily="34" charset="0"/>
                <a:cs typeface="Arial-Rounded" pitchFamily="34" charset="0"/>
              </a:rPr>
              <a:t>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74902" y="2912018"/>
            <a:ext cx="8713592" cy="584775"/>
          </a:xfrm>
          <a:prstGeom prst="rect">
            <a:avLst/>
          </a:prstGeom>
        </p:spPr>
        <p:txBody>
          <a:bodyPr wrap="square">
            <a:spAutoFit/>
          </a:bodyPr>
          <a:lstStyle/>
          <a:p>
            <a:pPr algn="just"/>
            <a:r>
              <a:rPr lang="el-GR" sz="3200" b="1" dirty="0">
                <a:solidFill>
                  <a:srgbClr val="7030A0"/>
                </a:solidFill>
                <a:latin typeface="HP001 4 hàng" pitchFamily="34" charset="0"/>
                <a:ea typeface="Arial-Rounded" pitchFamily="34" charset="0"/>
                <a:cs typeface="Arial-Rounded" pitchFamily="34" charset="0"/>
              </a:rPr>
              <a:t>Ε</a:t>
            </a:r>
            <a:r>
              <a:rPr lang="vi-VN" sz="3200" b="1" dirty="0">
                <a:solidFill>
                  <a:srgbClr val="7030A0"/>
                </a:solidFill>
                <a:latin typeface="HP001 4 hàng" pitchFamily="34" charset="0"/>
                <a:ea typeface="Arial-Rounded" pitchFamily="34" charset="0"/>
                <a:cs typeface="Arial-Rounded" pitchFamily="34" charset="0"/>
              </a:rPr>
              <a:t>ł</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jŪg</a:t>
            </a:r>
            <a:r>
              <a:rPr lang="en-US" sz="3200" b="1" dirty="0">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2462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95423" y="3578184"/>
            <a:ext cx="7959390"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b. </a:t>
            </a:r>
            <a:r>
              <a:rPr lang="en-US" sz="3200" b="1" dirty="0" err="1">
                <a:solidFill>
                  <a:srgbClr val="7030A0"/>
                </a:solidFill>
                <a:latin typeface="HP001 4 hàng" pitchFamily="34" charset="0"/>
                <a:ea typeface="Arial-Rounded" pitchFamily="34" charset="0"/>
                <a:cs typeface="Arial-Rounded" pitchFamily="34" charset="0"/>
              </a:rPr>
              <a:t>Ngoài</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bay xa</a:t>
            </a:r>
            <a:r>
              <a:rPr lang="en-US" sz="3200" b="1" dirty="0">
                <a:solidFill>
                  <a:srgbClr val="7030A0"/>
                </a:solidFill>
                <a:latin typeface="HP001 4 hàng" pitchFamily="34" charset="0"/>
                <a:ea typeface="Arial-Rounded" pitchFamily="34" charset="0"/>
                <a:cs typeface="Arial-Rounded" pitchFamily="34" charset="0"/>
              </a:rPr>
              <a:t>,</a:t>
            </a:r>
            <a:r>
              <a:rPr lang="vi-VN" sz="3200" b="1" dirty="0">
                <a:solidFill>
                  <a:srgbClr val="7030A0"/>
                </a:solidFill>
                <a:latin typeface="HP001 4 hàng" pitchFamily="34" charset="0"/>
                <a:ea typeface="Arial-Rounded" pitchFamily="34" charset="0"/>
                <a:cs typeface="Arial-Rounded" pitchFamily="34" charset="0"/>
              </a:rPr>
              <a:t> hải âu cŜ b</a:t>
            </a:r>
            <a:r>
              <a:rPr lang="el-GR" sz="3200" b="1" dirty="0">
                <a:solidFill>
                  <a:srgbClr val="7030A0"/>
                </a:solidFill>
                <a:latin typeface="HP001 4 hàng" pitchFamily="34" charset="0"/>
                <a:ea typeface="Arial-Rounded" pitchFamily="34" charset="0"/>
                <a:cs typeface="Arial-Rounded" pitchFamily="34" charset="0"/>
              </a:rPr>
              <a:t>Π </a:t>
            </a:r>
            <a:r>
              <a:rPr lang="vi-VN" sz="3200" b="1" dirty="0">
                <a:solidFill>
                  <a:srgbClr val="7030A0"/>
                </a:solidFill>
                <a:latin typeface="HP001 4 hàng" pitchFamily="34" charset="0"/>
                <a:ea typeface="Arial-Rounded" pitchFamily="34" charset="0"/>
                <a:cs typeface="Arial-Rounded" pitchFamily="34" charset="0"/>
              </a:rPr>
              <a:t>ǟất giĈ</a:t>
            </a:r>
            <a:r>
              <a:rPr lang="en-US" sz="3200" b="1" dirty="0">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13AFAF-38C6-4EE7-934D-49624336B9EA}"/>
              </a:ext>
            </a:extLst>
          </p:cNvPr>
          <p:cNvPicPr>
            <a:picLocks noChangeAspect="1"/>
          </p:cNvPicPr>
          <p:nvPr/>
        </p:nvPicPr>
        <p:blipFill>
          <a:blip r:embed="rId2"/>
          <a:stretch>
            <a:fillRect/>
          </a:stretch>
        </p:blipFill>
        <p:spPr>
          <a:xfrm>
            <a:off x="1251197" y="0"/>
            <a:ext cx="6641606" cy="5143500"/>
          </a:xfrm>
          <a:prstGeom prst="rect">
            <a:avLst/>
          </a:prstGeom>
        </p:spPr>
      </p:pic>
      <p:sp>
        <p:nvSpPr>
          <p:cNvPr id="9" name="TextBox 8">
            <a:extLst>
              <a:ext uri="{FF2B5EF4-FFF2-40B4-BE49-F238E27FC236}">
                <a16:creationId xmlns:a16="http://schemas.microsoft.com/office/drawing/2014/main" id="{DDA5A4F3-A688-493A-92A3-70D69EB290D2}"/>
              </a:ext>
            </a:extLst>
          </p:cNvPr>
          <p:cNvSpPr txBox="1"/>
          <p:nvPr/>
        </p:nvSpPr>
        <p:spPr>
          <a:xfrm flipH="1">
            <a:off x="2819400" y="662285"/>
            <a:ext cx="2362200" cy="461665"/>
          </a:xfrm>
          <a:prstGeom prst="rect">
            <a:avLst/>
          </a:prstGeom>
          <a:noFill/>
        </p:spPr>
        <p:txBody>
          <a:bodyPr wrap="square" rtlCol="0">
            <a:spAutoFit/>
          </a:bodyPr>
          <a:lstStyle/>
          <a:p>
            <a:r>
              <a:rPr lang="en-US" sz="2400" b="1" dirty="0" err="1">
                <a:latin typeface="HP001 4 hàng" panose="020B0603050302020204" pitchFamily="34" charset="0"/>
              </a:rPr>
              <a:t>hải</a:t>
            </a:r>
            <a:r>
              <a:rPr lang="en-US" sz="2400" b="1" dirty="0">
                <a:latin typeface="HP001 4 hàng" panose="020B0603050302020204" pitchFamily="34" charset="0"/>
              </a:rPr>
              <a:t> </a:t>
            </a:r>
            <a:r>
              <a:rPr lang="en-US" sz="2400" b="1" dirty="0" err="1">
                <a:latin typeface="HP001 4 hàng" panose="020B0603050302020204" pitchFamily="34" charset="0"/>
              </a:rPr>
              <a:t>âu</a:t>
            </a:r>
            <a:endParaRPr lang="en-US" sz="2400" b="1" dirty="0">
              <a:solidFill>
                <a:schemeClr val="tx1"/>
              </a:solidFill>
              <a:latin typeface="HP001 4 hàng" panose="020B0603050302020204" pitchFamily="34" charset="0"/>
            </a:endParaRPr>
          </a:p>
        </p:txBody>
      </p:sp>
      <p:sp>
        <p:nvSpPr>
          <p:cNvPr id="10" name="TextBox 9">
            <a:extLst>
              <a:ext uri="{FF2B5EF4-FFF2-40B4-BE49-F238E27FC236}">
                <a16:creationId xmlns:a16="http://schemas.microsoft.com/office/drawing/2014/main" id="{B4D401B7-825B-4CDE-BB6B-B67E0F33F1A9}"/>
              </a:ext>
            </a:extLst>
          </p:cNvPr>
          <p:cNvSpPr txBox="1"/>
          <p:nvPr/>
        </p:nvSpPr>
        <p:spPr>
          <a:xfrm flipH="1">
            <a:off x="4572000" y="662285"/>
            <a:ext cx="2362200" cy="461665"/>
          </a:xfrm>
          <a:prstGeom prst="rect">
            <a:avLst/>
          </a:prstGeom>
          <a:noFill/>
        </p:spPr>
        <p:txBody>
          <a:bodyPr wrap="square" rtlCol="0">
            <a:spAutoFit/>
          </a:bodyPr>
          <a:lstStyle/>
          <a:p>
            <a:r>
              <a:rPr lang="en-US" sz="2400" b="1" dirty="0" err="1">
                <a:latin typeface="HP001 4 hàng" panose="020B0603050302020204" pitchFamily="34" charset="0"/>
              </a:rPr>
              <a:t>hải</a:t>
            </a:r>
            <a:r>
              <a:rPr lang="en-US" sz="2400" b="1" dirty="0">
                <a:latin typeface="HP001 4 hàng" panose="020B0603050302020204" pitchFamily="34" charset="0"/>
              </a:rPr>
              <a:t> </a:t>
            </a:r>
            <a:r>
              <a:rPr lang="en-US" sz="2400" b="1" dirty="0" err="1">
                <a:latin typeface="HP001 4 hàng" panose="020B0603050302020204" pitchFamily="34" charset="0"/>
              </a:rPr>
              <a:t>âu</a:t>
            </a:r>
            <a:endParaRPr lang="en-US" sz="2400" b="1" dirty="0">
              <a:solidFill>
                <a:schemeClr val="tx1"/>
              </a:solidFill>
              <a:latin typeface="HP001 4 hàng" panose="020B0603050302020204" pitchFamily="34" charset="0"/>
            </a:endParaRPr>
          </a:p>
        </p:txBody>
      </p:sp>
      <p:sp>
        <p:nvSpPr>
          <p:cNvPr id="11" name="TextBox 10">
            <a:extLst>
              <a:ext uri="{FF2B5EF4-FFF2-40B4-BE49-F238E27FC236}">
                <a16:creationId xmlns:a16="http://schemas.microsoft.com/office/drawing/2014/main" id="{F6EA3B40-7C3F-4A63-AAAC-A56D577F9731}"/>
              </a:ext>
            </a:extLst>
          </p:cNvPr>
          <p:cNvSpPr txBox="1"/>
          <p:nvPr/>
        </p:nvSpPr>
        <p:spPr>
          <a:xfrm flipH="1">
            <a:off x="6248400" y="662284"/>
            <a:ext cx="1143000" cy="461665"/>
          </a:xfrm>
          <a:prstGeom prst="rect">
            <a:avLst/>
          </a:prstGeom>
          <a:noFill/>
        </p:spPr>
        <p:txBody>
          <a:bodyPr wrap="square" rtlCol="0">
            <a:spAutoFit/>
          </a:bodyPr>
          <a:lstStyle/>
          <a:p>
            <a:r>
              <a:rPr lang="en-US" sz="2400" b="1" dirty="0" err="1">
                <a:latin typeface="HP001 4 hàng" panose="020B0603050302020204" pitchFamily="34" charset="0"/>
              </a:rPr>
              <a:t>hải</a:t>
            </a:r>
            <a:r>
              <a:rPr lang="en-US" sz="2400" b="1" dirty="0">
                <a:latin typeface="HP001 4 hàng" panose="020B0603050302020204" pitchFamily="34" charset="0"/>
              </a:rPr>
              <a:t> </a:t>
            </a:r>
            <a:r>
              <a:rPr lang="en-US" sz="2400" b="1" dirty="0" err="1">
                <a:latin typeface="HP001 4 hàng" panose="020B0603050302020204" pitchFamily="34" charset="0"/>
              </a:rPr>
              <a:t>âu</a:t>
            </a:r>
            <a:endParaRPr lang="en-US" sz="2400" b="1" dirty="0">
              <a:solidFill>
                <a:schemeClr val="tx1"/>
              </a:solidFill>
              <a:latin typeface="HP001 4 hàng" panose="020B0603050302020204" pitchFamily="34" charset="0"/>
            </a:endParaRPr>
          </a:p>
        </p:txBody>
      </p:sp>
      <p:sp>
        <p:nvSpPr>
          <p:cNvPr id="12" name="TextBox 11">
            <a:extLst>
              <a:ext uri="{FF2B5EF4-FFF2-40B4-BE49-F238E27FC236}">
                <a16:creationId xmlns:a16="http://schemas.microsoft.com/office/drawing/2014/main" id="{0F4F8832-3979-4CDD-A72D-6D6527820531}"/>
              </a:ext>
            </a:extLst>
          </p:cNvPr>
          <p:cNvSpPr txBox="1"/>
          <p:nvPr/>
        </p:nvSpPr>
        <p:spPr>
          <a:xfrm flipH="1">
            <a:off x="3276600" y="1504950"/>
            <a:ext cx="2362200" cy="461665"/>
          </a:xfrm>
          <a:prstGeom prst="rect">
            <a:avLst/>
          </a:prstGeom>
          <a:noFill/>
        </p:spPr>
        <p:txBody>
          <a:bodyPr wrap="square" rtlCol="0">
            <a:spAutoFit/>
          </a:bodyPr>
          <a:lstStyle/>
          <a:p>
            <a:r>
              <a:rPr lang="en-US" sz="2400" b="1" dirty="0" err="1">
                <a:solidFill>
                  <a:schemeClr val="tx1"/>
                </a:solidFill>
                <a:latin typeface="HP001 4 hàng" panose="020B0603050302020204" pitchFamily="34" charset="0"/>
              </a:rPr>
              <a:t>đại</a:t>
            </a:r>
            <a:r>
              <a:rPr lang="en-US" sz="2400" b="1" dirty="0">
                <a:solidFill>
                  <a:schemeClr val="tx1"/>
                </a:solidFill>
                <a:latin typeface="HP001 4 hàng" panose="020B0603050302020204" pitchFamily="34" charset="0"/>
              </a:rPr>
              <a:t> </a:t>
            </a:r>
            <a:r>
              <a:rPr lang="en-US" sz="2400" b="1" dirty="0" err="1">
                <a:solidFill>
                  <a:schemeClr val="tx1"/>
                </a:solidFill>
                <a:latin typeface="HP001 4 hàng" panose="020B0603050302020204" pitchFamily="34" charset="0"/>
              </a:rPr>
              <a:t>dương</a:t>
            </a:r>
            <a:endParaRPr lang="en-US" sz="2400" b="1" dirty="0">
              <a:solidFill>
                <a:schemeClr val="tx1"/>
              </a:solidFill>
              <a:latin typeface="HP001 4 hàng" panose="020B0603050302020204" pitchFamily="34" charset="0"/>
            </a:endParaRPr>
          </a:p>
        </p:txBody>
      </p:sp>
      <p:sp>
        <p:nvSpPr>
          <p:cNvPr id="13" name="TextBox 12">
            <a:extLst>
              <a:ext uri="{FF2B5EF4-FFF2-40B4-BE49-F238E27FC236}">
                <a16:creationId xmlns:a16="http://schemas.microsoft.com/office/drawing/2014/main" id="{792D974B-A407-4FF1-ABF1-9AA712F30E4C}"/>
              </a:ext>
            </a:extLst>
          </p:cNvPr>
          <p:cNvSpPr txBox="1"/>
          <p:nvPr/>
        </p:nvSpPr>
        <p:spPr>
          <a:xfrm flipH="1">
            <a:off x="5410200" y="1504950"/>
            <a:ext cx="2362200" cy="461665"/>
          </a:xfrm>
          <a:prstGeom prst="rect">
            <a:avLst/>
          </a:prstGeom>
          <a:noFill/>
        </p:spPr>
        <p:txBody>
          <a:bodyPr wrap="square" rtlCol="0">
            <a:spAutoFit/>
          </a:bodyPr>
          <a:lstStyle/>
          <a:p>
            <a:r>
              <a:rPr lang="en-US" sz="2400" b="1" dirty="0" err="1">
                <a:solidFill>
                  <a:schemeClr val="tx1"/>
                </a:solidFill>
                <a:latin typeface="HP001 4 hàng" panose="020B0603050302020204" pitchFamily="34" charset="0"/>
              </a:rPr>
              <a:t>đại</a:t>
            </a:r>
            <a:r>
              <a:rPr lang="en-US" sz="2400" b="1" dirty="0">
                <a:solidFill>
                  <a:schemeClr val="tx1"/>
                </a:solidFill>
                <a:latin typeface="HP001 4 hàng" panose="020B0603050302020204" pitchFamily="34" charset="0"/>
              </a:rPr>
              <a:t> </a:t>
            </a:r>
            <a:r>
              <a:rPr lang="en-US" sz="2400" b="1" dirty="0" err="1">
                <a:solidFill>
                  <a:schemeClr val="tx1"/>
                </a:solidFill>
                <a:latin typeface="HP001 4 hàng" panose="020B0603050302020204" pitchFamily="34" charset="0"/>
              </a:rPr>
              <a:t>dương</a:t>
            </a:r>
            <a:endParaRPr lang="en-US" sz="2400" b="1" dirty="0">
              <a:solidFill>
                <a:schemeClr val="tx1"/>
              </a:solidFill>
              <a:latin typeface="HP001 4 hàng" panose="020B0603050302020204" pitchFamily="34" charset="0"/>
            </a:endParaRPr>
          </a:p>
        </p:txBody>
      </p:sp>
      <p:sp>
        <p:nvSpPr>
          <p:cNvPr id="14" name="Rectangle 13">
            <a:extLst>
              <a:ext uri="{FF2B5EF4-FFF2-40B4-BE49-F238E27FC236}">
                <a16:creationId xmlns:a16="http://schemas.microsoft.com/office/drawing/2014/main" id="{5FD66D03-6CB1-40D6-BD56-155A645AD853}"/>
              </a:ext>
            </a:extLst>
          </p:cNvPr>
          <p:cNvSpPr/>
          <p:nvPr/>
        </p:nvSpPr>
        <p:spPr>
          <a:xfrm>
            <a:off x="1657303" y="3335320"/>
            <a:ext cx="7962993" cy="461665"/>
          </a:xfrm>
          <a:prstGeom prst="rect">
            <a:avLst/>
          </a:prstGeom>
        </p:spPr>
        <p:txBody>
          <a:bodyPr wrap="square">
            <a:spAutoFit/>
          </a:bodyPr>
          <a:lstStyle/>
          <a:p>
            <a:pPr algn="just"/>
            <a:r>
              <a:rPr lang="en-US" sz="2400" b="1" dirty="0">
                <a:latin typeface="HP001 4 hàng" pitchFamily="34" charset="0"/>
                <a:ea typeface="Arial-Rounded" pitchFamily="34" charset="0"/>
                <a:cs typeface="Arial-Rounded" pitchFamily="34" charset="0"/>
              </a:rPr>
              <a:t>a. </a:t>
            </a:r>
            <a:r>
              <a:rPr lang="vi-VN" sz="2400" b="1" dirty="0">
                <a:latin typeface="HP001 4 hàng" pitchFamily="34" charset="0"/>
                <a:ea typeface="Arial-Rounded" pitchFamily="34" charset="0"/>
                <a:cs typeface="Arial-Rounded" pitchFamily="34" charset="0"/>
              </a:rPr>
              <a:t>Hải âu có </a:t>
            </a:r>
            <a:r>
              <a:rPr lang="el-GR" sz="2400" b="1" dirty="0">
                <a:latin typeface="HP001 4 hàng" pitchFamily="34" charset="0"/>
                <a:ea typeface="Arial-Rounded" pitchFamily="34" charset="0"/>
                <a:cs typeface="Arial-Rounded" pitchFamily="34" charset="0"/>
              </a:rPr>
              <a:t>Ό˘ </a:t>
            </a:r>
            <a:r>
              <a:rPr lang="vi-VN" sz="2400" b="1" dirty="0">
                <a:latin typeface="HP001 4 hàng" pitchFamily="34" charset="0"/>
                <a:ea typeface="Arial-Rounded" pitchFamily="34" charset="0"/>
                <a:cs typeface="Arial-Rounded" pitchFamily="34" charset="0"/>
              </a:rPr>
              <a:t>bay Ǖ</a:t>
            </a:r>
            <a:r>
              <a:rPr lang="el-GR" sz="2400" b="1" dirty="0">
                <a:latin typeface="HP001 4 hàng" pitchFamily="34" charset="0"/>
                <a:ea typeface="Arial-Rounded" pitchFamily="34" charset="0"/>
                <a:cs typeface="Arial-Rounded" pitchFamily="34" charset="0"/>
              </a:rPr>
              <a:t>ί</a:t>
            </a:r>
            <a:r>
              <a:rPr lang="vi-VN" sz="2400" b="1" dirty="0">
                <a:latin typeface="HP001 4 hàng" pitchFamily="34" charset="0"/>
                <a:ea typeface="Arial-Rounded" pitchFamily="34" charset="0"/>
                <a:cs typeface="Arial-Rounded" pitchFamily="34" charset="0"/>
              </a:rPr>
              <a:t>a </a:t>
            </a:r>
            <a:r>
              <a:rPr lang="el-GR" sz="2400" b="1" dirty="0">
                <a:latin typeface="HP001 4 hàng" pitchFamily="34" charset="0"/>
                <a:ea typeface="Arial-Rounded" pitchFamily="34" charset="0"/>
                <a:cs typeface="Arial-Rounded" pitchFamily="34" charset="0"/>
              </a:rPr>
              <a:t>η</a:t>
            </a:r>
            <a:r>
              <a:rPr lang="vi-VN" sz="2400" b="1" dirty="0">
                <a:latin typeface="HP001 4 hàng" pitchFamily="34" charset="0"/>
                <a:ea typeface="Arial-Rounded" pitchFamily="34" charset="0"/>
                <a:cs typeface="Arial-Rounded" pitchFamily="34" charset="0"/>
              </a:rPr>
              <a:t>ững đại dư</a:t>
            </a:r>
            <a:r>
              <a:rPr lang="el-GR" sz="2400" b="1" dirty="0">
                <a:latin typeface="HP001 4 hàng" pitchFamily="34" charset="0"/>
                <a:ea typeface="Arial-Rounded" pitchFamily="34" charset="0"/>
                <a:cs typeface="Arial-Rounded" pitchFamily="34" charset="0"/>
              </a:rPr>
              <a:t>Ω</a:t>
            </a:r>
            <a:r>
              <a:rPr lang="vi-VN" sz="2400" b="1" dirty="0">
                <a:latin typeface="HP001 4 hàng" pitchFamily="34" charset="0"/>
                <a:ea typeface="Arial-Rounded" pitchFamily="34" charset="0"/>
                <a:cs typeface="Arial-Rounded" pitchFamily="34" charset="0"/>
              </a:rPr>
              <a:t>g</a:t>
            </a:r>
            <a:endParaRPr lang="en-US" sz="2400" b="1" dirty="0">
              <a:latin typeface="HP001 4 hàng" pitchFamily="34" charset="0"/>
              <a:ea typeface="Arial-Rounded" pitchFamily="34" charset="0"/>
              <a:cs typeface="Arial-Rounded" pitchFamily="34" charset="0"/>
            </a:endParaRPr>
          </a:p>
        </p:txBody>
      </p:sp>
      <p:sp>
        <p:nvSpPr>
          <p:cNvPr id="15" name="Rectangle 14">
            <a:extLst>
              <a:ext uri="{FF2B5EF4-FFF2-40B4-BE49-F238E27FC236}">
                <a16:creationId xmlns:a16="http://schemas.microsoft.com/office/drawing/2014/main" id="{5DC538E1-DD17-4116-86ED-2CFA15E1506B}"/>
              </a:ext>
            </a:extLst>
          </p:cNvPr>
          <p:cNvSpPr/>
          <p:nvPr/>
        </p:nvSpPr>
        <p:spPr>
          <a:xfrm>
            <a:off x="1573408" y="3753635"/>
            <a:ext cx="4065392" cy="461665"/>
          </a:xfrm>
          <a:prstGeom prst="rect">
            <a:avLst/>
          </a:prstGeom>
        </p:spPr>
        <p:txBody>
          <a:bodyPr wrap="square">
            <a:spAutoFit/>
          </a:bodyPr>
          <a:lstStyle/>
          <a:p>
            <a:pPr algn="just"/>
            <a:r>
              <a:rPr lang="el-GR" sz="2400" b="1" dirty="0">
                <a:latin typeface="HP001 4 hàng" pitchFamily="34" charset="0"/>
                <a:ea typeface="Arial-Rounded" pitchFamily="34" charset="0"/>
                <a:cs typeface="Arial-Rounded" pitchFamily="34" charset="0"/>
              </a:rPr>
              <a:t>Ε</a:t>
            </a:r>
            <a:r>
              <a:rPr lang="vi-VN" sz="2400" b="1" dirty="0">
                <a:latin typeface="HP001 4 hàng" pitchFamily="34" charset="0"/>
                <a:ea typeface="Arial-Rounded" pitchFamily="34" charset="0"/>
                <a:cs typeface="Arial-Rounded" pitchFamily="34" charset="0"/>
              </a:rPr>
              <a:t>ł</a:t>
            </a:r>
            <a:r>
              <a:rPr lang="el-GR" sz="2400" b="1" dirty="0">
                <a:latin typeface="HP001 4 hàng" pitchFamily="34" charset="0"/>
                <a:ea typeface="Arial-Rounded" pitchFamily="34" charset="0"/>
                <a:cs typeface="Arial-Rounded" pitchFamily="34" charset="0"/>
              </a:rPr>
              <a:t>ζ </a:t>
            </a:r>
            <a:r>
              <a:rPr lang="vi-VN" sz="2400" b="1" dirty="0">
                <a:latin typeface="HP001 4 hàng" pitchFamily="34" charset="0"/>
                <a:ea typeface="Arial-Rounded" pitchFamily="34" charset="0"/>
                <a:cs typeface="Arial-Rounded" pitchFamily="34" charset="0"/>
              </a:rPr>
              <a:t>jŪg</a:t>
            </a:r>
            <a:r>
              <a:rPr lang="en-US" sz="2400" b="1" dirty="0">
                <a:latin typeface="HP001 4 hàng" pitchFamily="34" charset="0"/>
                <a:ea typeface="Arial-Rounded" pitchFamily="34" charset="0"/>
                <a:cs typeface="Arial-Rounded" pitchFamily="34" charset="0"/>
              </a:rPr>
              <a:t>.</a:t>
            </a:r>
          </a:p>
        </p:txBody>
      </p:sp>
      <p:sp>
        <p:nvSpPr>
          <p:cNvPr id="16" name="Rectangle 15">
            <a:extLst>
              <a:ext uri="{FF2B5EF4-FFF2-40B4-BE49-F238E27FC236}">
                <a16:creationId xmlns:a16="http://schemas.microsoft.com/office/drawing/2014/main" id="{9EB9F24C-CE3F-4965-8DA8-580A3CE1A648}"/>
              </a:ext>
            </a:extLst>
          </p:cNvPr>
          <p:cNvSpPr/>
          <p:nvPr/>
        </p:nvSpPr>
        <p:spPr>
          <a:xfrm>
            <a:off x="1600200" y="4171950"/>
            <a:ext cx="7959390" cy="461665"/>
          </a:xfrm>
          <a:prstGeom prst="rect">
            <a:avLst/>
          </a:prstGeom>
        </p:spPr>
        <p:txBody>
          <a:bodyPr wrap="square">
            <a:spAutoFit/>
          </a:bodyPr>
          <a:lstStyle/>
          <a:p>
            <a:pPr algn="just"/>
            <a:r>
              <a:rPr lang="en-US" sz="2400" b="1" dirty="0">
                <a:latin typeface="HP001 4 hàng" pitchFamily="34" charset="0"/>
                <a:ea typeface="Arial-Rounded" pitchFamily="34" charset="0"/>
                <a:cs typeface="Arial-Rounded" pitchFamily="34" charset="0"/>
              </a:rPr>
              <a:t>b. </a:t>
            </a:r>
            <a:r>
              <a:rPr lang="en-US" sz="2400" b="1" dirty="0" err="1">
                <a:latin typeface="HP001 4 hàng" pitchFamily="34" charset="0"/>
                <a:ea typeface="Arial-Rounded" pitchFamily="34" charset="0"/>
                <a:cs typeface="Arial-Rounded" pitchFamily="34" charset="0"/>
              </a:rPr>
              <a:t>Ngoài</a:t>
            </a:r>
            <a:r>
              <a:rPr lang="en-US" sz="2400" b="1" dirty="0">
                <a:latin typeface="HP001 4 hàng" pitchFamily="34" charset="0"/>
                <a:ea typeface="Arial-Rounded" pitchFamily="34" charset="0"/>
                <a:cs typeface="Arial-Rounded" pitchFamily="34" charset="0"/>
              </a:rPr>
              <a:t> </a:t>
            </a:r>
            <a:r>
              <a:rPr lang="vi-VN" sz="2400" b="1" dirty="0">
                <a:latin typeface="HP001 4 hàng" pitchFamily="34" charset="0"/>
                <a:ea typeface="Arial-Rounded" pitchFamily="34" charset="0"/>
                <a:cs typeface="Arial-Rounded" pitchFamily="34" charset="0"/>
              </a:rPr>
              <a:t>bay xa</a:t>
            </a:r>
            <a:r>
              <a:rPr lang="en-US" sz="2400" b="1" dirty="0">
                <a:latin typeface="HP001 4 hàng" pitchFamily="34" charset="0"/>
                <a:ea typeface="Arial-Rounded" pitchFamily="34" charset="0"/>
                <a:cs typeface="Arial-Rounded" pitchFamily="34" charset="0"/>
              </a:rPr>
              <a:t>,</a:t>
            </a:r>
            <a:r>
              <a:rPr lang="vi-VN" sz="2400" b="1" dirty="0">
                <a:latin typeface="HP001 4 hàng" pitchFamily="34" charset="0"/>
                <a:ea typeface="Arial-Rounded" pitchFamily="34" charset="0"/>
                <a:cs typeface="Arial-Rounded" pitchFamily="34" charset="0"/>
              </a:rPr>
              <a:t> hải âu cŜ b</a:t>
            </a:r>
            <a:r>
              <a:rPr lang="el-GR" sz="2400" b="1" dirty="0">
                <a:latin typeface="HP001 4 hàng" pitchFamily="34" charset="0"/>
                <a:ea typeface="Arial-Rounded" pitchFamily="34" charset="0"/>
                <a:cs typeface="Arial-Rounded" pitchFamily="34" charset="0"/>
              </a:rPr>
              <a:t>Π </a:t>
            </a:r>
            <a:r>
              <a:rPr lang="vi-VN" sz="2400" b="1" dirty="0">
                <a:latin typeface="HP001 4 hàng" pitchFamily="34" charset="0"/>
                <a:ea typeface="Arial-Rounded" pitchFamily="34" charset="0"/>
                <a:cs typeface="Arial-Rounded" pitchFamily="34" charset="0"/>
              </a:rPr>
              <a:t>ǟất giĈ</a:t>
            </a:r>
            <a:r>
              <a:rPr lang="en-US" sz="2400" b="1" dirty="0">
                <a:latin typeface="HP001 4 hàng" pitchFamily="34" charset="0"/>
                <a:ea typeface="Arial-Rounded" pitchFamily="34" charset="0"/>
                <a:cs typeface="Arial-Rounded" pitchFamily="34" charset="0"/>
              </a:rPr>
              <a:t>.</a:t>
            </a:r>
          </a:p>
        </p:txBody>
      </p:sp>
    </p:spTree>
    <p:extLst>
      <p:ext uri="{BB962C8B-B14F-4D97-AF65-F5344CB8AC3E}">
        <p14:creationId xmlns:p14="http://schemas.microsoft.com/office/powerpoint/2010/main" val="124464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142" y="3691200"/>
            <a:ext cx="8139275" cy="162377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14" y="3579224"/>
            <a:ext cx="2050956" cy="1847727"/>
          </a:xfrm>
          <a:prstGeom prst="rect">
            <a:avLst/>
          </a:prstGeom>
        </p:spPr>
      </p:pic>
      <p:sp>
        <p:nvSpPr>
          <p:cNvPr id="23" name="Rectangle 22"/>
          <p:cNvSpPr/>
          <p:nvPr/>
        </p:nvSpPr>
        <p:spPr>
          <a:xfrm>
            <a:off x="5102240" y="2333104"/>
            <a:ext cx="285750" cy="285750"/>
          </a:xfrm>
          <a:prstGeom prst="rect">
            <a:avLst/>
          </a:prstGeom>
          <a:noFill/>
          <a:ln w="12700" cap="flat" cmpd="sng" algn="ctr">
            <a:noFill/>
            <a:prstDash val="solid"/>
            <a:miter lim="800000"/>
          </a:ln>
          <a:effectLst/>
        </p:spPr>
        <p:txBody>
          <a:bodyPr rtlCol="0" anchor="ctr"/>
          <a:lstStyle/>
          <a:p>
            <a:pPr algn="ctr" defTabSz="914378">
              <a:defRPr/>
            </a:pPr>
            <a:endParaRPr lang="en-US" sz="3300" b="1" kern="0" dirty="0">
              <a:solidFill>
                <a:prstClr val="black"/>
              </a:solidFill>
              <a:latin typeface="Calibri Light"/>
              <a:ea typeface="微软雅黑"/>
            </a:endParaRPr>
          </a:p>
        </p:txBody>
      </p:sp>
      <p:sp>
        <p:nvSpPr>
          <p:cNvPr id="13" name="Rectangle 12">
            <a:extLst>
              <a:ext uri="{FF2B5EF4-FFF2-40B4-BE49-F238E27FC236}">
                <a16:creationId xmlns:a16="http://schemas.microsoft.com/office/drawing/2014/main" id="{9A32B8A0-3F27-4BDD-B6E6-02F77DA99E88}"/>
              </a:ext>
            </a:extLst>
          </p:cNvPr>
          <p:cNvSpPr/>
          <p:nvPr/>
        </p:nvSpPr>
        <p:spPr>
          <a:xfrm>
            <a:off x="3895209" y="2180272"/>
            <a:ext cx="1353576" cy="438582"/>
          </a:xfrm>
          <a:prstGeom prst="rect">
            <a:avLst/>
          </a:prstGeom>
          <a:solidFill>
            <a:schemeClr val="accent4">
              <a:lumMod val="60000"/>
              <a:lumOff val="40000"/>
            </a:schemeClr>
          </a:solid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378">
              <a:defRPr/>
            </a:pPr>
            <a:r>
              <a:rPr lang="en-US" sz="2400" b="1" kern="0" dirty="0">
                <a:ln w="11430"/>
                <a:solidFill>
                  <a:srgbClr val="FFFF00"/>
                </a:solidFill>
                <a:effectLst>
                  <a:outerShdw blurRad="50800" dist="39000" dir="5460000" algn="tl">
                    <a:srgbClr val="000000">
                      <a:alpha val="38000"/>
                    </a:srgbClr>
                  </a:outerShdw>
                </a:effectLst>
                <a:latin typeface="Arial-SGK-TV" pitchFamily="2" charset="0"/>
                <a:cs typeface="Arial-SGK-TV" pitchFamily="2" charset="0"/>
              </a:rPr>
              <a:t>DẶN DÒ</a:t>
            </a:r>
            <a:endParaRPr lang="en-US" sz="2400" b="1" kern="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9679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70866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584763"/>
            </a:xfrm>
            <a:prstGeom prst="rect">
              <a:avLst/>
            </a:prstGeom>
            <a:noFill/>
          </p:spPr>
          <p:txBody>
            <a:bodyPr wrap="square" lIns="91428" tIns="45714" rIns="91428" bIns="45714" rtlCol="0">
              <a:spAutoFit/>
            </a:bodyPr>
            <a:lstStyle/>
            <a:p>
              <a:pPr algn="ctr"/>
              <a:r>
                <a:rPr lang="en-US" sz="3200" b="1" dirty="0">
                  <a:solidFill>
                    <a:srgbClr val="00863D"/>
                  </a:solidFill>
                  <a:latin typeface="Arial-Rounded" pitchFamily="34" charset="0"/>
                  <a:ea typeface="Arial-Rounded" pitchFamily="34" charset="0"/>
                  <a:cs typeface="Arial-Rounded" pitchFamily="34" charset="0"/>
                </a:rPr>
                <a:t>LOÀI CHIM CỦA BIỂN CẢ</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303020" y="-380288"/>
            <a:ext cx="2011941" cy="18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7329842" cy="861762"/>
          </a:xfrm>
          <a:prstGeom prst="rect">
            <a:avLst/>
          </a:prstGeom>
          <a:noFill/>
        </p:spPr>
        <p:txBody>
          <a:bodyPr wrap="square" lIns="91428" tIns="45714" rIns="91428" bIns="45714" rtlCol="0">
            <a:spAutoFit/>
          </a:bodyPr>
          <a:lstStyle/>
          <a:p>
            <a:pPr algn="ctr"/>
            <a:r>
              <a:rPr lang="en-US" sz="5000" b="1" dirty="0">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7" y="-30211"/>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2800350"/>
            <a:ext cx="3962400" cy="2209800"/>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072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410_20200508104540_loai-chim-cua-bien-ca.mp3">
            <a:hlinkClick r:id="" action="ppaction://media"/>
            <a:extLst>
              <a:ext uri="{FF2B5EF4-FFF2-40B4-BE49-F238E27FC236}">
                <a16:creationId xmlns:a16="http://schemas.microsoft.com/office/drawing/2014/main" id="{A084A255-F0E0-485A-ACE5-5A13B1FB37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9903" y="165100"/>
            <a:ext cx="609600" cy="60960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1317</Words>
  <Application>Microsoft Office PowerPoint</Application>
  <PresentationFormat>On-screen Show (16:9)</PresentationFormat>
  <Paragraphs>125</Paragraphs>
  <Slides>23</Slides>
  <Notes>14</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Rounded MT Bold</vt:lpstr>
      <vt:lpstr>Arial-Rounded</vt:lpstr>
      <vt:lpstr>Arial-SGK-TV</vt:lpstr>
      <vt:lpstr>Calibri</vt:lpstr>
      <vt:lpstr>Calibri Light</vt:lpstr>
      <vt:lpstr>HP001 4 hàng</vt:lpstr>
      <vt:lpstr>iCiel Nabila</vt:lpstr>
      <vt:lpstr>Times New Roman</vt:lpstr>
      <vt:lpstr>Office Theme</vt:lpstr>
      <vt:lpstr>CHÀO MỪNG CÁC CON ĐẾN VỚI GIỜ HỌC TIẾNG VIỆT</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YEN</cp:lastModifiedBy>
  <cp:revision>240</cp:revision>
  <dcterms:created xsi:type="dcterms:W3CDTF">2020-12-08T15:48:47Z</dcterms:created>
  <dcterms:modified xsi:type="dcterms:W3CDTF">2023-04-12T07:30:16Z</dcterms:modified>
</cp:coreProperties>
</file>