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7" r:id="rId2"/>
    <p:sldId id="281" r:id="rId3"/>
    <p:sldId id="264" r:id="rId4"/>
    <p:sldId id="282" r:id="rId5"/>
    <p:sldId id="286" r:id="rId6"/>
    <p:sldId id="287" r:id="rId7"/>
    <p:sldId id="267" r:id="rId8"/>
    <p:sldId id="278" r:id="rId9"/>
    <p:sldId id="288" r:id="rId10"/>
    <p:sldId id="265" r:id="rId11"/>
    <p:sldId id="289" r:id="rId12"/>
    <p:sldId id="294" r:id="rId13"/>
    <p:sldId id="295" r:id="rId14"/>
    <p:sldId id="266" r:id="rId15"/>
    <p:sldId id="272" r:id="rId16"/>
    <p:sldId id="274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99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1DDE17-D7A9-416A-8F04-611753B52382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C388CD-8CC5-4BE8-8FE2-BEFF7C58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1992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B226D-59AF-4429-9CC7-E02CB10CE9F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43622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B226D-59AF-4429-9CC7-E02CB10CE9FD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27139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B226D-59AF-4429-9CC7-E02CB10CE9FD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22542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B226D-59AF-4429-9CC7-E02CB10CE9FD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01419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B226D-59AF-4429-9CC7-E02CB10CE9FD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1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B226D-59AF-4429-9CC7-E02CB10CE9FD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7819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2" r="7272"/>
          <a:stretch>
            <a:fillRect/>
          </a:stretch>
        </p:blipFill>
        <p:spPr>
          <a:xfrm>
            <a:off x="19391" y="-1254993"/>
            <a:ext cx="9144000" cy="8266762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1524518" y="797352"/>
            <a:ext cx="6133744" cy="5050993"/>
            <a:chOff x="2032690" y="1766181"/>
            <a:chExt cx="8178325" cy="4190239"/>
          </a:xfrm>
        </p:grpSpPr>
        <p:pic>
          <p:nvPicPr>
            <p:cNvPr id="22" name="图片 21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435" b="7578"/>
            <a:stretch>
              <a:fillRect/>
            </a:stretch>
          </p:blipFill>
          <p:spPr>
            <a:xfrm>
              <a:off x="2032690" y="3880480"/>
              <a:ext cx="8178325" cy="2075940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49315" y="1766181"/>
              <a:ext cx="7945077" cy="2622224"/>
            </a:xfrm>
            <a:prstGeom prst="rect">
              <a:avLst/>
            </a:prstGeom>
          </p:spPr>
        </p:pic>
      </p:grpSp>
      <p:sp>
        <p:nvSpPr>
          <p:cNvPr id="10" name="标题 3"/>
          <p:cNvSpPr>
            <a:spLocks noGrp="1"/>
          </p:cNvSpPr>
          <p:nvPr>
            <p:ph type="title"/>
          </p:nvPr>
        </p:nvSpPr>
        <p:spPr>
          <a:xfrm>
            <a:off x="1997644" y="1877194"/>
            <a:ext cx="5187491" cy="1001194"/>
          </a:xfrm>
        </p:spPr>
        <p:txBody>
          <a:bodyPr>
            <a:noAutofit/>
          </a:bodyPr>
          <a:lstStyle/>
          <a:p>
            <a:pPr algn="ctr" rtl="0" eaLnBrk="1" fontAlgn="base" hangingPunct="1"/>
            <a:r>
              <a:rPr lang="en-US" altLang="zh-CN" sz="6600" b="1">
                <a:solidFill>
                  <a:srgbClr val="FF0000"/>
                </a:solidFill>
                <a:latin typeface="Times New Roman" panose="02020603050405020304" charset="0"/>
                <a:ea typeface="叶根友童体简" panose="02010601030101010101" pitchFamily="2" charset="-122"/>
                <a:cs typeface="Times New Roman" panose="02020603050405020304" charset="0"/>
                <a:sym typeface="+mn-lt"/>
              </a:rPr>
              <a:t>ĐẠO ĐỨC</a:t>
            </a:r>
            <a:endParaRPr lang="en-US" altLang="zh-CN" sz="6600" b="1" dirty="0">
              <a:solidFill>
                <a:srgbClr val="FF0000"/>
              </a:solidFill>
              <a:latin typeface="Times New Roman" panose="02020603050405020304" charset="0"/>
              <a:ea typeface="叶根友童体简" panose="02010601030101010101" pitchFamily="2" charset="-122"/>
              <a:cs typeface="Times New Roman" panose="02020603050405020304" charset="0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825280" y="3429001"/>
            <a:ext cx="184731" cy="3924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endParaRPr lang="zh-CN" altLang="en-US" sz="1500" b="1" dirty="0">
              <a:solidFill>
                <a:srgbClr val="002060"/>
              </a:solidFill>
              <a:cs typeface="+mn-ea"/>
              <a:sym typeface="+mn-lt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815" b="1"/>
          <a:stretch>
            <a:fillRect/>
          </a:stretch>
        </p:blipFill>
        <p:spPr>
          <a:xfrm>
            <a:off x="-19391" y="457200"/>
            <a:ext cx="9182782" cy="1459444"/>
          </a:xfrm>
          <a:prstGeom prst="rect">
            <a:avLst/>
          </a:prstGeom>
        </p:spPr>
      </p:pic>
      <p:sp>
        <p:nvSpPr>
          <p:cNvPr id="13" name="Subtitle 2"/>
          <p:cNvSpPr txBox="1">
            <a:spLocks/>
          </p:cNvSpPr>
          <p:nvPr/>
        </p:nvSpPr>
        <p:spPr>
          <a:xfrm>
            <a:off x="381000" y="4045839"/>
            <a:ext cx="9144000" cy="1752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>
                <a:solidFill>
                  <a:srgbClr val="0000FF"/>
                </a:solidFill>
                <a:latin typeface="HP-087" pitchFamily="34" charset="0"/>
              </a:rPr>
              <a:t>Phòng tránh tai nạn giao thông</a:t>
            </a:r>
            <a:endParaRPr lang="vi-VN" sz="4800" dirty="0">
              <a:solidFill>
                <a:srgbClr val="0000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38422" y="3010966"/>
            <a:ext cx="17059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24</a:t>
            </a:r>
          </a:p>
        </p:txBody>
      </p:sp>
    </p:spTree>
    <p:extLst>
      <p:ext uri="{BB962C8B-B14F-4D97-AF65-F5344CB8AC3E}">
        <p14:creationId xmlns:p14="http://schemas.microsoft.com/office/powerpoint/2010/main" val="2788216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90945" y="381000"/>
            <a:ext cx="88530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 </a:t>
            </a:r>
            <a:r>
              <a:rPr lang="en-US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Hành vi nào là an toàn? Hành vi nào là không an toàn? Vì sao?</a:t>
            </a:r>
          </a:p>
        </p:txBody>
      </p:sp>
      <p:pic>
        <p:nvPicPr>
          <p:cNvPr id="3" name="Picture 2" descr="E:\2020-2021\Giáo án điện tử các môn - 2020\Dao duc\tranh anh dao duc\Daoduc1 chu de 8 (LAN) - ẢNH\dd24.2.pn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89" b="56563"/>
          <a:stretch/>
        </p:blipFill>
        <p:spPr bwMode="auto">
          <a:xfrm>
            <a:off x="-1905000" y="1440289"/>
            <a:ext cx="12234763" cy="4561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838200" y="304800"/>
            <a:ext cx="7696200" cy="5638800"/>
            <a:chOff x="838200" y="304800"/>
            <a:chExt cx="7696200" cy="5638800"/>
          </a:xfrm>
        </p:grpSpPr>
        <p:pic>
          <p:nvPicPr>
            <p:cNvPr id="3" name="Picture 2" descr="E:\2020-2021\Giáo án điện tử các môn - 2020\Dao duc\tranh anh dao duc\Daoduc1 chu de 8 (LAN) - ẢNH\dd24.2.png"/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386" t="16789" r="45192" b="69957"/>
            <a:stretch/>
          </p:blipFill>
          <p:spPr bwMode="auto">
            <a:xfrm>
              <a:off x="838200" y="304800"/>
              <a:ext cx="6553200" cy="54609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Isosceles Triangle 1"/>
            <p:cNvSpPr/>
            <p:nvPr/>
          </p:nvSpPr>
          <p:spPr>
            <a:xfrm>
              <a:off x="6096000" y="914400"/>
              <a:ext cx="2438400" cy="5029200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2" descr="Green Tick Tick Free Images On Pixabay Clipart - Biểu Tượng Dấu Check, HD  Png Download - kind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662071"/>
            <a:ext cx="3581400" cy="3533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E:\2020-2021\Giáo án điện tử các môn - 2020\Dao duc\tranh anh dao duc\Daoduc1 chu de 8 (LAN) - ẢNH\dd24.2.pn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71" t="16989" r="26508" b="69757"/>
          <a:stretch/>
        </p:blipFill>
        <p:spPr bwMode="auto">
          <a:xfrm>
            <a:off x="1143000" y="386229"/>
            <a:ext cx="6477000" cy="5397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Green Tick Tick Free Images On Pixabay Clipart - Biểu Tượng Dấu Check, HD  Png Download - kind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630695"/>
            <a:ext cx="2895600" cy="4064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1143000" y="733197"/>
            <a:ext cx="6060204" cy="4703562"/>
            <a:chOff x="1600200" y="304800"/>
            <a:chExt cx="6060204" cy="4703562"/>
          </a:xfrm>
        </p:grpSpPr>
        <p:pic>
          <p:nvPicPr>
            <p:cNvPr id="11" name="Picture 10" descr="E:\2020-2021\Giáo án điện tử các môn - 2020\Dao duc\tranh anh dao duc\Daoduc1 chu de 8 (LAN) - ẢNH\dd24.2.png"/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307" t="29801" r="58894" b="56563"/>
            <a:stretch/>
          </p:blipFill>
          <p:spPr bwMode="auto">
            <a:xfrm>
              <a:off x="1600200" y="304800"/>
              <a:ext cx="5334000" cy="47035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Isosceles Triangle 11"/>
            <p:cNvSpPr/>
            <p:nvPr/>
          </p:nvSpPr>
          <p:spPr>
            <a:xfrm>
              <a:off x="6096000" y="1515551"/>
              <a:ext cx="1564404" cy="3492811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" name="Picture 2" descr="Máy In Epson 802A | Thuận Phá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499381"/>
            <a:ext cx="373380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-304800" y="103163"/>
            <a:ext cx="8991600" cy="6781800"/>
            <a:chOff x="1779250" y="1266609"/>
            <a:chExt cx="5226429" cy="3170167"/>
          </a:xfrm>
        </p:grpSpPr>
        <p:pic>
          <p:nvPicPr>
            <p:cNvPr id="15" name="Picture 14" descr="E:\2020-2021\Giáo án điện tử các môn - 2020\Dao duc\tranh anh dao duc\Daoduc1 chu de 8 (LAN) - ẢNH\dd24.2.png"/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991" t="30243" r="39588" b="56563"/>
            <a:stretch/>
          </p:blipFill>
          <p:spPr bwMode="auto">
            <a:xfrm>
              <a:off x="3200400" y="1610386"/>
              <a:ext cx="2743201" cy="22755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Isosceles Triangle 15"/>
            <p:cNvSpPr/>
            <p:nvPr/>
          </p:nvSpPr>
          <p:spPr>
            <a:xfrm>
              <a:off x="5181600" y="1266609"/>
              <a:ext cx="1824079" cy="296313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Isosceles Triangle 16"/>
            <p:cNvSpPr/>
            <p:nvPr/>
          </p:nvSpPr>
          <p:spPr>
            <a:xfrm rot="11228644">
              <a:off x="1779250" y="1443453"/>
              <a:ext cx="1824079" cy="2993323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8" name="Picture 2" descr="Green Tick Tick Free Images On Pixabay Clipart - Biểu Tượng Dấu Check, HD  Png Download - kind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651108"/>
            <a:ext cx="2895600" cy="4064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Group 18"/>
          <p:cNvGrpSpPr/>
          <p:nvPr/>
        </p:nvGrpSpPr>
        <p:grpSpPr>
          <a:xfrm>
            <a:off x="-1371600" y="381000"/>
            <a:ext cx="8763000" cy="6477000"/>
            <a:chOff x="2615574" y="2464124"/>
            <a:chExt cx="4471026" cy="2963136"/>
          </a:xfrm>
        </p:grpSpPr>
        <p:pic>
          <p:nvPicPr>
            <p:cNvPr id="20" name="Picture 19" descr="E:\2020-2021\Giáo án điện tử các môn - 2020\Dao duc\tranh anh dao duc\Daoduc1 chu de 8 (LAN) - ẢNH\dd24.2.png"/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299" t="30122" r="18412" b="56563"/>
            <a:stretch/>
          </p:blipFill>
          <p:spPr bwMode="auto">
            <a:xfrm>
              <a:off x="4114800" y="2552176"/>
              <a:ext cx="2971800" cy="22964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Isosceles Triangle 20"/>
            <p:cNvSpPr/>
            <p:nvPr/>
          </p:nvSpPr>
          <p:spPr>
            <a:xfrm rot="11228644">
              <a:off x="2615574" y="2464124"/>
              <a:ext cx="1824079" cy="296313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2" name="Picture 2" descr="Green Tick Tick Free Images On Pixabay Clipart - Biểu Tượng Dấu Check, HD  Png Download - kind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259917"/>
            <a:ext cx="2895600" cy="4064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5854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90945" y="381000"/>
            <a:ext cx="88530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 </a:t>
            </a:r>
            <a:r>
              <a:rPr lang="en-US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Hành vi nào là an toàn? Hành vi nào là không an toàn? Vì sao?</a:t>
            </a:r>
          </a:p>
        </p:txBody>
      </p:sp>
      <p:pic>
        <p:nvPicPr>
          <p:cNvPr id="3" name="Picture 2" descr="E:\2020-2021\Giáo án điện tử các môn - 2020\Dao duc\tranh anh dao duc\Daoduc1 chu de 8 (LAN) - ẢNH\dd24.2.pn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89" b="56563"/>
          <a:stretch/>
        </p:blipFill>
        <p:spPr bwMode="auto">
          <a:xfrm>
            <a:off x="-1905000" y="1440289"/>
            <a:ext cx="12234763" cy="4561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Green Tick Tick Free Images On Pixabay Clipart - Biểu Tượng Dấu Check, HD  Png Download - kind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780892"/>
            <a:ext cx="981635" cy="968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Green Tick Tick Free Images On Pixabay Clipart - Biểu Tượng Dấu Check, HD  Png Download - kind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563" y="2652065"/>
            <a:ext cx="981635" cy="968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Green Tick Tick Free Images On Pixabay Clipart - Biểu Tượng Dấu Check, HD  Png Download - kind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5033267"/>
            <a:ext cx="981635" cy="968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Green Tick Tick Free Images On Pixabay Clipart - Biểu Tượng Dấu Check, HD  Png Download - kind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297" y="8672362"/>
            <a:ext cx="220721" cy="217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Máy In Epson 802A | Thuận Phá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800600"/>
            <a:ext cx="1456357" cy="1456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911954" y="6084704"/>
            <a:ext cx="769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</a:rPr>
              <a:t> </a:t>
            </a:r>
            <a:r>
              <a:rPr 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 đã làm gì để phòng tránh tai nạn giao thông?</a:t>
            </a:r>
          </a:p>
        </p:txBody>
      </p:sp>
      <p:pic>
        <p:nvPicPr>
          <p:cNvPr id="10" name="Picture 2" descr="Green Tick Tick Free Images On Pixabay Clipart - Biểu Tượng Dấu Check, HD  Png Download - kind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5044476"/>
            <a:ext cx="981635" cy="968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8929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2" r="7272"/>
          <a:stretch>
            <a:fillRect/>
          </a:stretch>
        </p:blipFill>
        <p:spPr>
          <a:xfrm>
            <a:off x="0" y="28808"/>
            <a:ext cx="91440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661"/>
          <a:stretch>
            <a:fillRect/>
          </a:stretch>
        </p:blipFill>
        <p:spPr>
          <a:xfrm>
            <a:off x="0" y="3298902"/>
            <a:ext cx="9144000" cy="2701848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309562" y="1198881"/>
            <a:ext cx="603782" cy="345207"/>
            <a:chOff x="2413166" y="426720"/>
            <a:chExt cx="693043" cy="396241"/>
          </a:xfrm>
        </p:grpSpPr>
        <p:sp>
          <p:nvSpPr>
            <p:cNvPr id="17" name="矩形 16"/>
            <p:cNvSpPr/>
            <p:nvPr/>
          </p:nvSpPr>
          <p:spPr>
            <a:xfrm rot="2744590">
              <a:off x="2413166" y="426720"/>
              <a:ext cx="396240" cy="396240"/>
            </a:xfrm>
            <a:prstGeom prst="rect">
              <a:avLst/>
            </a:prstGeom>
            <a:solidFill>
              <a:srgbClr val="90C8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 rot="2744590">
              <a:off x="2709969" y="426721"/>
              <a:ext cx="396240" cy="396240"/>
            </a:xfrm>
            <a:prstGeom prst="rect">
              <a:avLst/>
            </a:prstGeom>
            <a:solidFill>
              <a:srgbClr val="3E3A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676400" y="1065765"/>
            <a:ext cx="5791200" cy="1196180"/>
          </a:xfrm>
        </p:spPr>
        <p:txBody>
          <a:bodyPr>
            <a:noAutofit/>
          </a:bodyPr>
          <a:lstStyle/>
          <a:p>
            <a:r>
              <a:rPr lang="en-US" sz="7200" b="1" noProof="1">
                <a:solidFill>
                  <a:srgbClr val="FF0000"/>
                </a:solidFill>
                <a:latin typeface="HP-089" pitchFamily="34" charset="0"/>
              </a:rPr>
              <a:t>Vận dụng</a:t>
            </a:r>
            <a:endParaRPr lang="vi-VN" sz="7200" b="1" dirty="0">
              <a:solidFill>
                <a:srgbClr val="FF0000"/>
              </a:solidFill>
              <a:latin typeface="HP001 TD 4H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1096661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99955" y="434788"/>
            <a:ext cx="47756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 </a:t>
            </a:r>
            <a:r>
              <a:rPr lang="en-US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sẽ khuyên bạn điều gì ?</a:t>
            </a:r>
          </a:p>
        </p:txBody>
      </p:sp>
      <p:sp>
        <p:nvSpPr>
          <p:cNvPr id="3" name="Trapezoid 2"/>
          <p:cNvSpPr/>
          <p:nvPr/>
        </p:nvSpPr>
        <p:spPr>
          <a:xfrm>
            <a:off x="4114800" y="3810000"/>
            <a:ext cx="1295400" cy="762000"/>
          </a:xfrm>
          <a:prstGeom prst="trapezoi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88" t="6787" r="22660" b="58638"/>
          <a:stretch/>
        </p:blipFill>
        <p:spPr bwMode="auto">
          <a:xfrm>
            <a:off x="176537" y="1196180"/>
            <a:ext cx="8638525" cy="355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57200" y="4765938"/>
            <a:ext cx="82134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 </a:t>
            </a:r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 rèn luyện thói quen đi bộ trên vỉa hè( hoặc lề đường bên phải), đội mũ bảo hiểm khi đi xe máy, quan sát cẩn thận khi qua đường.</a:t>
            </a:r>
          </a:p>
        </p:txBody>
      </p:sp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1347219" y="-1056272"/>
            <a:ext cx="1025510" cy="3138056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035626" y="-104561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chemeClr val="bg1"/>
                </a:solidFill>
                <a:latin typeface="HP-089" pitchFamily="34" charset="0"/>
              </a:rPr>
              <a:t>Thông điệp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41663" y="1296535"/>
            <a:ext cx="8031081" cy="2419336"/>
          </a:xfrm>
          <a:prstGeom prst="rect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378527" y="1314464"/>
            <a:ext cx="6957354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                    </a:t>
            </a:r>
            <a:r>
              <a:rPr lang="en-US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Đề phòng tai nạn giao thông</a:t>
            </a:r>
          </a:p>
          <a:p>
            <a:r>
              <a:rPr lang="en-US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Các em ghi nhớ thuộc lòng cùng nhau:</a:t>
            </a:r>
          </a:p>
          <a:p>
            <a:r>
              <a:rPr lang="en-US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Đi bộ quan sát trước sau</a:t>
            </a:r>
          </a:p>
          <a:p>
            <a:r>
              <a:rPr lang="en-US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Ngồi trên xe máy mũ mau đội vào.</a:t>
            </a:r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4341" y="3715871"/>
            <a:ext cx="5922028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96719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46084" name="Picture 4" descr="Lovely_illustration_of_Happy_family_behide_a_star_wallcoo_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1905000" y="2709019"/>
            <a:ext cx="58674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4800" b="1"/>
              <a:t>Chúc các con luôn </a:t>
            </a:r>
          </a:p>
          <a:p>
            <a:pPr algn="ctr"/>
            <a:r>
              <a:rPr lang="en-US" sz="4800" b="1"/>
              <a:t>chăm ngoan, </a:t>
            </a:r>
          </a:p>
          <a:p>
            <a:pPr algn="ctr"/>
            <a:r>
              <a:rPr lang="en-US" sz="4800" b="1"/>
              <a:t>học giỏi</a:t>
            </a:r>
          </a:p>
        </p:txBody>
      </p:sp>
    </p:spTree>
    <p:extLst>
      <p:ext uri="{BB962C8B-B14F-4D97-AF65-F5344CB8AC3E}">
        <p14:creationId xmlns:p14="http://schemas.microsoft.com/office/powerpoint/2010/main" val="19963671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2" r="7272"/>
          <a:stretch>
            <a:fillRect/>
          </a:stretch>
        </p:blipFill>
        <p:spPr>
          <a:xfrm>
            <a:off x="0" y="28808"/>
            <a:ext cx="91440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661"/>
          <a:stretch>
            <a:fillRect/>
          </a:stretch>
        </p:blipFill>
        <p:spPr>
          <a:xfrm>
            <a:off x="0" y="3298902"/>
            <a:ext cx="9144000" cy="2701848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309562" y="1198881"/>
            <a:ext cx="603782" cy="345207"/>
            <a:chOff x="2413166" y="426720"/>
            <a:chExt cx="693043" cy="396241"/>
          </a:xfrm>
        </p:grpSpPr>
        <p:sp>
          <p:nvSpPr>
            <p:cNvPr id="17" name="矩形 16"/>
            <p:cNvSpPr/>
            <p:nvPr/>
          </p:nvSpPr>
          <p:spPr>
            <a:xfrm rot="2744590">
              <a:off x="2413166" y="426720"/>
              <a:ext cx="396240" cy="396240"/>
            </a:xfrm>
            <a:prstGeom prst="rect">
              <a:avLst/>
            </a:prstGeom>
            <a:solidFill>
              <a:srgbClr val="90C8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 rot="2744590">
              <a:off x="2709969" y="426721"/>
              <a:ext cx="396240" cy="396240"/>
            </a:xfrm>
            <a:prstGeom prst="rect">
              <a:avLst/>
            </a:prstGeom>
            <a:solidFill>
              <a:srgbClr val="3E3A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676400" y="1065765"/>
            <a:ext cx="5791200" cy="1196180"/>
          </a:xfrm>
        </p:spPr>
        <p:txBody>
          <a:bodyPr>
            <a:noAutofit/>
          </a:bodyPr>
          <a:lstStyle/>
          <a:p>
            <a:r>
              <a:rPr lang="en-US" sz="7200" b="1" noProof="1">
                <a:solidFill>
                  <a:srgbClr val="FF0000"/>
                </a:solidFill>
                <a:latin typeface="HP-089" pitchFamily="34" charset="0"/>
              </a:rPr>
              <a:t>Khám phá</a:t>
            </a:r>
            <a:endParaRPr lang="vi-VN" sz="7200" b="1" dirty="0">
              <a:solidFill>
                <a:srgbClr val="FF0000"/>
              </a:solidFill>
              <a:latin typeface="HP001 TD 4H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117596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311396"/>
            <a:ext cx="8458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 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 tình huống dưới đây có thể dẫn đến hậu quả gì ?</a:t>
            </a:r>
          </a:p>
        </p:txBody>
      </p:sp>
      <p:pic>
        <p:nvPicPr>
          <p:cNvPr id="6" name="Picture 2" descr="E:\2020-2021\Giáo án điện tử các môn - 2020\Dao duc\tranh anh dao duc\Daoduc1 chu de 8 (LAN) - ẢNH\DD24.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7" t="48292" r="12131" b="28083"/>
          <a:stretch/>
        </p:blipFill>
        <p:spPr bwMode="auto">
          <a:xfrm>
            <a:off x="-76200" y="1828800"/>
            <a:ext cx="9244848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5791200" y="1634835"/>
            <a:ext cx="1371600" cy="8382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2020-2021\Giáo án điện tử các môn - 2020\Dao duc\tranh anh dao duc\Daoduc1 chu de 8 (LAN) - ẢNH\DD24.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21" t="48292" r="50312" b="40840"/>
          <a:stretch/>
        </p:blipFill>
        <p:spPr bwMode="auto">
          <a:xfrm>
            <a:off x="-13447" y="1219200"/>
            <a:ext cx="9064487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E:\2020-2021\Giáo án điện tử các môn - 2020\Dao duc\tranh anh dao duc\Daoduc1 chu de 8 (LAN) - ẢNH\DD24.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21" t="48292" r="16343" b="40840"/>
          <a:stretch/>
        </p:blipFill>
        <p:spPr bwMode="auto">
          <a:xfrm>
            <a:off x="181048" y="1066800"/>
            <a:ext cx="895847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E:\2020-2021\Giáo án điện tử các môn - 2020\Dao duc\tranh anh dao duc\Daoduc1 chu de 8 (LAN) - ẢNH\DD24.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83" t="58687" r="50313" b="29973"/>
          <a:stretch/>
        </p:blipFill>
        <p:spPr bwMode="auto">
          <a:xfrm>
            <a:off x="311921" y="1066800"/>
            <a:ext cx="841375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E:\2020-2021\Giáo án điện tử các môn - 2020\Dao duc\tranh anh dao duc\Daoduc1 chu de 8 (LAN) - ẢNH\DD24.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87" t="59160" r="12131" b="28083"/>
          <a:stretch/>
        </p:blipFill>
        <p:spPr bwMode="auto">
          <a:xfrm>
            <a:off x="17929" y="1295400"/>
            <a:ext cx="9059656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7756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311396"/>
            <a:ext cx="8458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 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 tình huống dưới đây có thể dẫn đến hậu quả gì ?</a:t>
            </a:r>
          </a:p>
        </p:txBody>
      </p:sp>
      <p:pic>
        <p:nvPicPr>
          <p:cNvPr id="6" name="Picture 2" descr="E:\2020-2021\Giáo án điện tử các môn - 2020\Dao duc\tranh anh dao duc\Daoduc1 chu de 8 (LAN) - ẢNH\DD24.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7" t="48292" r="12131" b="28083"/>
          <a:stretch/>
        </p:blipFill>
        <p:spPr bwMode="auto">
          <a:xfrm>
            <a:off x="-76200" y="1828800"/>
            <a:ext cx="9244848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5791200" y="1634835"/>
            <a:ext cx="1371600" cy="8382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5199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2286000"/>
            <a:ext cx="6025095" cy="4685185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09600" y="838200"/>
            <a:ext cx="7239000" cy="114300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động:</a:t>
            </a:r>
            <a:br>
              <a:rPr lang="en-US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 chọn hành động để phòng, tránh tai nạn giao thông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97851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228600"/>
            <a:ext cx="830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 </a:t>
            </a:r>
            <a:r>
              <a:rPr lang="en-US" sz="36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 bạn nhỏ trong tranh đã có hành động gì để phòng tránh tai nạn giao thông?</a:t>
            </a:r>
          </a:p>
        </p:txBody>
      </p:sp>
      <p:pic>
        <p:nvPicPr>
          <p:cNvPr id="7" name="Picture 2" descr="E:\2020-2021\Giáo án điện tử các môn - 2020\Dao duc\tranh anh dao duc\Daoduc1 chu de 8 (LAN) - ẢNH\DD24.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37" t="76318" r="16211" b="11841"/>
          <a:stretch/>
        </p:blipFill>
        <p:spPr bwMode="auto">
          <a:xfrm>
            <a:off x="-35859" y="1752600"/>
            <a:ext cx="9103659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37565" y="5410200"/>
            <a:ext cx="8763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 </a:t>
            </a:r>
            <a:r>
              <a:rPr lang="en-US" sz="3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 sẽ làm gì để phòng tránh tai nạn giao thông?</a:t>
            </a:r>
          </a:p>
        </p:txBody>
      </p:sp>
      <p:pic>
        <p:nvPicPr>
          <p:cNvPr id="1026" name="Picture 2" descr="Green Tick Tick Free Images On Pixabay Clipart - Biểu Tượng Dấu Check, HD  Png Download - kind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069561"/>
            <a:ext cx="981635" cy="968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Green Tick Tick Free Images On Pixabay Clipart - Biểu Tượng Dấu Check, HD  Png Download - kind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212996"/>
            <a:ext cx="981635" cy="968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Green Tick Tick Free Images On Pixabay Clipart - Biểu Tượng Dấu Check, HD  Png Download - kind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0565" y="4168172"/>
            <a:ext cx="1058860" cy="1044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Green Tick Tick Free Images On Pixabay Clipart - Biểu Tượng Dấu Check, HD  Png Download - kind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0706" y="4114384"/>
            <a:ext cx="981635" cy="968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9893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429000" y="304800"/>
            <a:ext cx="4476749" cy="1143000"/>
          </a:xfrm>
        </p:spPr>
        <p:txBody>
          <a:bodyPr>
            <a:normAutofit/>
          </a:bodyPr>
          <a:lstStyle/>
          <a:p>
            <a:pPr lvl="0" rtl="0" eaLnBrk="1" hangingPunct="1"/>
            <a:r>
              <a:rPr lang="en-US" altLang="zh-CN" sz="6000" b="1">
                <a:solidFill>
                  <a:srgbClr val="FF0000"/>
                </a:solidFill>
                <a:effectLst>
                  <a:outerShdw blurRad="38100" dist="38100" dir="2700000" algn="tl" rotWithShape="0">
                    <a:srgbClr val="C0C0C0"/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KẾT LUẬN</a:t>
            </a:r>
            <a:endParaRPr lang="zh-CN" altLang="en-US" sz="6000" dirty="0">
              <a:solidFill>
                <a:srgbClr val="FF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122" y="1752600"/>
            <a:ext cx="3143522" cy="4086579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619374" y="1447800"/>
            <a:ext cx="6096000" cy="42672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 b="1">
                <a:solidFill>
                  <a:schemeClr val="accent3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Để phòng, tránh tai nạn giao thông chúng ta cần: Tuân thủ đèn tín hiệu giao thông; đi đúng phần đường; tuân thủ các nguyên tắc an toàn như đội mũ bảo hiểm; vui chơi ở khu vực an toàn; …..</a:t>
            </a:r>
          </a:p>
        </p:txBody>
      </p:sp>
    </p:spTree>
    <p:extLst>
      <p:ext uri="{BB962C8B-B14F-4D97-AF65-F5344CB8AC3E}">
        <p14:creationId xmlns:p14="http://schemas.microsoft.com/office/powerpoint/2010/main" val="2761627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2" r="7272"/>
          <a:stretch>
            <a:fillRect/>
          </a:stretch>
        </p:blipFill>
        <p:spPr>
          <a:xfrm>
            <a:off x="0" y="28808"/>
            <a:ext cx="91440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661"/>
          <a:stretch>
            <a:fillRect/>
          </a:stretch>
        </p:blipFill>
        <p:spPr>
          <a:xfrm>
            <a:off x="0" y="3298902"/>
            <a:ext cx="9144000" cy="2701848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309562" y="1198881"/>
            <a:ext cx="603782" cy="345207"/>
            <a:chOff x="2413166" y="426720"/>
            <a:chExt cx="693043" cy="396241"/>
          </a:xfrm>
        </p:grpSpPr>
        <p:sp>
          <p:nvSpPr>
            <p:cNvPr id="17" name="矩形 16"/>
            <p:cNvSpPr/>
            <p:nvPr/>
          </p:nvSpPr>
          <p:spPr>
            <a:xfrm rot="2744590">
              <a:off x="2413166" y="426720"/>
              <a:ext cx="396240" cy="396240"/>
            </a:xfrm>
            <a:prstGeom prst="rect">
              <a:avLst/>
            </a:prstGeom>
            <a:solidFill>
              <a:srgbClr val="90C8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 rot="2744590">
              <a:off x="2709969" y="426721"/>
              <a:ext cx="396240" cy="396240"/>
            </a:xfrm>
            <a:prstGeom prst="rect">
              <a:avLst/>
            </a:prstGeom>
            <a:solidFill>
              <a:srgbClr val="3E3A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676400" y="1065765"/>
            <a:ext cx="5791200" cy="1196180"/>
          </a:xfrm>
        </p:spPr>
        <p:txBody>
          <a:bodyPr>
            <a:noAutofit/>
          </a:bodyPr>
          <a:lstStyle/>
          <a:p>
            <a:r>
              <a:rPr lang="en-US" sz="7200" b="1" noProof="1">
                <a:solidFill>
                  <a:srgbClr val="FF0000"/>
                </a:solidFill>
                <a:latin typeface="HP-089" pitchFamily="34" charset="0"/>
              </a:rPr>
              <a:t>Luyện tập</a:t>
            </a:r>
            <a:endParaRPr lang="vi-VN" sz="7200" b="1" dirty="0">
              <a:solidFill>
                <a:srgbClr val="FF0000"/>
              </a:solidFill>
              <a:latin typeface="HP001 TD 4H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123119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BingLLB#"/>
  <p:tag name="MH_LAYOUT" val="SubTitle"/>
  <p:tag name="MH" val="20171009181654"/>
  <p:tag name="MH_LIBRARY" val="GRAPHIC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288</Words>
  <Application>Microsoft Office PowerPoint</Application>
  <PresentationFormat>On-screen Show (4:3)</PresentationFormat>
  <Paragraphs>33</Paragraphs>
  <Slides>16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等线</vt:lpstr>
      <vt:lpstr>宋体</vt:lpstr>
      <vt:lpstr>Arial</vt:lpstr>
      <vt:lpstr>Arial-SGK-TV</vt:lpstr>
      <vt:lpstr>Calibri</vt:lpstr>
      <vt:lpstr>HP001 TD 4H</vt:lpstr>
      <vt:lpstr>HP-087</vt:lpstr>
      <vt:lpstr>HP-089</vt:lpstr>
      <vt:lpstr>Times New Roman</vt:lpstr>
      <vt:lpstr>叶根友童体简</vt:lpstr>
      <vt:lpstr>Office Theme</vt:lpstr>
      <vt:lpstr>ĐẠO ĐỨC</vt:lpstr>
      <vt:lpstr>Khám phá</vt:lpstr>
      <vt:lpstr>PowerPoint Presentation</vt:lpstr>
      <vt:lpstr>PowerPoint Presentation</vt:lpstr>
      <vt:lpstr>PowerPoint Presentation</vt:lpstr>
      <vt:lpstr>Hoạt động: Lựa chọn hành động để phòng, tránh tai nạn giao thông </vt:lpstr>
      <vt:lpstr>PowerPoint Presentation</vt:lpstr>
      <vt:lpstr>KẾT LUẬN</vt:lpstr>
      <vt:lpstr>Luyện tập</vt:lpstr>
      <vt:lpstr>PowerPoint Presentation</vt:lpstr>
      <vt:lpstr>PowerPoint Presentation</vt:lpstr>
      <vt:lpstr>PowerPoint Presentation</vt:lpstr>
      <vt:lpstr>Vận dụng</vt:lpstr>
      <vt:lpstr>Vận dụng</vt:lpstr>
      <vt:lpstr>Thông điệp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</dc:creator>
  <cp:lastModifiedBy>Administrator</cp:lastModifiedBy>
  <cp:revision>33</cp:revision>
  <dcterms:created xsi:type="dcterms:W3CDTF">2006-08-16T00:00:00Z</dcterms:created>
  <dcterms:modified xsi:type="dcterms:W3CDTF">2023-04-13T13:34:30Z</dcterms:modified>
</cp:coreProperties>
</file>