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C6500-C10A-4241-9A9B-BDDD5A678EF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AE2F-8556-40AD-B7C0-5D239888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0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1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6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1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7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2BC5-F6A8-40C4-8CCE-6E32500BF4E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9D96-A701-42A4-B320-D5A94183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8865" y="-104781"/>
            <a:ext cx="5136307" cy="650908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94749" y="2390349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07133" y="135377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102" y="1453431"/>
            <a:ext cx="944009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733" dirty="0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sự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hồi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âm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thanh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101" y="2555481"/>
            <a:ext cx="879566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bực</a:t>
            </a:r>
            <a:r>
              <a:rPr lang="en-US" altLang="zh-CN" sz="3733" dirty="0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tức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tức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giận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bằng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lòng</a:t>
            </a:r>
            <a:endParaRPr lang="en-US" altLang="zh-CN" sz="3733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103" y="3709797"/>
            <a:ext cx="94400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tủi</a:t>
            </a:r>
            <a:r>
              <a:rPr lang="en-US" altLang="zh-CN" sz="3733" dirty="0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bản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cảm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endParaRPr lang="en-US" altLang="zh-CN" sz="3733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101" y="4706943"/>
            <a:ext cx="1105988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quả</a:t>
            </a:r>
            <a:r>
              <a:rPr lang="en-US" altLang="zh-CN" sz="3733" dirty="0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A9250B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hiển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đúng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đúng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đoán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biết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trước</a:t>
            </a:r>
            <a:endParaRPr lang="en-US" altLang="zh-CN" sz="3733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4128" y="221753"/>
            <a:ext cx="380775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4267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nghĩa</a:t>
            </a:r>
            <a:r>
              <a:rPr lang="en-US" altLang="zh-CN" sz="4267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endParaRPr lang="en-US" altLang="zh-CN" sz="4267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4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l="25174" t="24199" r="9835" b="13463"/>
          <a:stretch/>
        </p:blipFill>
        <p:spPr bwMode="auto">
          <a:xfrm>
            <a:off x="-42040" y="1"/>
            <a:ext cx="12192000" cy="6647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06400" y="574566"/>
            <a:ext cx="966952" cy="756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57353" y="3916857"/>
            <a:ext cx="966952" cy="756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5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9571" y="188993"/>
            <a:ext cx="1162794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xảy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mừng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reo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“A”?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9570" y="846577"/>
            <a:ext cx="1202031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với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9571" y="1544205"/>
            <a:ext cx="1213242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Sau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cảm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thế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9340" t="28280" r="5592" b="16909"/>
          <a:stretch/>
        </p:blipFill>
        <p:spPr bwMode="auto">
          <a:xfrm>
            <a:off x="0" y="2209800"/>
            <a:ext cx="12192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1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9570" y="386839"/>
            <a:ext cx="1162794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xảy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mừng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reo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“A”?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9340" t="28280" r="5592" b="16909"/>
          <a:stretch/>
        </p:blipFill>
        <p:spPr bwMode="auto">
          <a:xfrm>
            <a:off x="0" y="2209800"/>
            <a:ext cx="12192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B31E0127-8DB5-4E5A-880A-30E2ACF6E57C}"/>
              </a:ext>
            </a:extLst>
          </p:cNvPr>
          <p:cNvSpPr/>
          <p:nvPr/>
        </p:nvSpPr>
        <p:spPr>
          <a:xfrm>
            <a:off x="59570" y="1364870"/>
            <a:ext cx="1162794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mừng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reo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“A”,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ngay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lập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tức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“A”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733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6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4103" y="386839"/>
            <a:ext cx="109734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với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9340" t="28280" r="5592" b="16909"/>
          <a:stretch/>
        </p:blipFill>
        <p:spPr bwMode="auto">
          <a:xfrm>
            <a:off x="0" y="2209800"/>
            <a:ext cx="12192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B31E0127-8DB5-4E5A-880A-30E2ACF6E57C}"/>
              </a:ext>
            </a:extLst>
          </p:cNvPr>
          <p:cNvSpPr/>
          <p:nvPr/>
        </p:nvSpPr>
        <p:spPr>
          <a:xfrm>
            <a:off x="59570" y="1364870"/>
            <a:ext cx="1162794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với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con: Con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hãy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quay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với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yêu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”.</a:t>
            </a:r>
            <a:endParaRPr lang="zh-CN" altLang="en-US" sz="3733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4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4103" y="386839"/>
            <a:ext cx="10973416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Sau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cảm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thế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9340" t="28280" r="5592" b="16909"/>
          <a:stretch/>
        </p:blipFill>
        <p:spPr bwMode="auto">
          <a:xfrm>
            <a:off x="0" y="2209800"/>
            <a:ext cx="12192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B31E0127-8DB5-4E5A-880A-30E2ACF6E57C}"/>
              </a:ext>
            </a:extLst>
          </p:cNvPr>
          <p:cNvSpPr/>
          <p:nvPr/>
        </p:nvSpPr>
        <p:spPr>
          <a:xfrm>
            <a:off x="59570" y="1573729"/>
            <a:ext cx="1162794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Sau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cảm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vẻ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733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1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" y="-104781"/>
            <a:ext cx="6152055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12649" y="2818097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3.82716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2525" y="852025"/>
            <a:ext cx="11024428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4. </a:t>
            </a:r>
            <a:r>
              <a:rPr lang="en-US" altLang="zh-CN" sz="4267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4267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vào vở câu trả lời cho câu hỏi b ở mục 3</a:t>
            </a:r>
            <a:endParaRPr lang="zh-CN" altLang="en-US" sz="4267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86605" y="2376997"/>
            <a:ext cx="1169708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Sau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cảm</a:t>
            </a:r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endParaRPr lang="zh-CN" altLang="en-US" sz="3733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8772244" y="2388999"/>
            <a:ext cx="20058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(…)</a:t>
            </a:r>
            <a:endParaRPr lang="zh-CN" altLang="en-US" sz="3733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8737409" y="2376997"/>
            <a:ext cx="279725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vẻ</a:t>
            </a:r>
            <a:r>
              <a:rPr lang="en-US" altLang="zh-CN" sz="3733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733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F92B5-7B41-4E88-B073-C7111C90B9C2}"/>
              </a:ext>
            </a:extLst>
          </p:cNvPr>
          <p:cNvGrpSpPr/>
          <p:nvPr/>
        </p:nvGrpSpPr>
        <p:grpSpPr>
          <a:xfrm>
            <a:off x="699135" y="3429001"/>
            <a:ext cx="10672027" cy="2902615"/>
            <a:chOff x="524351" y="2571750"/>
            <a:chExt cx="8004020" cy="21769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E6EFC2-F9CD-4775-B952-247133F6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351" y="2571750"/>
              <a:ext cx="8004020" cy="21769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C52AA-59EE-4B7F-8665-2F184DB41AE7}"/>
                </a:ext>
              </a:extLst>
            </p:cNvPr>
            <p:cNvSpPr txBox="1"/>
            <p:nvPr/>
          </p:nvSpPr>
          <p:spPr>
            <a:xfrm>
              <a:off x="1226119" y="3398620"/>
              <a:ext cx="6976183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latin typeface="HP001 4 hàng" pitchFamily="34" charset="0"/>
                </a:rPr>
                <a:t>Sau </a:t>
              </a:r>
              <a:r>
                <a:rPr lang="en-US" sz="3733" b="1" dirty="0" err="1">
                  <a:latin typeface="HP001 4 hàng" pitchFamily="34" charset="0"/>
                </a:rPr>
                <a:t>khi</a:t>
              </a:r>
              <a:r>
                <a:rPr lang="en-US" sz="3733" b="1" dirty="0">
                  <a:latin typeface="HP001 4 hàng" pitchFamily="34" charset="0"/>
                </a:rPr>
                <a:t> </a:t>
              </a:r>
              <a:r>
                <a:rPr lang="en-US" sz="3733" b="1" dirty="0" err="1">
                  <a:latin typeface="HP001 4 hàng" pitchFamily="34" charset="0"/>
                </a:rPr>
                <a:t>làm</a:t>
              </a:r>
              <a:r>
                <a:rPr lang="en-US" sz="3733" b="1" dirty="0">
                  <a:latin typeface="HP001 4 hàng" pitchFamily="34" charset="0"/>
                </a:rPr>
                <a:t> </a:t>
              </a:r>
              <a:r>
                <a:rPr lang="en-US" sz="3733" b="1" dirty="0" err="1">
                  <a:latin typeface="HP001 4 hàng" pitchFamily="34" charset="0"/>
                </a:rPr>
                <a:t>theo</a:t>
              </a:r>
              <a:r>
                <a:rPr lang="en-US" sz="3733" b="1" dirty="0">
                  <a:latin typeface="HP001 4 hàng" pitchFamily="34" charset="0"/>
                </a:rPr>
                <a:t> </a:t>
              </a:r>
              <a:r>
                <a:rPr lang="en-US" sz="3733" b="1" dirty="0" err="1">
                  <a:latin typeface="HP001 4 hàng" pitchFamily="34" charset="0"/>
                </a:rPr>
                <a:t>l</a:t>
              </a:r>
              <a:r>
                <a:rPr lang="en-US" sz="3733" b="1" dirty="0" err="1">
                  <a:latin typeface="HP001" panose="020B0603050302020204" pitchFamily="34" charset="0"/>
                </a:rPr>
                <a:t>Ɵ</a:t>
              </a:r>
              <a:r>
                <a:rPr lang="en-US" sz="3733" b="1" dirty="0">
                  <a:latin typeface="HP001 4 hàng" pitchFamily="34" charset="0"/>
                </a:rPr>
                <a:t> </a:t>
              </a:r>
              <a:r>
                <a:rPr lang="en-US" sz="3733" b="1" dirty="0" err="1">
                  <a:latin typeface="HP001 4 hàng" pitchFamily="34" charset="0"/>
                </a:rPr>
                <a:t>mẹ</a:t>
              </a:r>
              <a:r>
                <a:rPr lang="en-US" sz="3733" b="1" dirty="0">
                  <a:latin typeface="HP001 4 hàng" pitchFamily="34" charset="0"/>
                </a:rPr>
                <a:t>, </a:t>
              </a:r>
              <a:r>
                <a:rPr lang="en-US" sz="3733" b="1" dirty="0" err="1">
                  <a:latin typeface="HP001 4 hàng" pitchFamily="34" charset="0"/>
                </a:rPr>
                <a:t>gấu</a:t>
              </a:r>
              <a:r>
                <a:rPr lang="en-US" sz="3733" b="1" dirty="0">
                  <a:latin typeface="HP001 4 hàng" pitchFamily="34" charset="0"/>
                </a:rPr>
                <a:t> con </a:t>
              </a:r>
              <a:r>
                <a:rPr lang="en-US" sz="3733" b="1" dirty="0" err="1">
                  <a:latin typeface="HP001 4 hàng" pitchFamily="34" charset="0"/>
                </a:rPr>
                <a:t>cảm</a:t>
              </a:r>
              <a:r>
                <a:rPr lang="en-US" sz="3733" b="1" dirty="0">
                  <a:latin typeface="HP001 4 hàng" pitchFamily="34" charset="0"/>
                </a:rPr>
                <a:t> </a:t>
              </a:r>
              <a:r>
                <a:rPr lang="en-US" sz="3733" b="1" dirty="0" err="1">
                  <a:latin typeface="HP001 4 hàng" pitchFamily="34" charset="0"/>
                </a:rPr>
                <a:t>thấy</a:t>
              </a:r>
              <a:endParaRPr lang="en-US" sz="3733" b="1" dirty="0">
                <a:latin typeface="HP001 4 hàng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6842E1-1142-41ED-9D74-A319E2ECFD0B}"/>
              </a:ext>
            </a:extLst>
          </p:cNvPr>
          <p:cNvSpPr txBox="1"/>
          <p:nvPr/>
        </p:nvSpPr>
        <p:spPr>
          <a:xfrm>
            <a:off x="1109525" y="5155530"/>
            <a:ext cx="26754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latin typeface="HP001" panose="020B0603050302020204" pitchFamily="34" charset="0"/>
              </a:rPr>
              <a:t>ǟ</a:t>
            </a:r>
            <a:r>
              <a:rPr lang="en-US" sz="3733" b="1" dirty="0" err="1">
                <a:latin typeface="HP001 4 hàng" pitchFamily="34" charset="0"/>
              </a:rPr>
              <a:t>ất</a:t>
            </a:r>
            <a:r>
              <a:rPr lang="en-US" sz="3733" b="1" dirty="0">
                <a:latin typeface="HP001 4 hàng" pitchFamily="34" charset="0"/>
              </a:rPr>
              <a:t> </a:t>
            </a:r>
            <a:r>
              <a:rPr lang="en-US" sz="3733" b="1" dirty="0" err="1">
                <a:latin typeface="HP001 4 hàng" pitchFamily="34" charset="0"/>
              </a:rPr>
              <a:t>vui</a:t>
            </a:r>
            <a:r>
              <a:rPr lang="en-US" sz="3733" b="1" dirty="0">
                <a:latin typeface="HP001 4 hàng" pitchFamily="34" charset="0"/>
              </a:rPr>
              <a:t> </a:t>
            </a:r>
            <a:r>
              <a:rPr lang="en-US" sz="3733" b="1" dirty="0" err="1">
                <a:latin typeface="HP001 4 hàng" pitchFamily="34" charset="0"/>
              </a:rPr>
              <a:t>vẻ</a:t>
            </a:r>
            <a:r>
              <a:rPr lang="en-US" sz="3733" b="1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5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7275" y="285541"/>
            <a:ext cx="4007940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Quan </a:t>
            </a:r>
            <a:r>
              <a:rPr lang="en-US" altLang="zh-CN" sz="3733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3733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3733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42" y="47313"/>
            <a:ext cx="7665540" cy="66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6262" y="1483687"/>
            <a:ext cx="43320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bức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 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329" y="2920060"/>
            <a:ext cx="4269031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Hai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phần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bức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giống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khác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nhau</a:t>
            </a:r>
            <a:r>
              <a:rPr lang="en-US" altLang="zh-CN" sz="3733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 </a:t>
            </a:r>
            <a:endParaRPr lang="zh-CN" altLang="en-US" sz="3733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7275" y="285541"/>
            <a:ext cx="4007940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Quan </a:t>
            </a:r>
            <a:r>
              <a:rPr lang="en-US" altLang="zh-CN" sz="3733" b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3733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3733" b="1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42" y="47313"/>
            <a:ext cx="7665540" cy="66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6262" y="1357567"/>
            <a:ext cx="43320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bức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 </a:t>
            </a:r>
            <a:endParaRPr lang="zh-CN" altLang="en-US" sz="3733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31302" y="1273487"/>
            <a:ext cx="4269031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Hai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phần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bức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giống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nhau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khác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nhau</a:t>
            </a:r>
            <a:r>
              <a:rPr lang="en-US" altLang="zh-CN" sz="3733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 </a:t>
            </a:r>
            <a:endParaRPr lang="zh-CN" altLang="en-US" sz="3733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8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5097832" y="740010"/>
            <a:ext cx="2127645" cy="1219868"/>
            <a:chOff x="3295926" y="759921"/>
            <a:chExt cx="1595734" cy="914901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72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9936" y="2266927"/>
            <a:ext cx="1011212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</a:p>
        </p:txBody>
      </p:sp>
    </p:spTree>
    <p:extLst>
      <p:ext uri="{BB962C8B-B14F-4D97-AF65-F5344CB8AC3E}">
        <p14:creationId xmlns:p14="http://schemas.microsoft.com/office/powerpoint/2010/main" val="1354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l="25174" t="24199" r="9835" b="13463"/>
          <a:stretch/>
        </p:blipFill>
        <p:spPr bwMode="auto">
          <a:xfrm>
            <a:off x="-42040" y="1"/>
            <a:ext cx="12192000" cy="6647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43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" y="-446010"/>
            <a:ext cx="12191999" cy="74791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333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333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333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333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333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pPr algn="just"/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Đang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chơi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chợt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hạt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dẻ</a:t>
            </a:r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mừng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reo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“A!”.  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Ngay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lập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tức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“A!”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ngạc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kêu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to: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333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ai?”.  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vách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ai?” 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hét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“Sao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biết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?”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đáp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bực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tức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ghét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”. </a:t>
            </a:r>
            <a:r>
              <a:rPr lang="en-US" altLang="zh-CN" sz="3333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Khắp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nơi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ghét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”.   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tủi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òa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khóc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nhà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kể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nghe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cười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bảo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“Con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hãy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quay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với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yêu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”.  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Quả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vọng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“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yêu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333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 .   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bật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cười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vui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333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vẻ</a:t>
            </a:r>
            <a:r>
              <a:rPr lang="en-US" altLang="zh-CN" sz="3333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                                    </a:t>
            </a:r>
          </a:p>
          <a:p>
            <a:pPr algn="just"/>
            <a:r>
              <a:rPr lang="en-US" altLang="zh-CN" sz="3333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       </a:t>
            </a:r>
            <a:endParaRPr lang="zh-CN" altLang="en-US" sz="3333" dirty="0">
              <a:solidFill>
                <a:srgbClr val="F14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73571" y="336904"/>
            <a:ext cx="566740" cy="658072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819481" y="834409"/>
            <a:ext cx="718308" cy="64404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7193348" y="931619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2676704" y="1399451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8192918" y="1963699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096001" y="2431531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7707" y="3392163"/>
            <a:ext cx="966299" cy="63062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7" name="Oval 6"/>
          <p:cNvSpPr/>
          <p:nvPr/>
        </p:nvSpPr>
        <p:spPr>
          <a:xfrm>
            <a:off x="786247" y="3957966"/>
            <a:ext cx="784772" cy="6306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7675357" y="3943952"/>
            <a:ext cx="840177" cy="6446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9225040" y="4318522"/>
            <a:ext cx="966297" cy="672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3418819" y="4931058"/>
            <a:ext cx="826813" cy="6166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0699677" y="1478449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630262" y="2961168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95326" y="2961168"/>
            <a:ext cx="482009" cy="467832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3C1C3C-B61B-4562-A380-C837B8B5BB79}"/>
              </a:ext>
            </a:extLst>
          </p:cNvPr>
          <p:cNvSpPr/>
          <p:nvPr/>
        </p:nvSpPr>
        <p:spPr>
          <a:xfrm>
            <a:off x="1444947" y="5380703"/>
            <a:ext cx="826813" cy="6166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72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17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l="25174" t="24199" r="9835" b="13463"/>
          <a:stretch/>
        </p:blipFill>
        <p:spPr bwMode="auto">
          <a:xfrm>
            <a:off x="-42040" y="1"/>
            <a:ext cx="12192000" cy="6647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06400" y="574566"/>
            <a:ext cx="966952" cy="756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57353" y="3916857"/>
            <a:ext cx="966952" cy="756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70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72" y="195946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Đang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chơi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chợt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hạt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dẻ</a:t>
            </a:r>
            <a:r>
              <a:rPr lang="en-US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67791" y="1968941"/>
            <a:ext cx="266261" cy="58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516571" y="1968940"/>
            <a:ext cx="266261" cy="58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876339" y="1899404"/>
            <a:ext cx="266261" cy="58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967429" y="1957929"/>
            <a:ext cx="266261" cy="58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304</Words>
  <Application>Microsoft Office PowerPoint</Application>
  <PresentationFormat>Widescreen</PresentationFormat>
  <Paragraphs>69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HP001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</cp:revision>
  <dcterms:created xsi:type="dcterms:W3CDTF">2023-02-20T05:19:42Z</dcterms:created>
  <dcterms:modified xsi:type="dcterms:W3CDTF">2023-03-20T05:57:26Z</dcterms:modified>
</cp:coreProperties>
</file>