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36"/>
  </p:notesMasterIdLst>
  <p:sldIdLst>
    <p:sldId id="296" r:id="rId6"/>
    <p:sldId id="256" r:id="rId7"/>
    <p:sldId id="258" r:id="rId8"/>
    <p:sldId id="275" r:id="rId9"/>
    <p:sldId id="266" r:id="rId10"/>
    <p:sldId id="276" r:id="rId11"/>
    <p:sldId id="277" r:id="rId12"/>
    <p:sldId id="293" r:id="rId13"/>
    <p:sldId id="288" r:id="rId14"/>
    <p:sldId id="278" r:id="rId15"/>
    <p:sldId id="336" r:id="rId16"/>
    <p:sldId id="267" r:id="rId17"/>
    <p:sldId id="279" r:id="rId18"/>
    <p:sldId id="294" r:id="rId19"/>
    <p:sldId id="268" r:id="rId20"/>
    <p:sldId id="280" r:id="rId21"/>
    <p:sldId id="289" r:id="rId22"/>
    <p:sldId id="281" r:id="rId23"/>
    <p:sldId id="295" r:id="rId24"/>
    <p:sldId id="324" r:id="rId25"/>
    <p:sldId id="316" r:id="rId26"/>
    <p:sldId id="320" r:id="rId27"/>
    <p:sldId id="335" r:id="rId28"/>
    <p:sldId id="257" r:id="rId29"/>
    <p:sldId id="321" r:id="rId30"/>
    <p:sldId id="259" r:id="rId31"/>
    <p:sldId id="262" r:id="rId32"/>
    <p:sldId id="260" r:id="rId33"/>
    <p:sldId id="263" r:id="rId34"/>
    <p:sldId id="322" r:id="rId35"/>
  </p:sldIdLst>
  <p:sldSz cx="9144000" cy="5143500" type="screen16x9"/>
  <p:notesSz cx="6858000" cy="9144000"/>
  <p:embeddedFontLst>
    <p:embeddedFont>
      <p:font typeface="Tahoma" panose="020B0604030504040204" pitchFamily="34" charset="0"/>
      <p:regular r:id="rId37"/>
      <p:bold r:id="rId38"/>
    </p:embeddedFont>
    <p:embeddedFont>
      <p:font typeface="Arial-Rounded" panose="020B0500000000000000" charset="0"/>
      <p:regular r:id="rId39"/>
    </p:embeddedFont>
    <p:embeddedFont>
      <p:font typeface="HP001 4 hàng" panose="020B0603050302020204" pitchFamily="34" charset="0"/>
      <p:regular r:id="rId40"/>
      <p:bold r:id="rId41"/>
    </p:embeddedFont>
    <p:embeddedFont>
      <p:font typeface="Calibri Light" panose="020F0302020204030204" pitchFamily="34" charset="0"/>
      <p:regular r:id="rId42"/>
      <p:italic r:id="rId43"/>
    </p:embeddedFont>
    <p:embeddedFont>
      <p:font typeface="宋体" panose="02010600030101010101" pitchFamily="2" charset="-122"/>
      <p:regular r:id="rId44"/>
    </p:embeddedFont>
    <p:embeddedFont>
      <p:font typeface="DFPOP1-W9" panose="020B0604020202020204" charset="-128"/>
      <p:regular r:id="rId45"/>
    </p:embeddedFont>
    <p:embeddedFont>
      <p:font typeface="HL Hoctro" panose="020B0604020202020204" charset="0"/>
      <p:regular r:id="rId46"/>
    </p:embeddedFont>
    <p:embeddedFont>
      <p:font typeface="Microsoft YaHei" panose="020B0503020204020204" pitchFamily="34" charset="-122"/>
      <p:regular r:id="rId47"/>
      <p:bold r:id="rId48"/>
    </p:embeddedFont>
    <p:embeddedFont>
      <p:font typeface="Calibri" panose="020F0502020204030204" pitchFamily="34" charset="0"/>
      <p:regular r:id="rId49"/>
      <p:bold r:id="rId50"/>
      <p:italic r:id="rId51"/>
      <p:boldItalic r:id="rId52"/>
    </p:embeddedFont>
    <p:embeddedFont>
      <p:font typeface="Arial-SGK-TV" pitchFamily="2" charset="0"/>
      <p:regular r:id="rId53"/>
      <p:bold r:id="rId54"/>
      <p:italic r:id="rId55"/>
    </p:embeddedFont>
  </p:embeddedFontLst>
  <p:custDataLst>
    <p:tags r:id="rId5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96"/>
            <p14:sldId id="256"/>
          </p14:sldIdLst>
        </p14:section>
        <p14:section name="Tiết 1" id="{694160BE-F2C5-4F1F-9227-A8A060926D5B}">
          <p14:sldIdLst>
            <p14:sldId id="258"/>
            <p14:sldId id="275"/>
            <p14:sldId id="266"/>
            <p14:sldId id="276"/>
            <p14:sldId id="277"/>
            <p14:sldId id="293"/>
            <p14:sldId id="288"/>
            <p14:sldId id="278"/>
            <p14:sldId id="336"/>
          </p14:sldIdLst>
        </p14:section>
        <p14:section name="Tiết 2" id="{47239A1A-9B72-4DA5-96A7-F8786F163078}">
          <p14:sldIdLst>
            <p14:sldId id="267"/>
            <p14:sldId id="279"/>
            <p14:sldId id="294"/>
            <p14:sldId id="268"/>
            <p14:sldId id="280"/>
            <p14:sldId id="289"/>
            <p14:sldId id="281"/>
            <p14:sldId id="295"/>
            <p14:sldId id="324"/>
            <p14:sldId id="316"/>
          </p14:sldIdLst>
        </p14:section>
        <p14:section name="Tiết 3" id="{8DB3B22B-32B6-4C3F-838D-DF98A9DBE4B7}">
          <p14:sldIdLst>
            <p14:sldId id="320"/>
            <p14:sldId id="335"/>
            <p14:sldId id="257"/>
            <p14:sldId id="321"/>
            <p14:sldId id="259"/>
            <p14:sldId id="262"/>
            <p14:sldId id="260"/>
            <p14:sldId id="263"/>
            <p14:sldId id="322"/>
          </p14:sldIdLst>
        </p14:section>
        <p14:section name="Tiết 4" id="{30D029CA-39C5-4833-936C-43C5EF84299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008000"/>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varScale="1">
        <p:scale>
          <a:sx n="82" d="100"/>
          <a:sy n="82" d="100"/>
        </p:scale>
        <p:origin x="87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E46C8A-90CA-4D6C-B846-B71F6733D476}" type="slidenum">
              <a:rPr lang="zh-CN" altLang="en-US" smtClean="0"/>
              <a:t>1</a:t>
            </a:fld>
            <a:endParaRPr lang="zh-CN" altLang="en-US"/>
          </a:p>
        </p:txBody>
      </p:sp>
    </p:spTree>
    <p:extLst>
      <p:ext uri="{BB962C8B-B14F-4D97-AF65-F5344CB8AC3E}">
        <p14:creationId xmlns:p14="http://schemas.microsoft.com/office/powerpoint/2010/main" val="191212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565173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t>20</a:t>
            </a:fld>
            <a:endParaRPr lang="zh-CN" altLang="en-US"/>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33866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88974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Click to edit Master subtitle style</a:t>
            </a:r>
            <a:endParaRPr lang="en-US" dirty="0"/>
          </a:p>
        </p:txBody>
      </p:sp>
      <p:sp>
        <p:nvSpPr>
          <p:cNvPr id="4" name="Date Placeholder 3"/>
          <p:cNvSpPr>
            <a:spLocks noGrp="1"/>
          </p:cNvSpPr>
          <p:nvPr>
            <p:ph type="dt" sz="half" idx="10"/>
          </p:nvPr>
        </p:nvSpPr>
        <p:spPr/>
        <p:txBody>
          <a:bodyPr/>
          <a:lstStyle/>
          <a:p>
            <a:fld id="{80EB25D1-8653-824D-A6A6-CFD13B2161E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230186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Content Placeholder 2"/>
          <p:cNvSpPr>
            <a:spLocks noGrp="1"/>
          </p:cNvSpPr>
          <p:nvPr>
            <p:ph idx="1"/>
          </p:nvPr>
        </p:nvSpPr>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80EB25D1-8653-824D-A6A6-CFD13B2161E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2811316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Click to edit Master text styles</a:t>
            </a:r>
          </a:p>
        </p:txBody>
      </p:sp>
      <p:sp>
        <p:nvSpPr>
          <p:cNvPr id="4" name="Date Placeholder 3"/>
          <p:cNvSpPr>
            <a:spLocks noGrp="1"/>
          </p:cNvSpPr>
          <p:nvPr>
            <p:ph type="dt" sz="half" idx="10"/>
          </p:nvPr>
        </p:nvSpPr>
        <p:spPr/>
        <p:txBody>
          <a:bodyPr/>
          <a:lstStyle/>
          <a:p>
            <a:fld id="{80EB25D1-8653-824D-A6A6-CFD13B2161E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352870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5" name="Date Placeholder 4"/>
          <p:cNvSpPr>
            <a:spLocks noGrp="1"/>
          </p:cNvSpPr>
          <p:nvPr>
            <p:ph type="dt" sz="half" idx="10"/>
          </p:nvPr>
        </p:nvSpPr>
        <p:spPr/>
        <p:txBody>
          <a:bodyPr/>
          <a:lstStyle/>
          <a:p>
            <a:fld id="{80EB25D1-8653-824D-A6A6-CFD13B2161E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2346797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7" name="Date Placeholder 6"/>
          <p:cNvSpPr>
            <a:spLocks noGrp="1"/>
          </p:cNvSpPr>
          <p:nvPr>
            <p:ph type="dt" sz="half" idx="10"/>
          </p:nvPr>
        </p:nvSpPr>
        <p:spPr/>
        <p:txBody>
          <a:bodyPr/>
          <a:lstStyle/>
          <a:p>
            <a:fld id="{80EB25D1-8653-824D-A6A6-CFD13B2161EF}"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319452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Date Placeholder 2"/>
          <p:cNvSpPr>
            <a:spLocks noGrp="1"/>
          </p:cNvSpPr>
          <p:nvPr>
            <p:ph type="dt" sz="half" idx="10"/>
          </p:nvPr>
        </p:nvSpPr>
        <p:spPr/>
        <p:txBody>
          <a:bodyPr/>
          <a:lstStyle/>
          <a:p>
            <a:fld id="{80EB25D1-8653-824D-A6A6-CFD13B2161EF}"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13122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B25D1-8653-824D-A6A6-CFD13B2161EF}"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108469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Click to edit Master text styles</a:t>
            </a:r>
          </a:p>
        </p:txBody>
      </p:sp>
      <p:sp>
        <p:nvSpPr>
          <p:cNvPr id="5" name="Date Placeholder 4"/>
          <p:cNvSpPr>
            <a:spLocks noGrp="1"/>
          </p:cNvSpPr>
          <p:nvPr>
            <p:ph type="dt" sz="half" idx="10"/>
          </p:nvPr>
        </p:nvSpPr>
        <p:spPr/>
        <p:txBody>
          <a:bodyPr/>
          <a:lstStyle/>
          <a:p>
            <a:fld id="{80EB25D1-8653-824D-A6A6-CFD13B2161E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70253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Click to edit Master text styles</a:t>
            </a:r>
          </a:p>
        </p:txBody>
      </p:sp>
      <p:sp>
        <p:nvSpPr>
          <p:cNvPr id="5" name="Date Placeholder 4"/>
          <p:cNvSpPr>
            <a:spLocks noGrp="1"/>
          </p:cNvSpPr>
          <p:nvPr>
            <p:ph type="dt" sz="half" idx="10"/>
          </p:nvPr>
        </p:nvSpPr>
        <p:spPr/>
        <p:txBody>
          <a:bodyPr/>
          <a:lstStyle/>
          <a:p>
            <a:fld id="{80EB25D1-8653-824D-A6A6-CFD13B2161EF}"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184222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80EB25D1-8653-824D-A6A6-CFD13B2161E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3140347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80EB25D1-8653-824D-A6A6-CFD13B2161EF}"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619F4-6232-FD41-BEE7-0D2F4F836508}" type="slidenum">
              <a:rPr lang="en-US" smtClean="0"/>
              <a:t>‹#›</a:t>
            </a:fld>
            <a:endParaRPr lang="en-US"/>
          </a:p>
        </p:txBody>
      </p:sp>
    </p:spTree>
    <p:extLst>
      <p:ext uri="{BB962C8B-B14F-4D97-AF65-F5344CB8AC3E}">
        <p14:creationId xmlns:p14="http://schemas.microsoft.com/office/powerpoint/2010/main" val="298202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2023/3/6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2023/3/6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0EB25D1-8653-824D-A6A6-CFD13B2161EF}" type="datetimeFigureOut">
              <a:rPr lang="en-US" smtClean="0"/>
              <a:t>3/6/2023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C8619F4-6232-FD41-BEE7-0D2F4F836508}" type="slidenum">
              <a:rPr lang="en-US" smtClean="0"/>
              <a:t>‹#›</a:t>
            </a:fld>
            <a:endParaRPr lang="en-US"/>
          </a:p>
        </p:txBody>
      </p:sp>
    </p:spTree>
    <p:extLst>
      <p:ext uri="{BB962C8B-B14F-4D97-AF65-F5344CB8AC3E}">
        <p14:creationId xmlns:p14="http://schemas.microsoft.com/office/powerpoint/2010/main" val="2312763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11.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29.emf"/><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53525" cy="51435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553">
            <a:off x="4861604" y="3315444"/>
            <a:ext cx="3552279" cy="2284906"/>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3009"/>
            <a:ext cx="9153525" cy="5143500"/>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1947">
            <a:off x="-551719" y="3695699"/>
            <a:ext cx="437450" cy="307181"/>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3276" y="743598"/>
            <a:ext cx="1115579" cy="1044909"/>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38381" y="2029153"/>
            <a:ext cx="1806122" cy="1085193"/>
            <a:chOff x="8340564" y="2087411"/>
            <a:chExt cx="1928797" cy="1197141"/>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文本框 18"/>
            <p:cNvSpPr txBox="1"/>
            <p:nvPr/>
          </p:nvSpPr>
          <p:spPr>
            <a:xfrm rot="854957">
              <a:off x="8340564" y="2342365"/>
              <a:ext cx="1928797" cy="942187"/>
            </a:xfrm>
            <a:prstGeom prst="rect">
              <a:avLst/>
            </a:prstGeom>
            <a:noFill/>
          </p:spPr>
          <p:txBody>
            <a:bodyPr wrap="square" rtlCol="0">
              <a:spAutoFit/>
            </a:bodyPr>
            <a:lstStyle/>
            <a:p>
              <a:r>
                <a:rPr lang="en-US" altLang="zh-CN" sz="4950" dirty="0" smtClean="0">
                  <a:solidFill>
                    <a:srgbClr val="FF6900"/>
                  </a:solidFill>
                  <a:latin typeface="方正少儿简体" panose="03000509000000000000" pitchFamily="65" charset="-122"/>
                  <a:ea typeface="方正少儿简体" panose="03000509000000000000" pitchFamily="65" charset="-122"/>
                </a:rPr>
                <a:t>1A4</a:t>
              </a:r>
              <a:endParaRPr lang="zh-CN" altLang="en-US" sz="4950" dirty="0">
                <a:solidFill>
                  <a:srgbClr val="FF6900"/>
                </a:solidFill>
                <a:latin typeface="方正少儿简体" panose="03000509000000000000" pitchFamily="65" charset="-122"/>
                <a:ea typeface="方正少儿简体" panose="03000509000000000000" pitchFamily="65" charset="-122"/>
              </a:endParaRPr>
            </a:p>
          </p:txBody>
        </p:sp>
      </p:grpSp>
      <p:grpSp>
        <p:nvGrpSpPr>
          <p:cNvPr id="3" name="组合 2"/>
          <p:cNvGrpSpPr/>
          <p:nvPr/>
        </p:nvGrpSpPr>
        <p:grpSpPr>
          <a:xfrm>
            <a:off x="2300379" y="1680304"/>
            <a:ext cx="1015565" cy="893412"/>
            <a:chOff x="3067172" y="1678431"/>
            <a:chExt cx="1354086" cy="1191217"/>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0" name="矩形 19"/>
            <p:cNvSpPr/>
            <p:nvPr/>
          </p:nvSpPr>
          <p:spPr>
            <a:xfrm rot="20718769">
              <a:off x="3342937" y="1730874"/>
              <a:ext cx="680101" cy="1138774"/>
            </a:xfrm>
            <a:prstGeom prst="rect">
              <a:avLst/>
            </a:prstGeom>
          </p:spPr>
          <p:txBody>
            <a:bodyPr wrap="none">
              <a:spAutoFit/>
            </a:bodyPr>
            <a:lstStyle/>
            <a:p>
              <a:r>
                <a:rPr lang="en-US" altLang="zh-CN" sz="4950" dirty="0">
                  <a:solidFill>
                    <a:srgbClr val="099F00"/>
                  </a:solidFill>
                  <a:latin typeface="方正少儿简体" panose="03000509000000000000" pitchFamily="65" charset="-122"/>
                  <a:ea typeface="方正少儿简体" panose="03000509000000000000" pitchFamily="65" charset="-122"/>
                </a:rPr>
                <a:t>L</a:t>
              </a:r>
              <a:endParaRPr lang="zh-CN" altLang="en-US" sz="4950" dirty="0">
                <a:solidFill>
                  <a:srgbClr val="099F00"/>
                </a:solidFill>
                <a:latin typeface="方正少儿简体" panose="03000509000000000000" pitchFamily="65" charset="-122"/>
                <a:ea typeface="方正少儿简体" panose="03000509000000000000" pitchFamily="65" charset="-122"/>
              </a:endParaRPr>
            </a:p>
          </p:txBody>
        </p:sp>
      </p:grpSp>
      <p:grpSp>
        <p:nvGrpSpPr>
          <p:cNvPr id="14" name="组合 13"/>
          <p:cNvGrpSpPr/>
          <p:nvPr/>
        </p:nvGrpSpPr>
        <p:grpSpPr>
          <a:xfrm>
            <a:off x="3572836" y="1944927"/>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1" name="矩形 20"/>
            <p:cNvSpPr/>
            <p:nvPr/>
          </p:nvSpPr>
          <p:spPr>
            <a:xfrm rot="987423">
              <a:off x="4997330" y="2049612"/>
              <a:ext cx="859637" cy="1138774"/>
            </a:xfrm>
            <a:prstGeom prst="rect">
              <a:avLst/>
            </a:prstGeom>
          </p:spPr>
          <p:txBody>
            <a:bodyPr wrap="none">
              <a:spAutoFit/>
            </a:bodyPr>
            <a:lstStyle/>
            <a:p>
              <a:r>
                <a:rPr lang="en-US" altLang="zh-CN" sz="4950" dirty="0">
                  <a:solidFill>
                    <a:srgbClr val="FFC000"/>
                  </a:solidFill>
                  <a:ea typeface="方正少儿简体" panose="03000509000000000000" pitchFamily="65" charset="-122"/>
                </a:rPr>
                <a:t>Ớ</a:t>
              </a:r>
              <a:endParaRPr lang="zh-CN" altLang="en-US" sz="4950" dirty="0">
                <a:solidFill>
                  <a:srgbClr val="FFC000"/>
                </a:solidFill>
              </a:endParaRPr>
            </a:p>
          </p:txBody>
        </p:sp>
      </p:grpSp>
      <p:grpSp>
        <p:nvGrpSpPr>
          <p:cNvPr id="23" name="组合 22"/>
          <p:cNvGrpSpPr/>
          <p:nvPr/>
        </p:nvGrpSpPr>
        <p:grpSpPr>
          <a:xfrm>
            <a:off x="4909313" y="1896981"/>
            <a:ext cx="1015565" cy="895106"/>
            <a:chOff x="6545751" y="1967332"/>
            <a:chExt cx="1354086" cy="119347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2" name="矩形 21"/>
            <p:cNvSpPr/>
            <p:nvPr/>
          </p:nvSpPr>
          <p:spPr>
            <a:xfrm rot="20892565">
              <a:off x="6844266" y="2022033"/>
              <a:ext cx="763457" cy="1138774"/>
            </a:xfrm>
            <a:prstGeom prst="rect">
              <a:avLst/>
            </a:prstGeom>
          </p:spPr>
          <p:txBody>
            <a:bodyPr wrap="none">
              <a:spAutoFit/>
            </a:bodyPr>
            <a:lstStyle/>
            <a:p>
              <a:r>
                <a:rPr lang="en-US" altLang="zh-CN" sz="4950" dirty="0">
                  <a:solidFill>
                    <a:srgbClr val="FF4F66"/>
                  </a:solidFill>
                  <a:latin typeface="方正少儿简体" panose="03000509000000000000" pitchFamily="65" charset="-122"/>
                  <a:ea typeface="方正少儿简体" panose="03000509000000000000" pitchFamily="65" charset="-122"/>
                </a:rPr>
                <a:t>P</a:t>
              </a:r>
              <a:endParaRPr lang="zh-CN" altLang="en-US" sz="4950" dirty="0">
                <a:solidFill>
                  <a:srgbClr val="FF4F66"/>
                </a:solidFill>
              </a:endParaRPr>
            </a:p>
          </p:txBody>
        </p:sp>
      </p:grpSp>
      <p:sp>
        <p:nvSpPr>
          <p:cNvPr id="24" name="矩形 23"/>
          <p:cNvSpPr/>
          <p:nvPr/>
        </p:nvSpPr>
        <p:spPr>
          <a:xfrm rot="18455707">
            <a:off x="2032457" y="16966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矩形 24"/>
          <p:cNvSpPr/>
          <p:nvPr/>
        </p:nvSpPr>
        <p:spPr>
          <a:xfrm rot="20118966">
            <a:off x="3520955" y="1732622"/>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6" name="矩形 25"/>
          <p:cNvSpPr/>
          <p:nvPr/>
        </p:nvSpPr>
        <p:spPr>
          <a:xfrm rot="1119809">
            <a:off x="5518256" y="17326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7" name="矩形 26"/>
          <p:cNvSpPr/>
          <p:nvPr/>
        </p:nvSpPr>
        <p:spPr>
          <a:xfrm rot="20691888">
            <a:off x="6333069" y="16966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 name="矩形 1"/>
          <p:cNvSpPr/>
          <p:nvPr/>
        </p:nvSpPr>
        <p:spPr>
          <a:xfrm>
            <a:off x="2849688" y="3154420"/>
            <a:ext cx="3336041" cy="415498"/>
          </a:xfrm>
          <a:prstGeom prst="rect">
            <a:avLst/>
          </a:prstGeom>
        </p:spPr>
        <p:txBody>
          <a:bodyPr wrap="none">
            <a:spAutoFit/>
          </a:bodyPr>
          <a:lstStyle/>
          <a:p>
            <a:r>
              <a:rPr lang="en-US" altLang="zh-CN" sz="2100" dirty="0" err="1">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Giáo</a:t>
            </a:r>
            <a:r>
              <a:rPr lang="en-US" altLang="zh-CN" sz="21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100" dirty="0" err="1">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viên</a:t>
            </a:r>
            <a:r>
              <a:rPr lang="en-US" altLang="zh-CN" sz="21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 Lê </a:t>
            </a:r>
            <a:r>
              <a:rPr lang="en-US" altLang="zh-CN" sz="2100" dirty="0" err="1">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Thị</a:t>
            </a:r>
            <a:r>
              <a:rPr lang="en-US" altLang="zh-CN" sz="21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 Thu </a:t>
            </a:r>
            <a:r>
              <a:rPr lang="en-US" altLang="zh-CN" sz="2100" dirty="0" err="1">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rPr>
              <a:t>Hồng</a:t>
            </a:r>
            <a:endParaRPr lang="zh-CN" altLang="en-US" sz="2100" dirty="0">
              <a:solidFill>
                <a:schemeClr val="bg1">
                  <a:lumMod val="95000"/>
                </a:schemeClr>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0" name="纯音乐 - 轻快儿童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82465" y="-1028950"/>
            <a:ext cx="457200" cy="457200"/>
          </a:xfrm>
          <a:prstGeom prst="rect">
            <a:avLst/>
          </a:prstGeom>
        </p:spPr>
      </p:pic>
      <p:sp>
        <p:nvSpPr>
          <p:cNvPr id="29" name="矩形: 圆角 2">
            <a:extLst>
              <a:ext uri="{FF2B5EF4-FFF2-40B4-BE49-F238E27FC236}">
                <a16:creationId xmlns:a16="http://schemas.microsoft.com/office/drawing/2014/main" id="{D50A35B4-2F43-4A70-93DF-F0622B7C90EC}"/>
              </a:ext>
            </a:extLst>
          </p:cNvPr>
          <p:cNvSpPr/>
          <p:nvPr/>
        </p:nvSpPr>
        <p:spPr>
          <a:xfrm>
            <a:off x="2190750" y="681747"/>
            <a:ext cx="5327583" cy="57605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 </a:t>
            </a:r>
            <a:endParaRPr lang="zh-CN" altLang="en-US" sz="1200"/>
          </a:p>
        </p:txBody>
      </p:sp>
      <p:sp>
        <p:nvSpPr>
          <p:cNvPr id="31" name="TextBox 30">
            <a:extLst>
              <a:ext uri="{FF2B5EF4-FFF2-40B4-BE49-F238E27FC236}">
                <a16:creationId xmlns:a16="http://schemas.microsoft.com/office/drawing/2014/main" id="{CE8922DF-8745-4156-B00D-A2FEB818AB93}"/>
              </a:ext>
            </a:extLst>
          </p:cNvPr>
          <p:cNvSpPr txBox="1"/>
          <p:nvPr/>
        </p:nvSpPr>
        <p:spPr>
          <a:xfrm>
            <a:off x="2443421" y="787692"/>
            <a:ext cx="4945511" cy="461665"/>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TRƯỜNG TIỂU HỌC THANH AM</a:t>
            </a:r>
          </a:p>
        </p:txBody>
      </p:sp>
    </p:spTree>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685" fill="hold"/>
                                            <p:tgtEl>
                                              <p:spTgt spid="30"/>
                                            </p:tgtEl>
                                          </p:cBhvr>
                                        </p:cmd>
                                      </p:childTnLst>
                                    </p:cTn>
                                  </p:par>
                                  <p:par>
                                    <p:cTn id="7" presetID="2" presetClass="entr" presetSubtype="4" accel="60000" fill="hold" nodeType="withEffect" p14:presetBounceEnd="40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40000">
                                          <p:cBhvr additive="base">
                                            <p:cTn id="9" dur="1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0" dur="1750" fill="hold"/>
                                            <p:tgtEl>
                                              <p:spTgt spid="7"/>
                                            </p:tgtEl>
                                            <p:attrNameLst>
                                              <p:attrName>ppt_y</p:attrName>
                                            </p:attrNameLst>
                                          </p:cBhvr>
                                          <p:tavLst>
                                            <p:tav tm="0">
                                              <p:val>
                                                <p:strVal val="1+#ppt_h/2"/>
                                              </p:val>
                                            </p:tav>
                                            <p:tav tm="100000">
                                              <p:val>
                                                <p:strVal val="#ppt_y"/>
                                              </p:val>
                                            </p:tav>
                                          </p:tavLst>
                                        </p:anim>
                                      </p:childTnLst>
                                    </p:cTn>
                                  </p:par>
                                  <p:par>
                                    <p:cTn id="11"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2" dur="3500" fill="hold"/>
                                            <p:tgtEl>
                                              <p:spTgt spid="8"/>
                                            </p:tgtEl>
                                            <p:attrNameLst>
                                              <p:attrName>ppt_x</p:attrName>
                                              <p:attrName>ppt_y</p:attrName>
                                            </p:attrNameLst>
                                          </p:cBhvr>
                                          <p:rCtr x="19115" y="4167"/>
                                        </p:animMotion>
                                      </p:childTnLst>
                                    </p:cTn>
                                  </p:par>
                                  <p:par>
                                    <p:cTn id="13"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4" dur="2750" fill="hold"/>
                                            <p:tgtEl>
                                              <p:spTgt spid="9"/>
                                            </p:tgtEl>
                                            <p:attrNameLst>
                                              <p:attrName>ppt_x</p:attrName>
                                              <p:attrName>ppt_y</p:attrName>
                                            </p:attrNameLst>
                                          </p:cBhvr>
                                          <p:rCtr x="-9792" y="856"/>
                                        </p:animMotion>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anim calcmode="lin" valueType="num">
                                          <p:cBhvr>
                                            <p:cTn id="18" dur="1500" fill="hold"/>
                                            <p:tgtEl>
                                              <p:spTgt spid="6"/>
                                            </p:tgtEl>
                                            <p:attrNameLst>
                                              <p:attrName>ppt_x</p:attrName>
                                            </p:attrNameLst>
                                          </p:cBhvr>
                                          <p:tavLst>
                                            <p:tav tm="0">
                                              <p:val>
                                                <p:strVal val="#ppt_x"/>
                                              </p:val>
                                            </p:tav>
                                            <p:tav tm="100000">
                                              <p:val>
                                                <p:strVal val="#ppt_x"/>
                                              </p:val>
                                            </p:tav>
                                          </p:tavLst>
                                        </p:anim>
                                        <p:anim calcmode="lin" valueType="num">
                                          <p:cBhvr>
                                            <p:cTn id="19" dur="15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750"/>
                                            <p:tgtEl>
                                              <p:spTgt spid="11"/>
                                            </p:tgtEl>
                                          </p:cBhvr>
                                        </p:animEffect>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2"/>
                                            </p:tgtEl>
                                            <p:attrNameLst>
                                              <p:attrName>style.visibility</p:attrName>
                                            </p:attrNameLst>
                                          </p:cBhvr>
                                          <p:to>
                                            <p:strVal val="visible"/>
                                          </p:to>
                                        </p:set>
                                        <p:anim calcmode="lin" valueType="num">
                                          <p:cBhvr>
                                            <p:cTn id="57"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8" dur="400" fill="hold"/>
                                            <p:tgtEl>
                                              <p:spTgt spid="2"/>
                                            </p:tgtEl>
                                            <p:attrNameLst>
                                              <p:attrName>ppt_y</p:attrName>
                                            </p:attrNameLst>
                                          </p:cBhvr>
                                          <p:tavLst>
                                            <p:tav tm="0">
                                              <p:val>
                                                <p:strVal val="#ppt_y"/>
                                              </p:val>
                                            </p:tav>
                                            <p:tav tm="100000">
                                              <p:val>
                                                <p:strVal val="#ppt_y"/>
                                              </p:val>
                                            </p:tav>
                                          </p:tavLst>
                                        </p:anim>
                                        <p:anim calcmode="lin" valueType="num">
                                          <p:cBhvr>
                                            <p:cTn id="59"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60"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61" dur="400" tmFilter="0,0; .5, 1; 1, 1"/>
                                            <p:tgtEl>
                                              <p:spTgt spid="2"/>
                                            </p:tgtEl>
                                          </p:cBhvr>
                                        </p:animEffect>
                                      </p:childTnLst>
                                    </p:cTn>
                                  </p:par>
                                  <p:par>
                                    <p:cTn id="62" presetID="22" presetClass="entr" presetSubtype="4"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685" fill="hold"/>
                                            <p:tgtEl>
                                              <p:spTgt spid="30"/>
                                            </p:tgtEl>
                                          </p:cBhvr>
                                        </p:cmd>
                                      </p:childTnLst>
                                    </p:cTn>
                                  </p:par>
                                  <p:par>
                                    <p:cTn id="7" presetID="2" presetClass="entr" presetSubtype="4" accel="6000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750" fill="hold"/>
                                            <p:tgtEl>
                                              <p:spTgt spid="7"/>
                                            </p:tgtEl>
                                            <p:attrNameLst>
                                              <p:attrName>ppt_x</p:attrName>
                                            </p:attrNameLst>
                                          </p:cBhvr>
                                          <p:tavLst>
                                            <p:tav tm="0">
                                              <p:val>
                                                <p:strVal val="#ppt_x"/>
                                              </p:val>
                                            </p:tav>
                                            <p:tav tm="100000">
                                              <p:val>
                                                <p:strVal val="#ppt_x"/>
                                              </p:val>
                                            </p:tav>
                                          </p:tavLst>
                                        </p:anim>
                                        <p:anim calcmode="lin" valueType="num">
                                          <p:cBhvr additive="base">
                                            <p:cTn id="10" dur="1750" fill="hold"/>
                                            <p:tgtEl>
                                              <p:spTgt spid="7"/>
                                            </p:tgtEl>
                                            <p:attrNameLst>
                                              <p:attrName>ppt_y</p:attrName>
                                            </p:attrNameLst>
                                          </p:cBhvr>
                                          <p:tavLst>
                                            <p:tav tm="0">
                                              <p:val>
                                                <p:strVal val="1+#ppt_h/2"/>
                                              </p:val>
                                            </p:tav>
                                            <p:tav tm="100000">
                                              <p:val>
                                                <p:strVal val="#ppt_y"/>
                                              </p:val>
                                            </p:tav>
                                          </p:tavLst>
                                        </p:anim>
                                      </p:childTnLst>
                                    </p:cTn>
                                  </p:par>
                                  <p:par>
                                    <p:cTn id="11" presetID="0" presetClass="path" presetSubtype="0" accel="50000" decel="50000" fill="hold" nodeType="with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12" dur="3500" fill="hold"/>
                                            <p:tgtEl>
                                              <p:spTgt spid="8"/>
                                            </p:tgtEl>
                                            <p:attrNameLst>
                                              <p:attrName>ppt_x</p:attrName>
                                              <p:attrName>ppt_y</p:attrName>
                                            </p:attrNameLst>
                                          </p:cBhvr>
                                          <p:rCtr x="19115" y="4167"/>
                                        </p:animMotion>
                                      </p:childTnLst>
                                    </p:cTn>
                                  </p:par>
                                  <p:par>
                                    <p:cTn id="13" presetID="0" presetClass="path" presetSubtype="0" accel="50000" decel="50000" fill="hold" nodeType="withEffect">
                                      <p:stCondLst>
                                        <p:cond delay="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14" dur="2750" fill="hold"/>
                                            <p:tgtEl>
                                              <p:spTgt spid="9"/>
                                            </p:tgtEl>
                                            <p:attrNameLst>
                                              <p:attrName>ppt_x</p:attrName>
                                              <p:attrName>ppt_y</p:attrName>
                                            </p:attrNameLst>
                                          </p:cBhvr>
                                          <p:rCtr x="-9792" y="856"/>
                                        </p:animMotion>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anim calcmode="lin" valueType="num">
                                          <p:cBhvr>
                                            <p:cTn id="18" dur="1500" fill="hold"/>
                                            <p:tgtEl>
                                              <p:spTgt spid="6"/>
                                            </p:tgtEl>
                                            <p:attrNameLst>
                                              <p:attrName>ppt_x</p:attrName>
                                            </p:attrNameLst>
                                          </p:cBhvr>
                                          <p:tavLst>
                                            <p:tav tm="0">
                                              <p:val>
                                                <p:strVal val="#ppt_x"/>
                                              </p:val>
                                            </p:tav>
                                            <p:tav tm="100000">
                                              <p:val>
                                                <p:strVal val="#ppt_x"/>
                                              </p:val>
                                            </p:tav>
                                          </p:tavLst>
                                        </p:anim>
                                        <p:anim calcmode="lin" valueType="num">
                                          <p:cBhvr>
                                            <p:cTn id="19" dur="15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750"/>
                                            <p:tgtEl>
                                              <p:spTgt spid="11"/>
                                            </p:tgtEl>
                                          </p:cBhvr>
                                        </p:animEffect>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2"/>
                                            </p:tgtEl>
                                            <p:attrNameLst>
                                              <p:attrName>style.visibility</p:attrName>
                                            </p:attrNameLst>
                                          </p:cBhvr>
                                          <p:to>
                                            <p:strVal val="visible"/>
                                          </p:to>
                                        </p:set>
                                        <p:anim calcmode="lin" valueType="num">
                                          <p:cBhvr>
                                            <p:cTn id="57"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8" dur="400" fill="hold"/>
                                            <p:tgtEl>
                                              <p:spTgt spid="2"/>
                                            </p:tgtEl>
                                            <p:attrNameLst>
                                              <p:attrName>ppt_y</p:attrName>
                                            </p:attrNameLst>
                                          </p:cBhvr>
                                          <p:tavLst>
                                            <p:tav tm="0">
                                              <p:val>
                                                <p:strVal val="#ppt_y"/>
                                              </p:val>
                                            </p:tav>
                                            <p:tav tm="100000">
                                              <p:val>
                                                <p:strVal val="#ppt_y"/>
                                              </p:val>
                                            </p:tav>
                                          </p:tavLst>
                                        </p:anim>
                                        <p:anim calcmode="lin" valueType="num">
                                          <p:cBhvr>
                                            <p:cTn id="59"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60"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61" dur="400" tmFilter="0,0; .5, 1; 1, 1"/>
                                            <p:tgtEl>
                                              <p:spTgt spid="2"/>
                                            </p:tgtEl>
                                          </p:cBhvr>
                                        </p:animEffect>
                                      </p:childTnLst>
                                    </p:cTn>
                                  </p:par>
                                  <p:par>
                                    <p:cTn id="62" presetID="22" presetClass="entr" presetSubtype="4"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830" y="62051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0"/>
            <a:ext cx="9143999" cy="4392692"/>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a:solidFill>
                  <a:srgbClr val="FF0000"/>
                </a:solidFill>
                <a:latin typeface="Arial-SGK-TV" pitchFamily="2" charset="0"/>
                <a:ea typeface="Arial-Rounded" panose="020B0500000000000000" pitchFamily="34" charset="-93"/>
                <a:cs typeface="Arial-SGK-TV" pitchFamily="2" charset="0"/>
                <a:sym typeface="+mn-lt"/>
              </a:rPr>
              <a:t>Rửa tay trước khi ăn</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008000"/>
                </a:solidFill>
                <a:latin typeface="Arial-SGK-TV" pitchFamily="2" charset="0"/>
                <a:ea typeface="Arial-Rounded" panose="020B0500000000000000" pitchFamily="34" charset="-93"/>
                <a:cs typeface="Arial-SGK-TV" pitchFamily="2" charset="0"/>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2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Để phòng bệnh, chúng ta phải rửa tay trước khi ăn. Cần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rửa</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tay</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bằng</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xà phòng với nước sạch.</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(Nguyên Vũ)</a:t>
            </a:r>
            <a:endParaRPr lang="zh-CN" altLang="en-US" sz="2800" dirty="0">
              <a:solidFill>
                <a:srgbClr val="FF000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6" y="55429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Arial-SGK-TV" pitchFamily="2" charset="0"/>
                <a:cs typeface="Arial-SGK-TV" pitchFamily="2" charset="0"/>
              </a:rPr>
              <a:t>1</a:t>
            </a:r>
            <a:endParaRPr lang="vi-VN" sz="2400" b="1" dirty="0">
              <a:latin typeface="Arial-SGK-TV" pitchFamily="2" charset="0"/>
              <a:cs typeface="Arial-SGK-TV" pitchFamily="2"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6" y="2807790"/>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Arial-SGK-TV" pitchFamily="2" charset="0"/>
                <a:cs typeface="Arial-SGK-TV" pitchFamily="2" charset="0"/>
              </a:rPr>
              <a:t>2</a:t>
            </a:r>
            <a:endParaRPr lang="vi-VN" sz="2400" b="1" dirty="0">
              <a:latin typeface="Arial-SGK-TV" pitchFamily="2" charset="0"/>
              <a:cs typeface="Arial-SGK-TV" pitchFamily="2" charset="0"/>
            </a:endParaRPr>
          </a:p>
        </p:txBody>
      </p:sp>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830" y="62051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0"/>
            <a:ext cx="9143999" cy="4392692"/>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a:solidFill>
                  <a:srgbClr val="FF0000"/>
                </a:solidFill>
                <a:latin typeface="Arial-SGK-TV" pitchFamily="2" charset="0"/>
                <a:ea typeface="Arial-Rounded" panose="020B0500000000000000" pitchFamily="34" charset="-93"/>
                <a:cs typeface="Arial-SGK-TV" pitchFamily="2" charset="0"/>
                <a:sym typeface="+mn-lt"/>
              </a:rPr>
              <a:t>Rửa tay trước khi ăn</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008000"/>
                </a:solidFill>
                <a:latin typeface="Arial-SGK-TV" pitchFamily="2" charset="0"/>
                <a:ea typeface="Arial-Rounded" panose="020B0500000000000000" pitchFamily="34" charset="-93"/>
                <a:cs typeface="Arial-SGK-TV" pitchFamily="2" charset="0"/>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2800" dirty="0">
                <a:solidFill>
                  <a:schemeClr val="tx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Để phòng bệnh, chúng ta phải rửa tay trước khi ăn. Cần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rửa</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tay</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2800" dirty="0" err="1">
                <a:solidFill>
                  <a:srgbClr val="0070C0"/>
                </a:solidFill>
                <a:latin typeface="Arial-SGK-TV" pitchFamily="2" charset="0"/>
                <a:ea typeface="Arial-Rounded" panose="020B0500000000000000" pitchFamily="34" charset="-93"/>
                <a:cs typeface="Arial-SGK-TV" pitchFamily="2" charset="0"/>
                <a:sym typeface="+mn-lt"/>
              </a:rPr>
              <a:t>bằng</a:t>
            </a:r>
            <a:r>
              <a:rPr lang="en-US" altLang="zh-CN" sz="2800" dirty="0">
                <a:solidFill>
                  <a:srgbClr val="0070C0"/>
                </a:solidFill>
                <a:latin typeface="Arial-SGK-TV" pitchFamily="2" charset="0"/>
                <a:ea typeface="Arial-Rounded" panose="020B0500000000000000" pitchFamily="34" charset="-93"/>
                <a:cs typeface="Arial-SGK-TV" pitchFamily="2" charset="0"/>
                <a:sym typeface="+mn-lt"/>
              </a:rPr>
              <a:t> xà phòng với nước sạch.</a:t>
            </a:r>
          </a:p>
          <a:p>
            <a:pPr algn="just"/>
            <a:r>
              <a:rPr lang="en-US" altLang="zh-CN" sz="28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2800" dirty="0">
                <a:solidFill>
                  <a:srgbClr val="FF0000"/>
                </a:solidFill>
                <a:latin typeface="Arial-SGK-TV" pitchFamily="2" charset="0"/>
                <a:ea typeface="Arial-Rounded" panose="020B0500000000000000" pitchFamily="34" charset="-93"/>
                <a:cs typeface="Arial-SGK-TV" pitchFamily="2" charset="0"/>
                <a:sym typeface="+mn-lt"/>
              </a:rPr>
              <a:t>(Nguyên Vũ)</a:t>
            </a:r>
            <a:endParaRPr lang="zh-CN" altLang="en-US" sz="2800" dirty="0">
              <a:solidFill>
                <a:srgbClr val="FF000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85592859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1889" y="129039"/>
            <a:ext cx="8912111" cy="523220"/>
          </a:xfrm>
          <a:prstGeom prst="rect">
            <a:avLst/>
          </a:prstGeom>
        </p:spPr>
        <p:txBody>
          <a:bodyPr wrap="square">
            <a:spAutoFit/>
          </a:bodyPr>
          <a:lstStyle/>
          <a:p>
            <a:r>
              <a:rPr lang="en-US" altLang="zh-CN" sz="2800" dirty="0">
                <a:solidFill>
                  <a:srgbClr val="4CA420"/>
                </a:solidFill>
                <a:latin typeface="Arial-SGK-TV" pitchFamily="2" charset="0"/>
                <a:ea typeface="Arial-Rounded" panose="020B0500000000000000" pitchFamily="34" charset="-93"/>
                <a:cs typeface="Arial-SGK-TV" pitchFamily="2" charset="0"/>
                <a:sym typeface="+mn-lt"/>
              </a:rPr>
              <a:t>a. Vi trùng đi vào cơ thể con người bằng cách nào?</a:t>
            </a:r>
            <a:endParaRPr lang="zh-CN" altLang="en-US" sz="2800"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2" name="Picture 1"/>
          <p:cNvPicPr>
            <a:picLocks noChangeAspect="1"/>
          </p:cNvPicPr>
          <p:nvPr/>
        </p:nvPicPr>
        <p:blipFill>
          <a:blip r:embed="rId2"/>
          <a:stretch>
            <a:fillRect/>
          </a:stretch>
        </p:blipFill>
        <p:spPr>
          <a:xfrm>
            <a:off x="115944" y="1971499"/>
            <a:ext cx="8912111" cy="2645157"/>
          </a:xfrm>
          <a:prstGeom prst="rect">
            <a:avLst/>
          </a:prstGeom>
        </p:spPr>
      </p:pic>
      <p:sp>
        <p:nvSpPr>
          <p:cNvPr id="7" name="Text Box 6">
            <a:extLst>
              <a:ext uri="{FF2B5EF4-FFF2-40B4-BE49-F238E27FC236}">
                <a16:creationId xmlns:a16="http://schemas.microsoft.com/office/drawing/2014/main" id="{5CBC139E-008B-48F5-893B-523C9C4CF45F}"/>
              </a:ext>
            </a:extLst>
          </p:cNvPr>
          <p:cNvSpPr txBox="1"/>
          <p:nvPr/>
        </p:nvSpPr>
        <p:spPr>
          <a:xfrm>
            <a:off x="731823" y="788659"/>
            <a:ext cx="7925160" cy="523220"/>
          </a:xfrm>
          <a:prstGeom prst="rect">
            <a:avLst/>
          </a:prstGeom>
          <a:noFill/>
        </p:spPr>
        <p:txBody>
          <a:bodyPr wrap="square" rtlCol="0">
            <a:spAutoFit/>
          </a:bodyPr>
          <a:lstStyle/>
          <a:p>
            <a:r>
              <a:rPr lang="en-US" sz="2800" dirty="0">
                <a:solidFill>
                  <a:srgbClr val="FF0000"/>
                </a:solidFill>
                <a:latin typeface="Arial-SGK-TV" pitchFamily="2" charset="0"/>
                <a:cs typeface="Arial-SGK-TV" pitchFamily="2" charset="0"/>
                <a:sym typeface="+mn-ea"/>
              </a:rPr>
              <a:t>Vi </a:t>
            </a:r>
            <a:r>
              <a:rPr lang="en-US" sz="2800" dirty="0" err="1">
                <a:solidFill>
                  <a:srgbClr val="FF0000"/>
                </a:solidFill>
                <a:latin typeface="Arial-SGK-TV" pitchFamily="2" charset="0"/>
                <a:cs typeface="Arial-SGK-TV" pitchFamily="2" charset="0"/>
                <a:sym typeface="+mn-ea"/>
              </a:rPr>
              <a:t>trùng</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đi</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vào</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cơ</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thể</a:t>
            </a:r>
            <a:r>
              <a:rPr lang="en-US" sz="2800" dirty="0">
                <a:solidFill>
                  <a:srgbClr val="FF0000"/>
                </a:solidFill>
                <a:latin typeface="Arial-SGK-TV" pitchFamily="2" charset="0"/>
                <a:cs typeface="Arial-SGK-TV" pitchFamily="2" charset="0"/>
                <a:sym typeface="+mn-ea"/>
              </a:rPr>
              <a:t> con </a:t>
            </a:r>
            <a:r>
              <a:rPr lang="en-US" sz="2800" dirty="0" err="1">
                <a:solidFill>
                  <a:srgbClr val="FF0000"/>
                </a:solidFill>
                <a:latin typeface="Arial-SGK-TV" pitchFamily="2" charset="0"/>
                <a:cs typeface="Arial-SGK-TV" pitchFamily="2" charset="0"/>
                <a:sym typeface="+mn-ea"/>
              </a:rPr>
              <a:t>người</a:t>
            </a:r>
            <a:r>
              <a:rPr lang="en-US" sz="2800" dirty="0">
                <a:solidFill>
                  <a:srgbClr val="FF0000"/>
                </a:solidFill>
                <a:latin typeface="Arial-SGK-TV" pitchFamily="2" charset="0"/>
                <a:cs typeface="Arial-SGK-TV" pitchFamily="2" charset="0"/>
                <a:sym typeface="+mn-ea"/>
              </a:rPr>
              <a:t> qua </a:t>
            </a:r>
            <a:r>
              <a:rPr lang="en-US" sz="2800" dirty="0" err="1">
                <a:solidFill>
                  <a:srgbClr val="FF0000"/>
                </a:solidFill>
                <a:latin typeface="Arial-SGK-TV" pitchFamily="2" charset="0"/>
                <a:cs typeface="Arial-SGK-TV" pitchFamily="2" charset="0"/>
                <a:sym typeface="+mn-ea"/>
              </a:rPr>
              <a:t>thức</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ăn</a:t>
            </a:r>
            <a:r>
              <a:rPr lang="en-US" sz="2800" dirty="0">
                <a:solidFill>
                  <a:srgbClr val="FF0000"/>
                </a:solidFill>
                <a:latin typeface="Arial-SGK-TV" pitchFamily="2" charset="0"/>
                <a:cs typeface="Arial-SGK-TV" pitchFamily="2" charset="0"/>
                <a:sym typeface="+mn-ea"/>
              </a:rPr>
              <a:t>.</a:t>
            </a:r>
          </a:p>
        </p:txBody>
      </p:sp>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3E8EF28F-92C3-464D-B613-FDE61F2EC4D1}"/>
              </a:ext>
            </a:extLst>
          </p:cNvPr>
          <p:cNvSpPr/>
          <p:nvPr/>
        </p:nvSpPr>
        <p:spPr>
          <a:xfrm>
            <a:off x="401068" y="501553"/>
            <a:ext cx="869207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b. Để phòng bệnh, chúng ta phải làm gì?</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3" name="矩形 8">
            <a:extLst>
              <a:ext uri="{FF2B5EF4-FFF2-40B4-BE49-F238E27FC236}">
                <a16:creationId xmlns:a16="http://schemas.microsoft.com/office/drawing/2014/main" id="{DB4E4FA3-2F3E-484A-BCB8-C0D505B232E4}"/>
              </a:ext>
            </a:extLst>
          </p:cNvPr>
          <p:cNvSpPr/>
          <p:nvPr/>
        </p:nvSpPr>
        <p:spPr>
          <a:xfrm>
            <a:off x="401068" y="1986975"/>
            <a:ext cx="869207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c. Cần rửa tay thế nào cho đúng?</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4" name="Text Box 8">
            <a:extLst>
              <a:ext uri="{FF2B5EF4-FFF2-40B4-BE49-F238E27FC236}">
                <a16:creationId xmlns:a16="http://schemas.microsoft.com/office/drawing/2014/main" id="{C08B63ED-5C88-4DDD-8002-1FAE5F7DF82E}"/>
              </a:ext>
            </a:extLst>
          </p:cNvPr>
          <p:cNvSpPr txBox="1"/>
          <p:nvPr/>
        </p:nvSpPr>
        <p:spPr>
          <a:xfrm>
            <a:off x="766445" y="1086328"/>
            <a:ext cx="8228468" cy="954107"/>
          </a:xfrm>
          <a:prstGeom prst="rect">
            <a:avLst/>
          </a:prstGeom>
          <a:noFill/>
        </p:spPr>
        <p:txBody>
          <a:bodyPr wrap="square" rtlCol="0">
            <a:spAutoFit/>
          </a:bodyPr>
          <a:lstStyle/>
          <a:p>
            <a:r>
              <a:rPr lang="en-US" sz="2800" dirty="0" err="1">
                <a:solidFill>
                  <a:srgbClr val="FF0000"/>
                </a:solidFill>
                <a:latin typeface="Arial-SGK-TV" pitchFamily="2" charset="0"/>
                <a:cs typeface="Arial-SGK-TV" pitchFamily="2" charset="0"/>
              </a:rPr>
              <a:t>Để</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phòng</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bệnh</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chúng</a:t>
            </a:r>
            <a:r>
              <a:rPr lang="en-US" sz="2800" dirty="0">
                <a:solidFill>
                  <a:srgbClr val="FF0000"/>
                </a:solidFill>
                <a:latin typeface="Arial-SGK-TV" pitchFamily="2" charset="0"/>
                <a:cs typeface="Arial-SGK-TV" pitchFamily="2" charset="0"/>
              </a:rPr>
              <a:t> ta </a:t>
            </a:r>
            <a:r>
              <a:rPr lang="en-US" sz="2800" dirty="0" err="1">
                <a:solidFill>
                  <a:srgbClr val="FF0000"/>
                </a:solidFill>
                <a:latin typeface="Arial-SGK-TV" pitchFamily="2" charset="0"/>
                <a:cs typeface="Arial-SGK-TV" pitchFamily="2" charset="0"/>
              </a:rPr>
              <a:t>phải</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rửa</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tay</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sạch</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trước</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khi</a:t>
            </a:r>
            <a:r>
              <a:rPr lang="en-US" sz="2800" dirty="0">
                <a:solidFill>
                  <a:srgbClr val="FF0000"/>
                </a:solidFill>
                <a:latin typeface="Arial-SGK-TV" pitchFamily="2" charset="0"/>
                <a:cs typeface="Arial-SGK-TV" pitchFamily="2" charset="0"/>
              </a:rPr>
              <a:t> </a:t>
            </a:r>
            <a:r>
              <a:rPr lang="en-US" sz="2800" dirty="0" err="1">
                <a:solidFill>
                  <a:srgbClr val="FF0000"/>
                </a:solidFill>
                <a:latin typeface="Arial-SGK-TV" pitchFamily="2" charset="0"/>
                <a:cs typeface="Arial-SGK-TV" pitchFamily="2" charset="0"/>
              </a:rPr>
              <a:t>ăn</a:t>
            </a:r>
            <a:r>
              <a:rPr lang="en-US" sz="2800" dirty="0">
                <a:solidFill>
                  <a:srgbClr val="FF0000"/>
                </a:solidFill>
                <a:latin typeface="Arial-SGK-TV" pitchFamily="2" charset="0"/>
                <a:cs typeface="Arial-SGK-TV" pitchFamily="2" charset="0"/>
              </a:rPr>
              <a:t>.</a:t>
            </a:r>
          </a:p>
        </p:txBody>
      </p:sp>
      <p:sp>
        <p:nvSpPr>
          <p:cNvPr id="5" name="Text Box 10">
            <a:extLst>
              <a:ext uri="{FF2B5EF4-FFF2-40B4-BE49-F238E27FC236}">
                <a16:creationId xmlns:a16="http://schemas.microsoft.com/office/drawing/2014/main" id="{953BA2E5-945E-47B3-AF94-51A4137838E2}"/>
              </a:ext>
            </a:extLst>
          </p:cNvPr>
          <p:cNvSpPr txBox="1"/>
          <p:nvPr/>
        </p:nvSpPr>
        <p:spPr>
          <a:xfrm>
            <a:off x="766445" y="2571750"/>
            <a:ext cx="7194798" cy="523220"/>
          </a:xfrm>
          <a:prstGeom prst="rect">
            <a:avLst/>
          </a:prstGeom>
          <a:noFill/>
        </p:spPr>
        <p:txBody>
          <a:bodyPr wrap="square" rtlCol="0">
            <a:spAutoFit/>
          </a:bodyPr>
          <a:lstStyle/>
          <a:p>
            <a:pPr>
              <a:lnSpc>
                <a:spcPct val="100000"/>
              </a:lnSpc>
            </a:pPr>
            <a:r>
              <a:rPr lang="en-US" sz="2800" dirty="0" err="1">
                <a:solidFill>
                  <a:srgbClr val="FF0000"/>
                </a:solidFill>
                <a:latin typeface="Arial-SGK-TV" pitchFamily="2" charset="0"/>
                <a:cs typeface="Arial-SGK-TV" pitchFamily="2" charset="0"/>
                <a:sym typeface="+mn-ea"/>
              </a:rPr>
              <a:t>Cần</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rửa</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tay</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bằng</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xà</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phòng</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với</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nước</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sạch</a:t>
            </a:r>
            <a:r>
              <a:rPr lang="en-US" sz="2800" dirty="0">
                <a:solidFill>
                  <a:srgbClr val="FF0000"/>
                </a:solidFill>
                <a:latin typeface="Arial-SGK-TV" pitchFamily="2" charset="0"/>
                <a:cs typeface="Arial-SGK-TV" pitchFamily="2" charset="0"/>
                <a:sym typeface="+mn-ea"/>
              </a:rPr>
              <a:t>.</a:t>
            </a:r>
          </a:p>
        </p:txBody>
      </p:sp>
    </p:spTree>
    <p:extLst>
      <p:ext uri="{BB962C8B-B14F-4D97-AF65-F5344CB8AC3E}">
        <p14:creationId xmlns:p14="http://schemas.microsoft.com/office/powerpoint/2010/main" val="26408641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SGK-TV" pitchFamily="2" charset="0"/>
                <a:ea typeface="Arial-Rounded" panose="020B0500000000000000" pitchFamily="34" charset="-93"/>
                <a:cs typeface="Arial-SGK-TV" pitchFamily="2" charset="0"/>
                <a:sym typeface="+mn-lt"/>
              </a:rPr>
              <a:t>4</a:t>
            </a:r>
            <a:endParaRPr lang="zh-CN" altLang="en-US" sz="5400" dirty="0">
              <a:latin typeface="Arial-SGK-TV" pitchFamily="2" charset="0"/>
              <a:ea typeface="Arial-Rounded" panose="020B0500000000000000" pitchFamily="34" charset="-93"/>
              <a:cs typeface="Arial-SGK-TV" pitchFamily="2"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viết chữ hoa A,Ă,Â">
            <a:hlinkClick r:id="" action="ppaction://media"/>
            <a:extLst>
              <a:ext uri="{FF2B5EF4-FFF2-40B4-BE49-F238E27FC236}">
                <a16:creationId xmlns:a16="http://schemas.microsoft.com/office/drawing/2014/main" id="{CC42EB00-A915-426F-94A0-8A58282012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5500" y="-28575"/>
            <a:ext cx="6858000" cy="5143500"/>
          </a:xfrm>
          <a:prstGeom prst="rect">
            <a:avLst/>
          </a:prstGeom>
        </p:spPr>
      </p:pic>
    </p:spTree>
    <p:extLst>
      <p:ext uri="{BB962C8B-B14F-4D97-AF65-F5344CB8AC3E}">
        <p14:creationId xmlns:p14="http://schemas.microsoft.com/office/powerpoint/2010/main" val="4743020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49183" y="650585"/>
            <a:ext cx="8357932"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Viết vào vở câu trả lời cho câu hỏi b ở mục 3</a:t>
            </a:r>
            <a:endParaRPr lang="zh-CN" altLang="en-US" sz="3200" b="1"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a:latin typeface="Arial-SGK-TV" pitchFamily="2" charset="0"/>
                <a:ea typeface="Arial-Rounded" panose="020B0500000000000000" pitchFamily="34" charset="-93"/>
                <a:cs typeface="Arial-SGK-TV" pitchFamily="2" charset="0"/>
                <a:sym typeface="+mn-lt"/>
              </a:rPr>
              <a:t>  </a:t>
            </a:r>
            <a:r>
              <a:rPr lang="en-US" altLang="zh-CN" sz="4000" dirty="0" err="1">
                <a:latin typeface="Arial-SGK-TV" pitchFamily="2" charset="0"/>
                <a:ea typeface="Arial-Rounded" panose="020B0500000000000000" pitchFamily="34" charset="-93"/>
                <a:cs typeface="Arial-SGK-TV" pitchFamily="2" charset="0"/>
                <a:sym typeface="+mn-lt"/>
              </a:rPr>
              <a:t>Để</a:t>
            </a:r>
            <a:r>
              <a:rPr lang="en-US" altLang="zh-CN" sz="4000" dirty="0">
                <a:latin typeface="Arial-SGK-TV" pitchFamily="2" charset="0"/>
                <a:ea typeface="Arial-Rounded" panose="020B0500000000000000" pitchFamily="34" charset="-93"/>
                <a:cs typeface="Arial-SGK-TV" pitchFamily="2" charset="0"/>
                <a:sym typeface="+mn-lt"/>
              </a:rPr>
              <a:t> phòng bệnh chúng ta phải</a:t>
            </a:r>
            <a:endParaRPr lang="zh-CN" altLang="en-US" sz="4000" b="1" dirty="0">
              <a:latin typeface="Arial-SGK-TV" pitchFamily="2" charset="0"/>
              <a:ea typeface="Arial-Rounded" panose="020B0500000000000000" pitchFamily="34" charset="-93"/>
              <a:cs typeface="Arial-SGK-TV" pitchFamily="2" charset="0"/>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302739" y="1739147"/>
            <a:ext cx="1504376" cy="830997"/>
          </a:xfrm>
          <a:prstGeom prst="rect">
            <a:avLst/>
          </a:prstGeom>
        </p:spPr>
        <p:txBody>
          <a:bodyPr wrap="square">
            <a:spAutoFit/>
          </a:bodyPr>
          <a:lstStyle/>
          <a:p>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SGK-TV" pitchFamily="2" charset="0"/>
                <a:ea typeface="Arial-Rounded" panose="020B0500000000000000" pitchFamily="34" charset="-93"/>
                <a:cs typeface="Arial-SGK-TV" pitchFamily="2" charset="0"/>
                <a:sym typeface="+mn-lt"/>
              </a:rPr>
              <a:t>rửa tay đúng cách trước khi ăn.</a:t>
            </a:r>
            <a:endParaRPr lang="zh-CN" altLang="en-US" sz="4000" b="1" dirty="0">
              <a:solidFill>
                <a:srgbClr val="0070C0"/>
              </a:solidFill>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3D8591-B74B-407F-B29A-1E81D624BA00}"/>
              </a:ext>
            </a:extLst>
          </p:cNvPr>
          <p:cNvPicPr>
            <a:picLocks noChangeAspect="1"/>
          </p:cNvPicPr>
          <p:nvPr/>
        </p:nvPicPr>
        <p:blipFill>
          <a:blip r:embed="rId3"/>
          <a:stretch>
            <a:fillRect/>
          </a:stretch>
        </p:blipFill>
        <p:spPr>
          <a:xfrm>
            <a:off x="893408" y="194931"/>
            <a:ext cx="7059010" cy="4753638"/>
          </a:xfrm>
          <a:prstGeom prst="rect">
            <a:avLst/>
          </a:prstGeom>
        </p:spPr>
      </p:pic>
      <p:sp>
        <p:nvSpPr>
          <p:cNvPr id="14" name="TextBox 8">
            <a:extLst>
              <a:ext uri="{FF2B5EF4-FFF2-40B4-BE49-F238E27FC236}">
                <a16:creationId xmlns:a16="http://schemas.microsoft.com/office/drawing/2014/main" id="{A11B3590-11DF-47DF-8B7F-25BEF4F7C380}"/>
              </a:ext>
            </a:extLst>
          </p:cNvPr>
          <p:cNvSpPr txBox="1">
            <a:spLocks noChangeArrowheads="1"/>
          </p:cNvSpPr>
          <p:nvPr/>
        </p:nvSpPr>
        <p:spPr bwMode="auto">
          <a:xfrm>
            <a:off x="2965610" y="908456"/>
            <a:ext cx="1526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rgbClr val="000000"/>
                </a:solidFill>
                <a:latin typeface="HP001 4 hàng" panose="020B0603050302020204" pitchFamily="34" charset="0"/>
                <a:ea typeface="Microsoft YaHei" panose="020B0503020204020204" pitchFamily="34" charset="-122"/>
              </a:rPr>
              <a:t>vi </a:t>
            </a:r>
            <a:r>
              <a:rPr lang="en-US" altLang="en-US" sz="2400" b="1" dirty="0" err="1">
                <a:solidFill>
                  <a:srgbClr val="000000"/>
                </a:solidFill>
                <a:latin typeface="HP001 4 hàng" panose="020B0603050302020204" pitchFamily="34" charset="0"/>
                <a:ea typeface="Microsoft YaHei" panose="020B0503020204020204" pitchFamily="34" charset="-122"/>
              </a:rPr>
              <a:t>trùng</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
        <p:nvSpPr>
          <p:cNvPr id="15" name="TextBox 8">
            <a:extLst>
              <a:ext uri="{FF2B5EF4-FFF2-40B4-BE49-F238E27FC236}">
                <a16:creationId xmlns:a16="http://schemas.microsoft.com/office/drawing/2014/main" id="{857449A2-4290-4856-B478-A20B9B71843B}"/>
              </a:ext>
            </a:extLst>
          </p:cNvPr>
          <p:cNvSpPr txBox="1">
            <a:spLocks noChangeArrowheads="1"/>
          </p:cNvSpPr>
          <p:nvPr/>
        </p:nvSpPr>
        <p:spPr bwMode="auto">
          <a:xfrm>
            <a:off x="5357196" y="912451"/>
            <a:ext cx="1526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rgbClr val="000000"/>
                </a:solidFill>
                <a:latin typeface="HP001 4 hàng" panose="020B0603050302020204" pitchFamily="34" charset="0"/>
                <a:ea typeface="Microsoft YaHei" panose="020B0503020204020204" pitchFamily="34" charset="-122"/>
              </a:rPr>
              <a:t>vi </a:t>
            </a:r>
            <a:r>
              <a:rPr lang="en-US" altLang="en-US" sz="2400" b="1" dirty="0" err="1">
                <a:solidFill>
                  <a:srgbClr val="000000"/>
                </a:solidFill>
                <a:latin typeface="HP001 4 hàng" panose="020B0603050302020204" pitchFamily="34" charset="0"/>
                <a:ea typeface="Microsoft YaHei" panose="020B0503020204020204" pitchFamily="34" charset="-122"/>
              </a:rPr>
              <a:t>trùng</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
        <p:nvSpPr>
          <p:cNvPr id="16" name="TextBox 8">
            <a:extLst>
              <a:ext uri="{FF2B5EF4-FFF2-40B4-BE49-F238E27FC236}">
                <a16:creationId xmlns:a16="http://schemas.microsoft.com/office/drawing/2014/main" id="{326E1CAE-FAB3-4A00-87E3-D03913180433}"/>
              </a:ext>
            </a:extLst>
          </p:cNvPr>
          <p:cNvSpPr txBox="1">
            <a:spLocks noChangeArrowheads="1"/>
          </p:cNvSpPr>
          <p:nvPr/>
        </p:nvSpPr>
        <p:spPr bwMode="auto">
          <a:xfrm>
            <a:off x="2965610" y="1822996"/>
            <a:ext cx="2182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rgbClr val="000000"/>
                </a:solidFill>
                <a:latin typeface="HP001 4 hàng" panose="020B0603050302020204" pitchFamily="34" charset="0"/>
                <a:ea typeface="Microsoft YaHei" panose="020B0503020204020204" pitchFamily="34" charset="-122"/>
              </a:rPr>
              <a:t>↨</a:t>
            </a:r>
            <a:r>
              <a:rPr lang="en-US" altLang="en-US" sz="2400" b="1" dirty="0" err="1">
                <a:solidFill>
                  <a:srgbClr val="000000"/>
                </a:solidFill>
                <a:latin typeface="HP001 4 hàng" panose="020B0603050302020204" pitchFamily="34" charset="0"/>
                <a:ea typeface="Microsoft YaHei" panose="020B0503020204020204" pitchFamily="34" charset="-122"/>
              </a:rPr>
              <a:t>hòng</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bệnh</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
        <p:nvSpPr>
          <p:cNvPr id="17" name="TextBox 8">
            <a:extLst>
              <a:ext uri="{FF2B5EF4-FFF2-40B4-BE49-F238E27FC236}">
                <a16:creationId xmlns:a16="http://schemas.microsoft.com/office/drawing/2014/main" id="{5781E4A5-9C68-4A16-A971-3F5CD782C8D3}"/>
              </a:ext>
            </a:extLst>
          </p:cNvPr>
          <p:cNvSpPr txBox="1">
            <a:spLocks noChangeArrowheads="1"/>
          </p:cNvSpPr>
          <p:nvPr/>
        </p:nvSpPr>
        <p:spPr bwMode="auto">
          <a:xfrm>
            <a:off x="5305620" y="1822995"/>
            <a:ext cx="2182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rgbClr val="000000"/>
                </a:solidFill>
                <a:latin typeface="HP001 4 hàng" panose="020B0603050302020204" pitchFamily="34" charset="0"/>
                <a:ea typeface="Microsoft YaHei" panose="020B0503020204020204" pitchFamily="34" charset="-122"/>
              </a:rPr>
              <a:t>↨</a:t>
            </a:r>
            <a:r>
              <a:rPr lang="en-US" altLang="en-US" sz="2400" b="1" dirty="0" err="1">
                <a:solidFill>
                  <a:srgbClr val="000000"/>
                </a:solidFill>
                <a:latin typeface="HP001 4 hàng" panose="020B0603050302020204" pitchFamily="34" charset="0"/>
                <a:ea typeface="Microsoft YaHei" panose="020B0503020204020204" pitchFamily="34" charset="-122"/>
              </a:rPr>
              <a:t>hòng</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bệnh</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
        <p:nvSpPr>
          <p:cNvPr id="18" name="TextBox 8">
            <a:extLst>
              <a:ext uri="{FF2B5EF4-FFF2-40B4-BE49-F238E27FC236}">
                <a16:creationId xmlns:a16="http://schemas.microsoft.com/office/drawing/2014/main" id="{E6B51D49-1B90-4026-B04D-39688C76E2B3}"/>
              </a:ext>
            </a:extLst>
          </p:cNvPr>
          <p:cNvSpPr txBox="1">
            <a:spLocks noChangeArrowheads="1"/>
          </p:cNvSpPr>
          <p:nvPr/>
        </p:nvSpPr>
        <p:spPr bwMode="auto">
          <a:xfrm>
            <a:off x="1587820" y="3731588"/>
            <a:ext cx="6364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err="1">
                <a:solidFill>
                  <a:srgbClr val="000000"/>
                </a:solidFill>
                <a:latin typeface="HP001 4 hàng" panose="020B0603050302020204" pitchFamily="34" charset="0"/>
                <a:ea typeface="Microsoft YaHei" panose="020B0503020204020204" pitchFamily="34" charset="-122"/>
              </a:rPr>
              <a:t>Để</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hòng</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bệnh</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chúng</a:t>
            </a:r>
            <a:r>
              <a:rPr lang="en-US" altLang="en-US" sz="2400" b="1" dirty="0">
                <a:solidFill>
                  <a:srgbClr val="000000"/>
                </a:solidFill>
                <a:latin typeface="HP001 4 hàng" panose="020B0603050302020204" pitchFamily="34" charset="0"/>
                <a:ea typeface="Microsoft YaHei" panose="020B0503020204020204" pitchFamily="34" charset="-122"/>
              </a:rPr>
              <a:t> ta ↨</a:t>
            </a:r>
            <a:r>
              <a:rPr lang="en-US" altLang="en-US" sz="2400" b="1" dirty="0" err="1">
                <a:solidFill>
                  <a:srgbClr val="000000"/>
                </a:solidFill>
                <a:latin typeface="HP001 4 hàng" panose="020B0603050302020204" pitchFamily="34" charset="0"/>
                <a:ea typeface="Microsoft YaHei" panose="020B0503020204020204" pitchFamily="34" charset="-122"/>
              </a:rPr>
              <a:t>hải</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ǟửa</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tay</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đúng</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
        <p:nvSpPr>
          <p:cNvPr id="19" name="TextBox 8">
            <a:extLst>
              <a:ext uri="{FF2B5EF4-FFF2-40B4-BE49-F238E27FC236}">
                <a16:creationId xmlns:a16="http://schemas.microsoft.com/office/drawing/2014/main" id="{F5031A30-D7DD-4DA8-90F4-F52CEFE7EEB2}"/>
              </a:ext>
            </a:extLst>
          </p:cNvPr>
          <p:cNvSpPr txBox="1">
            <a:spLocks noChangeArrowheads="1"/>
          </p:cNvSpPr>
          <p:nvPr/>
        </p:nvSpPr>
        <p:spPr bwMode="auto">
          <a:xfrm>
            <a:off x="1123881" y="4191293"/>
            <a:ext cx="6364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2400" b="1" dirty="0" err="1">
                <a:solidFill>
                  <a:srgbClr val="000000"/>
                </a:solidFill>
                <a:latin typeface="HP001 4 hàng" panose="020B0603050302020204" pitchFamily="34" charset="0"/>
                <a:ea typeface="Microsoft YaHei" panose="020B0503020204020204" pitchFamily="34" charset="-122"/>
              </a:rPr>
              <a:t>cách</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trư</a:t>
            </a:r>
            <a:r>
              <a:rPr lang="el-GR" altLang="en-US" sz="2400" b="1" dirty="0">
                <a:solidFill>
                  <a:srgbClr val="000000"/>
                </a:solidFill>
                <a:latin typeface="HP001 4 hàng" panose="020B0603050302020204" pitchFamily="34" charset="0"/>
                <a:ea typeface="Microsoft YaHei" panose="020B0503020204020204" pitchFamily="34" charset="-122"/>
              </a:rPr>
              <a:t>ϐ</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khi</a:t>
            </a:r>
            <a:r>
              <a:rPr lang="en-US" altLang="en-US" sz="2400" b="1" dirty="0">
                <a:solidFill>
                  <a:srgbClr val="000000"/>
                </a:solidFill>
                <a:latin typeface="HP001 4 hàng" panose="020B0603050302020204" pitchFamily="34" charset="0"/>
                <a:ea typeface="Microsoft YaHei" panose="020B0503020204020204" pitchFamily="34" charset="-122"/>
              </a:rPr>
              <a:t> </a:t>
            </a:r>
            <a:r>
              <a:rPr lang="en-US" altLang="en-US" sz="2400" b="1" dirty="0" err="1">
                <a:solidFill>
                  <a:srgbClr val="000000"/>
                </a:solidFill>
                <a:latin typeface="HP001 4 hàng" panose="020B0603050302020204" pitchFamily="34" charset="0"/>
                <a:ea typeface="Microsoft YaHei" panose="020B0503020204020204" pitchFamily="34" charset="-122"/>
              </a:rPr>
              <a:t>ăn</a:t>
            </a:r>
            <a:r>
              <a:rPr lang="en-US" altLang="en-US" sz="2400" b="1" dirty="0">
                <a:solidFill>
                  <a:srgbClr val="000000"/>
                </a:solidFill>
                <a:latin typeface="HP001 4 hàng" panose="020B0603050302020204" pitchFamily="34" charset="0"/>
                <a:ea typeface="Microsoft YaHei" panose="020B0503020204020204" pitchFamily="34" charset="-122"/>
              </a:rPr>
              <a:t>.</a:t>
            </a:r>
            <a:endParaRPr lang="en-GB" altLang="en-US" sz="2400" b="1" dirty="0">
              <a:solidFill>
                <a:srgbClr val="000000"/>
              </a:solidFill>
              <a:latin typeface="HP001 4 hàng" panose="020B0603050302020204" pitchFamily="34" charset="0"/>
              <a:ea typeface="Microsoft YaHei" panose="020B0503020204020204" pitchFamily="34" charset="-122"/>
            </a:endParaRPr>
          </a:p>
        </p:txBody>
      </p:sp>
    </p:spTree>
    <p:extLst>
      <p:ext uri="{BB962C8B-B14F-4D97-AF65-F5344CB8AC3E}">
        <p14:creationId xmlns:p14="http://schemas.microsoft.com/office/powerpoint/2010/main" val="6574621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1947">
            <a:off x="-551719" y="3695699"/>
            <a:ext cx="437450" cy="30718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276" y="743598"/>
            <a:ext cx="1115579" cy="1044909"/>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264" y="503966"/>
            <a:ext cx="1498298" cy="4679358"/>
          </a:xfrm>
          <a:prstGeom prst="rect">
            <a:avLst/>
          </a:prstGeom>
        </p:spPr>
      </p:pic>
      <p:sp>
        <p:nvSpPr>
          <p:cNvPr id="29" name="Rectangle 28">
            <a:extLst>
              <a:ext uri="{FF2B5EF4-FFF2-40B4-BE49-F238E27FC236}">
                <a16:creationId xmlns:a16="http://schemas.microsoft.com/office/drawing/2014/main" id="{9A32B8A0-3F27-4BDD-B6E6-02F77DA99E88}"/>
              </a:ext>
            </a:extLst>
          </p:cNvPr>
          <p:cNvSpPr/>
          <p:nvPr/>
        </p:nvSpPr>
        <p:spPr>
          <a:xfrm>
            <a:off x="3151419" y="105258"/>
            <a:ext cx="2841162" cy="438582"/>
          </a:xfrm>
          <a:prstGeom prst="rect">
            <a:avLst/>
          </a:prstGeom>
          <a:solidFill>
            <a:srgbClr val="92D050"/>
          </a:solid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FFFF00"/>
                </a:solidFill>
                <a:effectLst>
                  <a:outerShdw blurRad="50800" dist="39000" dir="5460000" algn="tl">
                    <a:srgbClr val="000000">
                      <a:alpha val="38000"/>
                    </a:srgbClr>
                  </a:outerShdw>
                </a:effectLst>
                <a:latin typeface="Arial-SGK-TV" pitchFamily="2" charset="0"/>
                <a:cs typeface="Arial-SGK-TV" pitchFamily="2" charset="0"/>
              </a:rPr>
              <a:t>DẶN DÒ NGÀY 7.3</a:t>
            </a:r>
            <a:endParaRPr lang="en-US" sz="2400" b="1" dirty="0">
              <a:ln w="11430"/>
              <a:solidFill>
                <a:srgbClr val="FFFF00"/>
              </a:solidFill>
              <a:effectLst>
                <a:outerShdw blurRad="50800" dist="39000" dir="5460000" algn="tl">
                  <a:srgbClr val="000000">
                    <a:alpha val="38000"/>
                  </a:srgbClr>
                </a:outerShdw>
              </a:effectLst>
            </a:endParaRPr>
          </a:p>
        </p:txBody>
      </p:sp>
      <p:sp>
        <p:nvSpPr>
          <p:cNvPr id="30" name="Rectangle: Rounded Corners 29">
            <a:extLst>
              <a:ext uri="{FF2B5EF4-FFF2-40B4-BE49-F238E27FC236}">
                <a16:creationId xmlns:a16="http://schemas.microsoft.com/office/drawing/2014/main" id="{28FC2173-F05E-421D-BF5D-9FF6270B58AB}"/>
              </a:ext>
            </a:extLst>
          </p:cNvPr>
          <p:cNvSpPr/>
          <p:nvPr/>
        </p:nvSpPr>
        <p:spPr>
          <a:xfrm>
            <a:off x="6144620" y="1068337"/>
            <a:ext cx="1735442" cy="7201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schemeClr val="accent5">
                    <a:lumMod val="50000"/>
                  </a:schemeClr>
                </a:solidFill>
                <a:latin typeface="Arial-SGK-TV" pitchFamily="2" charset="0"/>
                <a:cs typeface="Arial-SGK-TV" pitchFamily="2" charset="0"/>
              </a:rPr>
              <a:t>Đọc</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và</a:t>
            </a:r>
            <a:r>
              <a:rPr lang="en-US" sz="1500" b="1" dirty="0">
                <a:solidFill>
                  <a:schemeClr val="accent5">
                    <a:lumMod val="50000"/>
                  </a:schemeClr>
                </a:solidFill>
                <a:latin typeface="Arial-SGK-TV" pitchFamily="2" charset="0"/>
                <a:cs typeface="Arial-SGK-TV" pitchFamily="2" charset="0"/>
              </a:rPr>
              <a:t> TLCH </a:t>
            </a:r>
            <a:r>
              <a:rPr lang="en-US" sz="1500" b="1" dirty="0" err="1">
                <a:solidFill>
                  <a:schemeClr val="accent5">
                    <a:lumMod val="50000"/>
                  </a:schemeClr>
                </a:solidFill>
                <a:latin typeface="Arial-SGK-TV" pitchFamily="2" charset="0"/>
                <a:cs typeface="Arial-SGK-TV" pitchFamily="2" charset="0"/>
              </a:rPr>
              <a:t>bài</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Rửa</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tay</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trước</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khi</a:t>
            </a:r>
            <a:r>
              <a:rPr lang="en-US" sz="1500" b="1" dirty="0">
                <a:solidFill>
                  <a:schemeClr val="accent5">
                    <a:lumMod val="50000"/>
                  </a:schemeClr>
                </a:solidFill>
                <a:latin typeface="Arial-SGK-TV" pitchFamily="2" charset="0"/>
                <a:cs typeface="Arial-SGK-TV" pitchFamily="2" charset="0"/>
              </a:rPr>
              <a:t> </a:t>
            </a:r>
            <a:r>
              <a:rPr lang="en-US" sz="1500" b="1" dirty="0" err="1">
                <a:solidFill>
                  <a:schemeClr val="accent5">
                    <a:lumMod val="50000"/>
                  </a:schemeClr>
                </a:solidFill>
                <a:latin typeface="Arial-SGK-TV" pitchFamily="2" charset="0"/>
                <a:cs typeface="Arial-SGK-TV" pitchFamily="2" charset="0"/>
              </a:rPr>
              <a:t>ăn</a:t>
            </a:r>
            <a:r>
              <a:rPr lang="en-US" sz="1500" b="1" dirty="0">
                <a:solidFill>
                  <a:schemeClr val="accent5">
                    <a:lumMod val="50000"/>
                  </a:schemeClr>
                </a:solidFill>
                <a:latin typeface="Arial-SGK-TV" pitchFamily="2" charset="0"/>
                <a:cs typeface="Arial-SGK-TV" pitchFamily="2" charset="0"/>
              </a:rPr>
              <a:t>”</a:t>
            </a:r>
          </a:p>
        </p:txBody>
      </p:sp>
      <p:sp>
        <p:nvSpPr>
          <p:cNvPr id="31" name="Rectangle: Rounded Corners 30">
            <a:extLst>
              <a:ext uri="{FF2B5EF4-FFF2-40B4-BE49-F238E27FC236}">
                <a16:creationId xmlns:a16="http://schemas.microsoft.com/office/drawing/2014/main" id="{29510626-E9C8-45CE-9968-C58884253E42}"/>
              </a:ext>
            </a:extLst>
          </p:cNvPr>
          <p:cNvSpPr/>
          <p:nvPr/>
        </p:nvSpPr>
        <p:spPr>
          <a:xfrm>
            <a:off x="1793392" y="1068337"/>
            <a:ext cx="1735442" cy="7201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schemeClr val="accent6">
                    <a:lumMod val="75000"/>
                  </a:schemeClr>
                </a:solidFill>
                <a:latin typeface="Arial-SGK-TV" pitchFamily="2" charset="0"/>
                <a:cs typeface="Arial-SGK-TV" pitchFamily="2" charset="0"/>
              </a:rPr>
              <a:t>Hoàn</a:t>
            </a:r>
            <a:r>
              <a:rPr lang="en-US" sz="1500" b="1" dirty="0">
                <a:solidFill>
                  <a:schemeClr val="accent6">
                    <a:lumMod val="75000"/>
                  </a:schemeClr>
                </a:solidFill>
                <a:latin typeface="Arial-SGK-TV" pitchFamily="2" charset="0"/>
                <a:cs typeface="Arial-SGK-TV" pitchFamily="2" charset="0"/>
              </a:rPr>
              <a:t> </a:t>
            </a:r>
            <a:r>
              <a:rPr lang="en-US" sz="1500" b="1" dirty="0" err="1">
                <a:solidFill>
                  <a:schemeClr val="accent6">
                    <a:lumMod val="75000"/>
                  </a:schemeClr>
                </a:solidFill>
                <a:latin typeface="Arial-SGK-TV" pitchFamily="2" charset="0"/>
                <a:cs typeface="Arial-SGK-TV" pitchFamily="2" charset="0"/>
              </a:rPr>
              <a:t>thành</a:t>
            </a:r>
            <a:r>
              <a:rPr lang="en-US" sz="1500" b="1" dirty="0">
                <a:solidFill>
                  <a:schemeClr val="accent6">
                    <a:lumMod val="75000"/>
                  </a:schemeClr>
                </a:solidFill>
                <a:latin typeface="Arial-SGK-TV" pitchFamily="2" charset="0"/>
                <a:cs typeface="Arial-SGK-TV" pitchFamily="2" charset="0"/>
              </a:rPr>
              <a:t> </a:t>
            </a:r>
            <a:r>
              <a:rPr lang="en-US" sz="1500" b="1" dirty="0" err="1">
                <a:solidFill>
                  <a:schemeClr val="accent6">
                    <a:lumMod val="75000"/>
                  </a:schemeClr>
                </a:solidFill>
                <a:latin typeface="Arial-SGK-TV" pitchFamily="2" charset="0"/>
                <a:cs typeface="Arial-SGK-TV" pitchFamily="2" charset="0"/>
              </a:rPr>
              <a:t>vở</a:t>
            </a:r>
            <a:r>
              <a:rPr lang="en-US" sz="1500" b="1" dirty="0">
                <a:solidFill>
                  <a:schemeClr val="accent6">
                    <a:lumMod val="75000"/>
                  </a:schemeClr>
                </a:solidFill>
                <a:latin typeface="Arial-SGK-TV" pitchFamily="2" charset="0"/>
                <a:cs typeface="Arial-SGK-TV" pitchFamily="2" charset="0"/>
              </a:rPr>
              <a:t> </a:t>
            </a:r>
            <a:r>
              <a:rPr lang="en-US" sz="1500" b="1" dirty="0" err="1">
                <a:solidFill>
                  <a:schemeClr val="accent6">
                    <a:lumMod val="75000"/>
                  </a:schemeClr>
                </a:solidFill>
                <a:latin typeface="Arial-SGK-TV" pitchFamily="2" charset="0"/>
                <a:cs typeface="Arial-SGK-TV" pitchFamily="2" charset="0"/>
              </a:rPr>
              <a:t>tập</a:t>
            </a:r>
            <a:r>
              <a:rPr lang="en-US" sz="1500" b="1" dirty="0">
                <a:solidFill>
                  <a:schemeClr val="accent6">
                    <a:lumMod val="75000"/>
                  </a:schemeClr>
                </a:solidFill>
                <a:latin typeface="Arial-SGK-TV" pitchFamily="2" charset="0"/>
                <a:cs typeface="Arial-SGK-TV" pitchFamily="2" charset="0"/>
              </a:rPr>
              <a:t> </a:t>
            </a:r>
            <a:r>
              <a:rPr lang="en-US" sz="1500" b="1" dirty="0" err="1">
                <a:solidFill>
                  <a:schemeClr val="accent6">
                    <a:lumMod val="75000"/>
                  </a:schemeClr>
                </a:solidFill>
                <a:latin typeface="Arial-SGK-TV" pitchFamily="2" charset="0"/>
                <a:cs typeface="Arial-SGK-TV" pitchFamily="2" charset="0"/>
              </a:rPr>
              <a:t>viết</a:t>
            </a:r>
            <a:r>
              <a:rPr lang="en-US" sz="1500" b="1" dirty="0">
                <a:solidFill>
                  <a:schemeClr val="accent6">
                    <a:lumMod val="75000"/>
                  </a:schemeClr>
                </a:solidFill>
                <a:latin typeface="Arial-SGK-TV" pitchFamily="2" charset="0"/>
                <a:cs typeface="Arial-SGK-TV" pitchFamily="2" charset="0"/>
              </a:rPr>
              <a:t> </a:t>
            </a:r>
            <a:r>
              <a:rPr lang="en-US" sz="1500" b="1" dirty="0" err="1">
                <a:solidFill>
                  <a:schemeClr val="accent6">
                    <a:lumMod val="75000"/>
                  </a:schemeClr>
                </a:solidFill>
                <a:latin typeface="Arial-SGK-TV" pitchFamily="2" charset="0"/>
                <a:cs typeface="Arial-SGK-TV" pitchFamily="2" charset="0"/>
              </a:rPr>
              <a:t>mục</a:t>
            </a:r>
            <a:r>
              <a:rPr lang="en-US" sz="1500" b="1" dirty="0">
                <a:solidFill>
                  <a:schemeClr val="accent6">
                    <a:lumMod val="75000"/>
                  </a:schemeClr>
                </a:solidFill>
                <a:latin typeface="Arial-SGK-TV" pitchFamily="2" charset="0"/>
                <a:cs typeface="Arial-SGK-TV" pitchFamily="2" charset="0"/>
              </a:rPr>
              <a:t> 1,2,3 </a:t>
            </a:r>
            <a:r>
              <a:rPr lang="en-US" sz="1500" b="1" dirty="0" err="1">
                <a:solidFill>
                  <a:schemeClr val="accent6">
                    <a:lumMod val="75000"/>
                  </a:schemeClr>
                </a:solidFill>
                <a:latin typeface="Arial-SGK-TV" pitchFamily="2" charset="0"/>
                <a:cs typeface="Arial-SGK-TV" pitchFamily="2" charset="0"/>
              </a:rPr>
              <a:t>trang</a:t>
            </a:r>
            <a:r>
              <a:rPr lang="en-US" sz="1500" b="1" dirty="0">
                <a:solidFill>
                  <a:schemeClr val="accent6">
                    <a:lumMod val="75000"/>
                  </a:schemeClr>
                </a:solidFill>
                <a:latin typeface="Arial-SGK-TV" pitchFamily="2" charset="0"/>
                <a:cs typeface="Arial-SGK-TV" pitchFamily="2" charset="0"/>
              </a:rPr>
              <a:t> 20</a:t>
            </a:r>
          </a:p>
        </p:txBody>
      </p:sp>
      <p:sp>
        <p:nvSpPr>
          <p:cNvPr id="32" name="Rectangle: Rounded Corners 31">
            <a:extLst>
              <a:ext uri="{FF2B5EF4-FFF2-40B4-BE49-F238E27FC236}">
                <a16:creationId xmlns:a16="http://schemas.microsoft.com/office/drawing/2014/main" id="{C7EEE084-FE40-4256-A2B3-4A10B2E2E973}"/>
              </a:ext>
            </a:extLst>
          </p:cNvPr>
          <p:cNvSpPr/>
          <p:nvPr/>
        </p:nvSpPr>
        <p:spPr>
          <a:xfrm>
            <a:off x="3962529" y="1087679"/>
            <a:ext cx="1735442" cy="7201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b="1" dirty="0" err="1">
                <a:solidFill>
                  <a:schemeClr val="accent5">
                    <a:lumMod val="50000"/>
                  </a:schemeClr>
                </a:solidFill>
                <a:latin typeface="Arial-SGK-TV" pitchFamily="2" charset="0"/>
                <a:cs typeface="Arial-SGK-TV" pitchFamily="2" charset="0"/>
              </a:rPr>
              <a:t>Hoàn</a:t>
            </a:r>
            <a:r>
              <a:rPr lang="en-US" sz="1463" b="1" dirty="0">
                <a:solidFill>
                  <a:schemeClr val="accent5">
                    <a:lumMod val="50000"/>
                  </a:schemeClr>
                </a:solidFill>
                <a:latin typeface="Arial-SGK-TV" pitchFamily="2" charset="0"/>
                <a:cs typeface="Arial-SGK-TV" pitchFamily="2" charset="0"/>
              </a:rPr>
              <a:t> </a:t>
            </a:r>
            <a:r>
              <a:rPr lang="en-US" sz="1463" b="1" dirty="0" err="1">
                <a:solidFill>
                  <a:schemeClr val="accent5">
                    <a:lumMod val="50000"/>
                  </a:schemeClr>
                </a:solidFill>
                <a:latin typeface="Arial-SGK-TV" pitchFamily="2" charset="0"/>
                <a:cs typeface="Arial-SGK-TV" pitchFamily="2" charset="0"/>
              </a:rPr>
              <a:t>thành</a:t>
            </a:r>
            <a:r>
              <a:rPr lang="en-US" sz="1463" b="1" dirty="0">
                <a:solidFill>
                  <a:schemeClr val="accent5">
                    <a:lumMod val="50000"/>
                  </a:schemeClr>
                </a:solidFill>
                <a:latin typeface="Arial-SGK-TV" pitchFamily="2" charset="0"/>
                <a:cs typeface="Arial-SGK-TV" pitchFamily="2" charset="0"/>
              </a:rPr>
              <a:t> </a:t>
            </a:r>
            <a:r>
              <a:rPr lang="en-US" sz="1463" b="1" dirty="0" err="1">
                <a:solidFill>
                  <a:schemeClr val="accent5">
                    <a:lumMod val="50000"/>
                  </a:schemeClr>
                </a:solidFill>
                <a:latin typeface="Arial-SGK-TV" pitchFamily="2" charset="0"/>
                <a:cs typeface="Arial-SGK-TV" pitchFamily="2" charset="0"/>
              </a:rPr>
              <a:t>vở</a:t>
            </a:r>
            <a:r>
              <a:rPr lang="en-US" sz="1463" b="1" dirty="0">
                <a:solidFill>
                  <a:schemeClr val="accent5">
                    <a:lumMod val="50000"/>
                  </a:schemeClr>
                </a:solidFill>
                <a:latin typeface="Arial-SGK-TV" pitchFamily="2" charset="0"/>
                <a:cs typeface="Arial-SGK-TV" pitchFamily="2" charset="0"/>
              </a:rPr>
              <a:t> </a:t>
            </a:r>
            <a:r>
              <a:rPr lang="en-US" sz="1463" b="1" dirty="0" err="1">
                <a:solidFill>
                  <a:schemeClr val="accent5">
                    <a:lumMod val="50000"/>
                  </a:schemeClr>
                </a:solidFill>
                <a:latin typeface="Arial-SGK-TV" pitchFamily="2" charset="0"/>
                <a:cs typeface="Arial-SGK-TV" pitchFamily="2" charset="0"/>
              </a:rPr>
              <a:t>bài</a:t>
            </a:r>
            <a:r>
              <a:rPr lang="en-US" sz="1463" b="1" dirty="0">
                <a:solidFill>
                  <a:schemeClr val="accent5">
                    <a:lumMod val="50000"/>
                  </a:schemeClr>
                </a:solidFill>
                <a:latin typeface="Arial-SGK-TV" pitchFamily="2" charset="0"/>
                <a:cs typeface="Arial-SGK-TV" pitchFamily="2" charset="0"/>
              </a:rPr>
              <a:t> </a:t>
            </a:r>
            <a:r>
              <a:rPr lang="en-US" sz="1463" b="1" dirty="0" err="1">
                <a:solidFill>
                  <a:schemeClr val="accent5">
                    <a:lumMod val="50000"/>
                  </a:schemeClr>
                </a:solidFill>
                <a:latin typeface="Arial-SGK-TV" pitchFamily="2" charset="0"/>
                <a:cs typeface="Arial-SGK-TV" pitchFamily="2" charset="0"/>
              </a:rPr>
              <a:t>tập</a:t>
            </a:r>
            <a:r>
              <a:rPr lang="en-US" sz="1463" b="1" dirty="0">
                <a:solidFill>
                  <a:schemeClr val="accent5">
                    <a:lumMod val="50000"/>
                  </a:schemeClr>
                </a:solidFill>
                <a:latin typeface="Arial-SGK-TV" pitchFamily="2" charset="0"/>
                <a:cs typeface="Arial-SGK-TV" pitchFamily="2" charset="0"/>
              </a:rPr>
              <a:t> TV </a:t>
            </a:r>
            <a:r>
              <a:rPr lang="en-US" sz="1463" b="1" dirty="0" err="1">
                <a:solidFill>
                  <a:schemeClr val="accent5">
                    <a:lumMod val="50000"/>
                  </a:schemeClr>
                </a:solidFill>
                <a:latin typeface="Arial-SGK-TV" pitchFamily="2" charset="0"/>
                <a:cs typeface="Arial-SGK-TV" pitchFamily="2" charset="0"/>
              </a:rPr>
              <a:t>bài</a:t>
            </a:r>
            <a:r>
              <a:rPr lang="en-US" sz="1463" b="1" dirty="0">
                <a:solidFill>
                  <a:schemeClr val="accent5">
                    <a:lumMod val="50000"/>
                  </a:schemeClr>
                </a:solidFill>
                <a:latin typeface="Arial-SGK-TV" pitchFamily="2" charset="0"/>
                <a:cs typeface="Arial-SGK-TV" pitchFamily="2" charset="0"/>
              </a:rPr>
              <a:t> 1 – BT </a:t>
            </a:r>
            <a:r>
              <a:rPr lang="en-US" sz="1463" b="1" dirty="0" err="1">
                <a:solidFill>
                  <a:schemeClr val="accent5">
                    <a:lumMod val="50000"/>
                  </a:schemeClr>
                </a:solidFill>
                <a:latin typeface="Arial-SGK-TV" pitchFamily="2" charset="0"/>
                <a:cs typeface="Arial-SGK-TV" pitchFamily="2" charset="0"/>
              </a:rPr>
              <a:t>bắt</a:t>
            </a:r>
            <a:r>
              <a:rPr lang="en-US" sz="1463" b="1" dirty="0">
                <a:solidFill>
                  <a:schemeClr val="accent5">
                    <a:lumMod val="50000"/>
                  </a:schemeClr>
                </a:solidFill>
                <a:latin typeface="Arial-SGK-TV" pitchFamily="2" charset="0"/>
                <a:cs typeface="Arial-SGK-TV" pitchFamily="2" charset="0"/>
              </a:rPr>
              <a:t> </a:t>
            </a:r>
            <a:r>
              <a:rPr lang="en-US" sz="1463" b="1" dirty="0" err="1">
                <a:solidFill>
                  <a:schemeClr val="accent5">
                    <a:lumMod val="50000"/>
                  </a:schemeClr>
                </a:solidFill>
                <a:latin typeface="Arial-SGK-TV" pitchFamily="2" charset="0"/>
                <a:cs typeface="Arial-SGK-TV" pitchFamily="2" charset="0"/>
              </a:rPr>
              <a:t>buộc</a:t>
            </a:r>
            <a:endParaRPr lang="en-US" sz="1463" b="1" dirty="0">
              <a:solidFill>
                <a:schemeClr val="accent5">
                  <a:lumMod val="50000"/>
                </a:schemeClr>
              </a:solidFill>
              <a:latin typeface="Arial-SGK-TV" pitchFamily="2" charset="0"/>
              <a:cs typeface="Arial-SGK-TV" pitchFamily="2" charset="0"/>
            </a:endParaRPr>
          </a:p>
        </p:txBody>
      </p:sp>
      <p:pic>
        <p:nvPicPr>
          <p:cNvPr id="12" name="Picture 11">
            <a:extLst>
              <a:ext uri="{FF2B5EF4-FFF2-40B4-BE49-F238E27FC236}">
                <a16:creationId xmlns:a16="http://schemas.microsoft.com/office/drawing/2014/main" id="{EE8CD50E-26A6-483D-A5E4-6F55CEA3E91B}"/>
              </a:ext>
            </a:extLst>
          </p:cNvPr>
          <p:cNvPicPr>
            <a:picLocks noChangeAspect="1"/>
          </p:cNvPicPr>
          <p:nvPr/>
        </p:nvPicPr>
        <p:blipFill>
          <a:blip r:embed="rId9"/>
          <a:stretch>
            <a:fillRect/>
          </a:stretch>
        </p:blipFill>
        <p:spPr>
          <a:xfrm>
            <a:off x="1553379" y="2031128"/>
            <a:ext cx="6513793" cy="25996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7171" y="3737805"/>
            <a:ext cx="1673107" cy="1569780"/>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9A3AB-3D79-4B39-903F-D148B8A0F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0"/>
            <a:ext cx="9108504" cy="5143500"/>
          </a:xfrm>
          <a:prstGeom prst="rect">
            <a:avLst/>
          </a:prstGeom>
        </p:spPr>
      </p:pic>
      <p:sp>
        <p:nvSpPr>
          <p:cNvPr id="4" name="TextBox 3">
            <a:extLst>
              <a:ext uri="{FF2B5EF4-FFF2-40B4-BE49-F238E27FC236}">
                <a16:creationId xmlns:a16="http://schemas.microsoft.com/office/drawing/2014/main" id="{3992FE95-E76D-41FC-89DF-AFCF0FA76B04}"/>
              </a:ext>
            </a:extLst>
          </p:cNvPr>
          <p:cNvSpPr txBox="1"/>
          <p:nvPr/>
        </p:nvSpPr>
        <p:spPr>
          <a:xfrm>
            <a:off x="1835696" y="1491631"/>
            <a:ext cx="496855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GIÃN</a:t>
            </a:r>
          </a:p>
        </p:txBody>
      </p:sp>
      <p:pic>
        <p:nvPicPr>
          <p:cNvPr id="5" name="Vui-Den-Truong-Nhom-Hoa-Tay (mp3cut.net)">
            <a:hlinkClick r:id="" action="ppaction://media"/>
            <a:extLst>
              <a:ext uri="{FF2B5EF4-FFF2-40B4-BE49-F238E27FC236}">
                <a16:creationId xmlns:a16="http://schemas.microsoft.com/office/drawing/2014/main" id="{D0C52332-C33A-4E72-86A3-020A00E9875E}"/>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6417" y="4443959"/>
            <a:ext cx="487363" cy="487363"/>
          </a:xfrm>
          <a:prstGeom prst="rect">
            <a:avLst/>
          </a:prstGeom>
        </p:spPr>
      </p:pic>
    </p:spTree>
    <p:extLst>
      <p:ext uri="{BB962C8B-B14F-4D97-AF65-F5344CB8AC3E}">
        <p14:creationId xmlns:p14="http://schemas.microsoft.com/office/powerpoint/2010/main" val="138835919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2427089"/>
            <a:ext cx="5829300" cy="1790700"/>
          </a:xfrm>
        </p:spPr>
        <p:txBody>
          <a:bodyPr>
            <a:prstTxWarp prst="textArchUp">
              <a:avLst/>
            </a:prstTxWarp>
          </a:bodyPr>
          <a:lstStyle/>
          <a:p>
            <a:r>
              <a:rPr lang="vi-VN" b="1" dirty="0">
                <a:ln>
                  <a:solidFill>
                    <a:schemeClr val="accent2"/>
                  </a:solidFill>
                </a:ln>
                <a:solidFill>
                  <a:srgbClr val="FF0000"/>
                </a:solidFill>
                <a:effectLst>
                  <a:glow rad="63500">
                    <a:schemeClr val="accent4">
                      <a:satMod val="175000"/>
                      <a:alpha val="40000"/>
                    </a:schemeClr>
                  </a:glow>
                </a:effectLst>
              </a:rPr>
              <a:t>BÀI 28: </a:t>
            </a:r>
            <a:br>
              <a:rPr lang="vi-VN" b="1" dirty="0">
                <a:ln>
                  <a:solidFill>
                    <a:schemeClr val="accent2"/>
                  </a:solidFill>
                </a:ln>
                <a:solidFill>
                  <a:srgbClr val="FF0000"/>
                </a:solidFill>
                <a:effectLst>
                  <a:glow rad="63500">
                    <a:schemeClr val="accent4">
                      <a:satMod val="175000"/>
                      <a:alpha val="40000"/>
                    </a:schemeClr>
                  </a:glow>
                </a:effectLst>
              </a:rPr>
            </a:br>
            <a:r>
              <a:rPr lang="vi-VN" b="1" dirty="0">
                <a:ln>
                  <a:solidFill>
                    <a:schemeClr val="accent2"/>
                  </a:solidFill>
                </a:ln>
                <a:solidFill>
                  <a:srgbClr val="FF0000"/>
                </a:solidFill>
                <a:effectLst>
                  <a:glow rad="63500">
                    <a:schemeClr val="accent4">
                      <a:satMod val="175000"/>
                      <a:alpha val="40000"/>
                    </a:schemeClr>
                  </a:glow>
                </a:effectLst>
              </a:rPr>
              <a:t>LUYỆN TẬP CHUNG</a:t>
            </a:r>
            <a:endParaRPr lang="en-US" b="1" dirty="0">
              <a:ln>
                <a:solidFill>
                  <a:schemeClr val="accent2"/>
                </a:solidFill>
              </a:ln>
              <a:solidFill>
                <a:srgbClr val="FF0000"/>
              </a:solidFill>
              <a:effectLst>
                <a:glow rad="63500">
                  <a:schemeClr val="accent4">
                    <a:satMod val="175000"/>
                    <a:alpha val="40000"/>
                  </a:schemeClr>
                </a:glow>
              </a:effectLst>
            </a:endParaRPr>
          </a:p>
        </p:txBody>
      </p:sp>
      <p:sp>
        <p:nvSpPr>
          <p:cNvPr id="3" name="Subtitle 2"/>
          <p:cNvSpPr>
            <a:spLocks noGrp="1"/>
          </p:cNvSpPr>
          <p:nvPr>
            <p:ph type="subTitle" idx="1"/>
          </p:nvPr>
        </p:nvSpPr>
        <p:spPr/>
        <p:txBody>
          <a:bodyPr>
            <a:normAutofit/>
          </a:bodyPr>
          <a:lstStyle/>
          <a:p>
            <a:r>
              <a:rPr lang="vi-VN" sz="3000" b="1" u="sng" dirty="0">
                <a:solidFill>
                  <a:schemeClr val="bg1"/>
                </a:solidFill>
                <a:latin typeface="+mj-lt"/>
              </a:rPr>
              <a:t>TIẾT 1</a:t>
            </a:r>
            <a:endParaRPr lang="en-US" sz="3000" b="1" u="sng" dirty="0">
              <a:solidFill>
                <a:schemeClr val="bg1"/>
              </a:solidFill>
              <a:latin typeface="+mj-lt"/>
            </a:endParaRPr>
          </a:p>
        </p:txBody>
      </p:sp>
      <p:sp>
        <p:nvSpPr>
          <p:cNvPr id="4" name="TextBox 3">
            <a:extLst>
              <a:ext uri="{FF2B5EF4-FFF2-40B4-BE49-F238E27FC236}">
                <a16:creationId xmlns:a16="http://schemas.microsoft.com/office/drawing/2014/main" id="{6FA480FE-C240-4ACE-B42B-F082ECB3793C}"/>
              </a:ext>
            </a:extLst>
          </p:cNvPr>
          <p:cNvSpPr txBox="1"/>
          <p:nvPr/>
        </p:nvSpPr>
        <p:spPr>
          <a:xfrm>
            <a:off x="2087724" y="189605"/>
            <a:ext cx="4968552" cy="1107996"/>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TOÁN</a:t>
            </a:r>
          </a:p>
        </p:txBody>
      </p:sp>
    </p:spTree>
    <p:extLst>
      <p:ext uri="{BB962C8B-B14F-4D97-AF65-F5344CB8AC3E}">
        <p14:creationId xmlns:p14="http://schemas.microsoft.com/office/powerpoint/2010/main" val="14872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71A533-018D-492A-A1DA-534D0CF6F0BA}"/>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Nhóm 16">
            <a:extLst>
              <a:ext uri="{FF2B5EF4-FFF2-40B4-BE49-F238E27FC236}">
                <a16:creationId xmlns:a16="http://schemas.microsoft.com/office/drawing/2014/main" id="{21DD63F7-52B2-48BE-8D88-A6A5DA1E9899}"/>
              </a:ext>
            </a:extLst>
          </p:cNvPr>
          <p:cNvGrpSpPr/>
          <p:nvPr/>
        </p:nvGrpSpPr>
        <p:grpSpPr>
          <a:xfrm>
            <a:off x="2" y="0"/>
            <a:ext cx="9286875" cy="5143500"/>
            <a:chOff x="0" y="0"/>
            <a:chExt cx="12382500" cy="6858000"/>
          </a:xfrm>
        </p:grpSpPr>
        <p:sp>
          <p:nvSpPr>
            <p:cNvPr id="17" name="Hộp Văn bản 3">
              <a:extLst>
                <a:ext uri="{FF2B5EF4-FFF2-40B4-BE49-F238E27FC236}">
                  <a16:creationId xmlns:a16="http://schemas.microsoft.com/office/drawing/2014/main" id="{2C9F185F-FD09-413E-9FD9-6F548C4AFF40}"/>
                </a:ext>
              </a:extLst>
            </p:cNvPr>
            <p:cNvSpPr txBox="1"/>
            <p:nvPr/>
          </p:nvSpPr>
          <p:spPr>
            <a:xfrm>
              <a:off x="1133475" y="114300"/>
              <a:ext cx="11249025" cy="6524863"/>
            </a:xfrm>
            <a:prstGeom prst="rect">
              <a:avLst/>
            </a:prstGeom>
            <a:noFill/>
          </p:spPr>
          <p:txBody>
            <a:bodyPr wrap="square" rtlCol="0">
              <a:spAutoFit/>
            </a:bodyPr>
            <a:lstStyle/>
            <a:p>
              <a:pPr>
                <a:lnSpc>
                  <a:spcPct val="130000"/>
                </a:lnSpc>
              </a:pPr>
              <a:r>
                <a:rPr lang="vi-VN" sz="3000" dirty="0" err="1">
                  <a:solidFill>
                    <a:schemeClr val="accent5">
                      <a:lumMod val="50000"/>
                    </a:schemeClr>
                  </a:solidFill>
                  <a:latin typeface="HP001 4 hàng" panose="020B0603050302020204" pitchFamily="34" charset="0"/>
                </a:rPr>
                <a:t>Ǯǯǯǯǯǯǯǯǯǯǯǯǯ</a:t>
              </a:r>
              <a:endParaRPr lang="vi-VN" sz="3000" dirty="0">
                <a:solidFill>
                  <a:schemeClr val="accent5">
                    <a:lumMod val="50000"/>
                  </a:schemeClr>
                </a:solidFill>
                <a:latin typeface="HP001 4 hàng" panose="020B0603050302020204" pitchFamily="34" charset="0"/>
              </a:endParaRPr>
            </a:p>
            <a:p>
              <a:pPr>
                <a:lnSpc>
                  <a:spcPct val="130000"/>
                </a:lnSpc>
              </a:pPr>
              <a:r>
                <a:rPr lang="vi-VN" sz="3000" dirty="0" err="1">
                  <a:solidFill>
                    <a:schemeClr val="accent5">
                      <a:lumMod val="50000"/>
                    </a:schemeClr>
                  </a:solidFill>
                  <a:latin typeface="HP001 4 hàng" panose="020B0603050302020204" pitchFamily="34" charset="0"/>
                </a:rPr>
                <a:t>Ǯǯǯǯǯǯǯǯǯǯǯǯǯ</a:t>
              </a:r>
              <a:endParaRPr lang="vi-VN" sz="3000" dirty="0">
                <a:solidFill>
                  <a:schemeClr val="accent5">
                    <a:lumMod val="50000"/>
                  </a:schemeClr>
                </a:solidFill>
                <a:latin typeface="HP001 4 hàng" panose="020B0603050302020204" pitchFamily="34" charset="0"/>
              </a:endParaRPr>
            </a:p>
            <a:p>
              <a:pPr>
                <a:lnSpc>
                  <a:spcPct val="130000"/>
                </a:lnSpc>
              </a:pPr>
              <a:r>
                <a:rPr lang="vi-VN" sz="3000" dirty="0">
                  <a:solidFill>
                    <a:schemeClr val="accent5">
                      <a:lumMod val="50000"/>
                    </a:schemeClr>
                  </a:solidFill>
                  <a:latin typeface="HP001 4 hàng" panose="020B0603050302020204" pitchFamily="34" charset="0"/>
                </a:rPr>
                <a:t>ǯǯǯǯǯǯǯǯǯǯǯǯǯǯǯǯǯǯǯǯǯǯǯǯǯ</a:t>
              </a:r>
            </a:p>
            <a:p>
              <a:pPr>
                <a:lnSpc>
                  <a:spcPct val="130000"/>
                </a:lnSpc>
              </a:pPr>
              <a:r>
                <a:rPr lang="vi-VN" sz="3000" dirty="0">
                  <a:solidFill>
                    <a:schemeClr val="accent5">
                      <a:lumMod val="50000"/>
                    </a:schemeClr>
                  </a:solidFill>
                  <a:latin typeface="HP001 4 hàng" panose="020B0603050302020204" pitchFamily="34" charset="0"/>
                </a:rPr>
                <a:t>ǯǯǯǯǯǯǯǯǯǯǯǯǯǯǯǯǯǯǯǯǯǯǯǯǯǯ</a:t>
              </a:r>
            </a:p>
            <a:p>
              <a:pPr>
                <a:lnSpc>
                  <a:spcPct val="130000"/>
                </a:lnSpc>
              </a:pPr>
              <a:r>
                <a:rPr lang="vi-VN" sz="3000" dirty="0">
                  <a:solidFill>
                    <a:schemeClr val="accent5">
                      <a:lumMod val="50000"/>
                    </a:schemeClr>
                  </a:solidFill>
                  <a:latin typeface="HP001 4 hàng" panose="020B0603050302020204" pitchFamily="34" charset="0"/>
                </a:rPr>
                <a:t>ǯǯǯǯǯǯǯǯǯǯǯǯǯǯǯǯǯǯǯǯǯǯǯǯǯǯ</a:t>
              </a:r>
            </a:p>
          </p:txBody>
        </p:sp>
        <p:cxnSp>
          <p:nvCxnSpPr>
            <p:cNvPr id="18" name="Đường nối Thẳng 5">
              <a:extLst>
                <a:ext uri="{FF2B5EF4-FFF2-40B4-BE49-F238E27FC236}">
                  <a16:creationId xmlns:a16="http://schemas.microsoft.com/office/drawing/2014/main" id="{E8A889B1-A599-4F21-9A76-2A58F2AEA700}"/>
                </a:ext>
              </a:extLst>
            </p:cNvPr>
            <p:cNvCxnSpPr/>
            <p:nvPr/>
          </p:nvCxnSpPr>
          <p:spPr>
            <a:xfrm>
              <a:off x="1209675" y="0"/>
              <a:ext cx="0" cy="6858000"/>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9" name="Đường nối Thẳng 7">
              <a:extLst>
                <a:ext uri="{FF2B5EF4-FFF2-40B4-BE49-F238E27FC236}">
                  <a16:creationId xmlns:a16="http://schemas.microsoft.com/office/drawing/2014/main" id="{FB6BE699-14E3-46E3-B184-88154007CF5F}"/>
                </a:ext>
              </a:extLst>
            </p:cNvPr>
            <p:cNvCxnSpPr/>
            <p:nvPr/>
          </p:nvCxnSpPr>
          <p:spPr>
            <a:xfrm flipH="1">
              <a:off x="0" y="723900"/>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Đường nối Thẳng 8">
              <a:extLst>
                <a:ext uri="{FF2B5EF4-FFF2-40B4-BE49-F238E27FC236}">
                  <a16:creationId xmlns:a16="http://schemas.microsoft.com/office/drawing/2014/main" id="{4DE128B3-953B-4C00-B2CF-0432DF8C8E24}"/>
                </a:ext>
              </a:extLst>
            </p:cNvPr>
            <p:cNvCxnSpPr/>
            <p:nvPr/>
          </p:nvCxnSpPr>
          <p:spPr>
            <a:xfrm flipH="1">
              <a:off x="0" y="1514475"/>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Đường nối Thẳng 9">
              <a:extLst>
                <a:ext uri="{FF2B5EF4-FFF2-40B4-BE49-F238E27FC236}">
                  <a16:creationId xmlns:a16="http://schemas.microsoft.com/office/drawing/2014/main" id="{BF52DD8C-EA57-4D14-B7AE-B17E960A5908}"/>
                </a:ext>
              </a:extLst>
            </p:cNvPr>
            <p:cNvCxnSpPr/>
            <p:nvPr/>
          </p:nvCxnSpPr>
          <p:spPr>
            <a:xfrm flipH="1">
              <a:off x="0" y="2305050"/>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Đường nối Thẳng 10">
              <a:extLst>
                <a:ext uri="{FF2B5EF4-FFF2-40B4-BE49-F238E27FC236}">
                  <a16:creationId xmlns:a16="http://schemas.microsoft.com/office/drawing/2014/main" id="{45AC180C-595A-4471-8E09-6825FB05F523}"/>
                </a:ext>
              </a:extLst>
            </p:cNvPr>
            <p:cNvCxnSpPr/>
            <p:nvPr/>
          </p:nvCxnSpPr>
          <p:spPr>
            <a:xfrm flipH="1">
              <a:off x="0" y="3095625"/>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Đường nối Thẳng 11">
              <a:extLst>
                <a:ext uri="{FF2B5EF4-FFF2-40B4-BE49-F238E27FC236}">
                  <a16:creationId xmlns:a16="http://schemas.microsoft.com/office/drawing/2014/main" id="{496D74CF-2C97-4C21-9FC2-F7A64181C687}"/>
                </a:ext>
              </a:extLst>
            </p:cNvPr>
            <p:cNvCxnSpPr/>
            <p:nvPr/>
          </p:nvCxnSpPr>
          <p:spPr>
            <a:xfrm flipH="1">
              <a:off x="0" y="3886200"/>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Đường nối Thẳng 12">
              <a:extLst>
                <a:ext uri="{FF2B5EF4-FFF2-40B4-BE49-F238E27FC236}">
                  <a16:creationId xmlns:a16="http://schemas.microsoft.com/office/drawing/2014/main" id="{4E12A159-D854-4C30-85F6-699596B41181}"/>
                </a:ext>
              </a:extLst>
            </p:cNvPr>
            <p:cNvCxnSpPr/>
            <p:nvPr/>
          </p:nvCxnSpPr>
          <p:spPr>
            <a:xfrm flipH="1">
              <a:off x="0" y="4676775"/>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Đường nối Thẳng 13">
              <a:extLst>
                <a:ext uri="{FF2B5EF4-FFF2-40B4-BE49-F238E27FC236}">
                  <a16:creationId xmlns:a16="http://schemas.microsoft.com/office/drawing/2014/main" id="{E58B07E2-4356-49DE-9726-133D0B387B7A}"/>
                </a:ext>
              </a:extLst>
            </p:cNvPr>
            <p:cNvCxnSpPr/>
            <p:nvPr/>
          </p:nvCxnSpPr>
          <p:spPr>
            <a:xfrm flipH="1">
              <a:off x="0" y="5476875"/>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Đường nối Thẳng 14">
              <a:extLst>
                <a:ext uri="{FF2B5EF4-FFF2-40B4-BE49-F238E27FC236}">
                  <a16:creationId xmlns:a16="http://schemas.microsoft.com/office/drawing/2014/main" id="{966645FB-45E4-41CE-8BEB-BF6311F3589C}"/>
                </a:ext>
              </a:extLst>
            </p:cNvPr>
            <p:cNvCxnSpPr/>
            <p:nvPr/>
          </p:nvCxnSpPr>
          <p:spPr>
            <a:xfrm flipH="1">
              <a:off x="0" y="6267450"/>
              <a:ext cx="1209675"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 name="Hộp Văn bản 17">
            <a:extLst>
              <a:ext uri="{FF2B5EF4-FFF2-40B4-BE49-F238E27FC236}">
                <a16:creationId xmlns:a16="http://schemas.microsoft.com/office/drawing/2014/main" id="{73C3B5FB-1028-41BE-BFF0-1202993DF348}"/>
              </a:ext>
            </a:extLst>
          </p:cNvPr>
          <p:cNvSpPr txBox="1"/>
          <p:nvPr/>
        </p:nvSpPr>
        <p:spPr>
          <a:xfrm>
            <a:off x="1485900" y="89807"/>
            <a:ext cx="7465219" cy="1892826"/>
          </a:xfrm>
          <a:prstGeom prst="rect">
            <a:avLst/>
          </a:prstGeom>
          <a:noFill/>
        </p:spPr>
        <p:txBody>
          <a:bodyPr wrap="square" rtlCol="0">
            <a:spAutoFit/>
          </a:bodyPr>
          <a:lstStyle/>
          <a:p>
            <a:pPr>
              <a:lnSpc>
                <a:spcPct val="130000"/>
              </a:lnSpc>
            </a:pPr>
            <a:r>
              <a:rPr lang="vi-VN" sz="3000" b="1" dirty="0">
                <a:solidFill>
                  <a:schemeClr val="tx1">
                    <a:lumMod val="50000"/>
                  </a:schemeClr>
                </a:solidFill>
                <a:latin typeface="HP001 4 hàng" panose="020B0603050302020204" pitchFamily="34" charset="0"/>
              </a:rPr>
              <a:t>Thứ </a:t>
            </a:r>
            <a:r>
              <a:rPr lang="en-US" sz="3000" b="1" dirty="0" err="1">
                <a:solidFill>
                  <a:schemeClr val="tx1">
                    <a:lumMod val="50000"/>
                  </a:schemeClr>
                </a:solidFill>
                <a:latin typeface="HP001 4 hàng" panose="020B0603050302020204" pitchFamily="34" charset="0"/>
              </a:rPr>
              <a:t>ba</a:t>
            </a:r>
            <a:r>
              <a:rPr lang="vi-VN" sz="3000" b="1" dirty="0">
                <a:solidFill>
                  <a:schemeClr val="tx1">
                    <a:lumMod val="50000"/>
                  </a:schemeClr>
                </a:solidFill>
                <a:latin typeface="HP001 4 hàng" panose="020B0603050302020204" pitchFamily="34" charset="0"/>
              </a:rPr>
              <a:t> ngày </a:t>
            </a:r>
            <a:r>
              <a:rPr lang="en-US" sz="3000" b="1" dirty="0">
                <a:solidFill>
                  <a:schemeClr val="tx1">
                    <a:lumMod val="50000"/>
                  </a:schemeClr>
                </a:solidFill>
                <a:latin typeface="HP001 4 hàng" panose="020B0603050302020204" pitchFamily="34" charset="0"/>
              </a:rPr>
              <a:t>8</a:t>
            </a:r>
            <a:r>
              <a:rPr lang="vi-VN" sz="3000" b="1" dirty="0">
                <a:solidFill>
                  <a:schemeClr val="tx1">
                    <a:lumMod val="50000"/>
                  </a:schemeClr>
                </a:solidFill>
                <a:latin typeface="HP001 4 hàng" panose="020B0603050302020204" pitchFamily="34" charset="0"/>
              </a:rPr>
              <a:t> tháng </a:t>
            </a:r>
            <a:r>
              <a:rPr lang="en-US" sz="3000" b="1" dirty="0">
                <a:solidFill>
                  <a:schemeClr val="tx1">
                    <a:lumMod val="50000"/>
                  </a:schemeClr>
                </a:solidFill>
                <a:latin typeface="HP001 4 hàng" panose="020B0603050302020204" pitchFamily="34" charset="0"/>
              </a:rPr>
              <a:t>3</a:t>
            </a:r>
            <a:r>
              <a:rPr lang="vi-VN" sz="3000" b="1" dirty="0">
                <a:solidFill>
                  <a:schemeClr val="tx1">
                    <a:lumMod val="50000"/>
                  </a:schemeClr>
                </a:solidFill>
                <a:latin typeface="HP001 4 hàng" panose="020B0603050302020204" pitchFamily="34" charset="0"/>
              </a:rPr>
              <a:t> năm 202</a:t>
            </a:r>
            <a:r>
              <a:rPr lang="en-US" sz="3000" b="1" dirty="0">
                <a:solidFill>
                  <a:schemeClr val="tx1">
                    <a:lumMod val="50000"/>
                  </a:schemeClr>
                </a:solidFill>
                <a:latin typeface="HP001 4 hàng" panose="020B0603050302020204" pitchFamily="34" charset="0"/>
              </a:rPr>
              <a:t>2</a:t>
            </a:r>
          </a:p>
          <a:p>
            <a:pPr>
              <a:lnSpc>
                <a:spcPct val="130000"/>
              </a:lnSpc>
            </a:pPr>
            <a:r>
              <a:rPr lang="en-US" sz="3000" b="1" dirty="0">
                <a:solidFill>
                  <a:schemeClr val="tx1">
                    <a:lumMod val="50000"/>
                  </a:schemeClr>
                </a:solidFill>
                <a:latin typeface="HP001 4 hàng" panose="020B0603050302020204" pitchFamily="34" charset="0"/>
              </a:rPr>
              <a:t>            </a:t>
            </a:r>
            <a:r>
              <a:rPr lang="en-US" sz="3000" b="1" dirty="0" err="1">
                <a:solidFill>
                  <a:schemeClr val="tx1">
                    <a:lumMod val="50000"/>
                  </a:schemeClr>
                </a:solidFill>
                <a:latin typeface="HP001 4 hàng" panose="020B0603050302020204" pitchFamily="34" charset="0"/>
              </a:rPr>
              <a:t>Toán</a:t>
            </a:r>
            <a:endParaRPr lang="en-US" sz="3000" b="1" dirty="0">
              <a:solidFill>
                <a:schemeClr val="tx1">
                  <a:lumMod val="50000"/>
                </a:schemeClr>
              </a:solidFill>
              <a:latin typeface="HP001 4 hàng" panose="020B0603050302020204" pitchFamily="34" charset="0"/>
            </a:endParaRPr>
          </a:p>
          <a:p>
            <a:pPr>
              <a:lnSpc>
                <a:spcPct val="130000"/>
              </a:lnSpc>
            </a:pPr>
            <a:r>
              <a:rPr lang="en-US" sz="3000" b="1" dirty="0" err="1">
                <a:solidFill>
                  <a:schemeClr val="tx1">
                    <a:lumMod val="50000"/>
                  </a:schemeClr>
                </a:solidFill>
                <a:latin typeface="HP001 4 hàng" panose="020B0603050302020204" pitchFamily="34" charset="0"/>
              </a:rPr>
              <a:t>Bài</a:t>
            </a:r>
            <a:r>
              <a:rPr lang="en-US" sz="3000" b="1" dirty="0">
                <a:solidFill>
                  <a:schemeClr val="tx1">
                    <a:lumMod val="50000"/>
                  </a:schemeClr>
                </a:solidFill>
                <a:latin typeface="HP001 4 hàng" panose="020B0603050302020204" pitchFamily="34" charset="0"/>
              </a:rPr>
              <a:t> 28: </a:t>
            </a:r>
            <a:r>
              <a:rPr lang="en-US" sz="3000" b="1" dirty="0" err="1">
                <a:solidFill>
                  <a:schemeClr val="tx1">
                    <a:lumMod val="50000"/>
                  </a:schemeClr>
                </a:solidFill>
                <a:latin typeface="HP001 4 hàng" panose="020B0603050302020204" pitchFamily="34" charset="0"/>
              </a:rPr>
              <a:t>Luyện</a:t>
            </a:r>
            <a:r>
              <a:rPr lang="en-US" sz="3000" b="1" dirty="0">
                <a:solidFill>
                  <a:schemeClr val="tx1">
                    <a:lumMod val="50000"/>
                  </a:schemeClr>
                </a:solidFill>
                <a:latin typeface="HP001 4 hàng" panose="020B0603050302020204" pitchFamily="34" charset="0"/>
              </a:rPr>
              <a:t> </a:t>
            </a:r>
            <a:r>
              <a:rPr lang="en-US" sz="3000" b="1" dirty="0" err="1">
                <a:solidFill>
                  <a:schemeClr val="tx1">
                    <a:lumMod val="50000"/>
                  </a:schemeClr>
                </a:solidFill>
                <a:latin typeface="HP001 4 hàng" panose="020B0603050302020204" pitchFamily="34" charset="0"/>
              </a:rPr>
              <a:t>tập</a:t>
            </a:r>
            <a:r>
              <a:rPr lang="en-US" sz="3000" b="1" dirty="0">
                <a:solidFill>
                  <a:schemeClr val="tx1">
                    <a:lumMod val="50000"/>
                  </a:schemeClr>
                </a:solidFill>
                <a:latin typeface="HP001 4 hàng" panose="020B0603050302020204" pitchFamily="34" charset="0"/>
              </a:rPr>
              <a:t> </a:t>
            </a:r>
            <a:r>
              <a:rPr lang="en-US" sz="3000" b="1" dirty="0" err="1">
                <a:solidFill>
                  <a:schemeClr val="tx1">
                    <a:lumMod val="50000"/>
                  </a:schemeClr>
                </a:solidFill>
                <a:latin typeface="HP001 4 hàng" panose="020B0603050302020204" pitchFamily="34" charset="0"/>
              </a:rPr>
              <a:t>chung</a:t>
            </a:r>
            <a:r>
              <a:rPr lang="en-US" sz="3000" b="1" dirty="0">
                <a:solidFill>
                  <a:schemeClr val="tx1">
                    <a:lumMod val="50000"/>
                  </a:schemeClr>
                </a:solidFill>
                <a:latin typeface="HP001 4 hàng" panose="020B0603050302020204" pitchFamily="34" charset="0"/>
              </a:rPr>
              <a:t> ( </a:t>
            </a:r>
            <a:r>
              <a:rPr lang="en-US" sz="3000" b="1" dirty="0" err="1">
                <a:solidFill>
                  <a:schemeClr val="tx1">
                    <a:lumMod val="50000"/>
                  </a:schemeClr>
                </a:solidFill>
                <a:latin typeface="HP001 4 hàng" panose="020B0603050302020204" pitchFamily="34" charset="0"/>
              </a:rPr>
              <a:t>tiết</a:t>
            </a:r>
            <a:r>
              <a:rPr lang="en-US" sz="3000" b="1" dirty="0">
                <a:solidFill>
                  <a:schemeClr val="tx1">
                    <a:lumMod val="50000"/>
                  </a:schemeClr>
                </a:solidFill>
                <a:latin typeface="HP001 4 hàng" panose="020B0603050302020204" pitchFamily="34" charset="0"/>
              </a:rPr>
              <a:t> 1)</a:t>
            </a:r>
          </a:p>
        </p:txBody>
      </p:sp>
    </p:spTree>
    <p:extLst>
      <p:ext uri="{BB962C8B-B14F-4D97-AF65-F5344CB8AC3E}">
        <p14:creationId xmlns:p14="http://schemas.microsoft.com/office/powerpoint/2010/main" val="16012346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345" t="18821" r="15153" b="70942"/>
          <a:stretch/>
        </p:blipFill>
        <p:spPr>
          <a:xfrm>
            <a:off x="1268548" y="146845"/>
            <a:ext cx="6732452" cy="1351755"/>
          </a:xfrm>
        </p:spPr>
      </p:pic>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345" t="28674" r="15153" b="55427"/>
          <a:stretch/>
        </p:blipFill>
        <p:spPr>
          <a:xfrm>
            <a:off x="1205774" y="1395017"/>
            <a:ext cx="6732452" cy="2099392"/>
          </a:xfrm>
          <a:prstGeom prst="rect">
            <a:avLst/>
          </a:prstGeom>
        </p:spPr>
      </p:pic>
      <p:sp>
        <p:nvSpPr>
          <p:cNvPr id="10" name="Sun 9"/>
          <p:cNvSpPr/>
          <p:nvPr/>
        </p:nvSpPr>
        <p:spPr>
          <a:xfrm>
            <a:off x="7411606" y="3254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Sun 10"/>
          <p:cNvSpPr/>
          <p:nvPr/>
        </p:nvSpPr>
        <p:spPr>
          <a:xfrm>
            <a:off x="7406096" y="3381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8183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72222E-6 -2.22222E-6 L -0.59532 0.44422 " pathEditMode="relative" rAng="0" ptsTypes="AA">
                                      <p:cBhvr>
                                        <p:cTn id="16" dur="2000" fill="hold"/>
                                        <p:tgtEl>
                                          <p:spTgt spid="11"/>
                                        </p:tgtEl>
                                        <p:attrNameLst>
                                          <p:attrName>ppt_x</p:attrName>
                                          <p:attrName>ppt_y</p:attrName>
                                        </p:attrNameLst>
                                      </p:cBhvr>
                                      <p:rCtr x="-29774" y="22199"/>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2.77778E-7 -7.40741E-7 L -0.07969 0.44676 " pathEditMode="relative" rAng="0" ptsTypes="AA">
                                      <p:cBhvr>
                                        <p:cTn id="20" dur="2000" fill="hold"/>
                                        <p:tgtEl>
                                          <p:spTgt spid="10"/>
                                        </p:tgtEl>
                                        <p:attrNameLst>
                                          <p:attrName>ppt_x</p:attrName>
                                          <p:attrName>ppt_y</p:attrName>
                                        </p:attrNameLst>
                                      </p:cBhvr>
                                      <p:rCtr x="-3993"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135" t="49944" r="85599" b="44435"/>
          <a:stretch/>
        </p:blipFill>
        <p:spPr>
          <a:xfrm>
            <a:off x="1177291" y="600264"/>
            <a:ext cx="537530" cy="808771"/>
          </a:xfrm>
          <a:prstGeom prst="rect">
            <a:avLst/>
          </a:prstGeom>
        </p:spPr>
      </p:pic>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0190" t="49944" r="13436" b="32660"/>
          <a:stretch/>
        </p:blipFill>
        <p:spPr>
          <a:xfrm>
            <a:off x="2000061" y="1426369"/>
            <a:ext cx="5452304" cy="2882741"/>
          </a:xfrm>
          <a:prstGeom prst="rect">
            <a:avLst/>
          </a:prstGeom>
        </p:spPr>
      </p:pic>
      <p:sp>
        <p:nvSpPr>
          <p:cNvPr id="9" name="Sun 8"/>
          <p:cNvSpPr/>
          <p:nvPr/>
        </p:nvSpPr>
        <p:spPr>
          <a:xfrm>
            <a:off x="7509758" y="7953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Sun 9"/>
          <p:cNvSpPr/>
          <p:nvPr/>
        </p:nvSpPr>
        <p:spPr>
          <a:xfrm>
            <a:off x="7497536" y="7953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1705927" y="660559"/>
            <a:ext cx="3906203" cy="718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a) Bạn  nào   cao nhất?</a:t>
            </a:r>
          </a:p>
          <a:p>
            <a:r>
              <a:rPr lang="vi-VN" sz="2400" dirty="0">
                <a:solidFill>
                  <a:schemeClr val="tx1"/>
                </a:solidFill>
              </a:rPr>
              <a:t>b) Bạn nào thấp nhất? </a:t>
            </a:r>
            <a:endParaRPr lang="en-US" sz="2400" dirty="0">
              <a:solidFill>
                <a:schemeClr val="tx1"/>
              </a:solidFill>
            </a:endParaRPr>
          </a:p>
        </p:txBody>
      </p:sp>
      <p:sp>
        <p:nvSpPr>
          <p:cNvPr id="13" name="Rectangle 12"/>
          <p:cNvSpPr/>
          <p:nvPr/>
        </p:nvSpPr>
        <p:spPr>
          <a:xfrm>
            <a:off x="2686050" y="694849"/>
            <a:ext cx="914400" cy="337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Nam</a:t>
            </a:r>
            <a:endParaRPr lang="en-US" sz="2400" dirty="0">
              <a:solidFill>
                <a:srgbClr val="FF0000"/>
              </a:solidFill>
            </a:endParaRPr>
          </a:p>
        </p:txBody>
      </p:sp>
      <p:sp>
        <p:nvSpPr>
          <p:cNvPr id="14" name="Rectangle 13"/>
          <p:cNvSpPr/>
          <p:nvPr/>
        </p:nvSpPr>
        <p:spPr>
          <a:xfrm>
            <a:off x="2686050" y="1050370"/>
            <a:ext cx="569051" cy="337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Mi</a:t>
            </a:r>
            <a:endParaRPr lang="en-US" sz="2400" dirty="0">
              <a:solidFill>
                <a:srgbClr val="FF0000"/>
              </a:solidFill>
            </a:endParaRPr>
          </a:p>
        </p:txBody>
      </p:sp>
      <p:cxnSp>
        <p:nvCxnSpPr>
          <p:cNvPr id="4" name="Straight Arrow Connector 3"/>
          <p:cNvCxnSpPr/>
          <p:nvPr/>
        </p:nvCxnSpPr>
        <p:spPr>
          <a:xfrm flipV="1">
            <a:off x="2091598" y="3863340"/>
            <a:ext cx="5223510" cy="2107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1598" y="3859608"/>
            <a:ext cx="5223510" cy="2107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40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209 0.00255 L 0.00121 -0.45532 " pathEditMode="relative" rAng="0" ptsTypes="AA">
                                      <p:cBhvr>
                                        <p:cTn id="20" dur="4000" fill="hold"/>
                                        <p:tgtEl>
                                          <p:spTgt spid="4"/>
                                        </p:tgtEl>
                                        <p:attrNameLst>
                                          <p:attrName>ppt_x</p:attrName>
                                          <p:attrName>ppt_y</p:attrName>
                                        </p:attrNameLst>
                                      </p:cBhvr>
                                      <p:rCtr x="156" y="-22894"/>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00174 0.00602 L -0.73628 0.80162 " pathEditMode="relative" rAng="0" ptsTypes="AA">
                                      <p:cBhvr>
                                        <p:cTn id="24" dur="2000" fill="hold"/>
                                        <p:tgtEl>
                                          <p:spTgt spid="10"/>
                                        </p:tgtEl>
                                        <p:attrNameLst>
                                          <p:attrName>ppt_x</p:attrName>
                                          <p:attrName>ppt_y</p:attrName>
                                        </p:attrNameLst>
                                      </p:cBhvr>
                                      <p:rCtr x="-36910" y="39769"/>
                                    </p:animMotion>
                                  </p:childTnLst>
                                </p:cTn>
                              </p:par>
                              <p:par>
                                <p:cTn id="25" presetID="9" presetClass="exit" presetSubtype="0" fill="hold" nodeType="withEffect">
                                  <p:stCondLst>
                                    <p:cond delay="0"/>
                                  </p:stCondLst>
                                  <p:childTnLst>
                                    <p:animEffect transition="out" filter="dissolv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573 0.00093 L -0.00573 -0.31898 " pathEditMode="relative" rAng="0" ptsTypes="AA">
                                      <p:cBhvr>
                                        <p:cTn id="34" dur="2000" fill="hold"/>
                                        <p:tgtEl>
                                          <p:spTgt spid="18"/>
                                        </p:tgtEl>
                                        <p:attrNameLst>
                                          <p:attrName>ppt_x</p:attrName>
                                          <p:attrName>ppt_y</p:attrName>
                                        </p:attrNameLst>
                                      </p:cBhvr>
                                      <p:rCtr x="0" y="-15995"/>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5.55556E-7 6.93889E-18 L -0.57292 0.80602 " pathEditMode="relative" rAng="0" ptsTypes="AA">
                                      <p:cBhvr>
                                        <p:cTn id="38" dur="2000" fill="hold"/>
                                        <p:tgtEl>
                                          <p:spTgt spid="9"/>
                                        </p:tgtEl>
                                        <p:attrNameLst>
                                          <p:attrName>ppt_x</p:attrName>
                                          <p:attrName>ppt_y</p:attrName>
                                        </p:attrNameLst>
                                      </p:cBhvr>
                                      <p:rCtr x="-28646" y="40301"/>
                                    </p:animMotion>
                                  </p:childTnLst>
                                </p:cTn>
                              </p:par>
                              <p:par>
                                <p:cTn id="39" presetID="9" presetClass="exit" presetSubtype="0" fill="hold" nodeType="with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9"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par>
                                <p:cTn id="45" presetID="9"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775" t="67226" r="48313" b="11097"/>
          <a:stretch/>
        </p:blipFill>
        <p:spPr>
          <a:xfrm>
            <a:off x="1497330" y="273844"/>
            <a:ext cx="5646421" cy="4115984"/>
          </a:xfrm>
          <a:prstGeom prst="rect">
            <a:avLst/>
          </a:prstGeom>
        </p:spPr>
      </p:pic>
      <p:sp>
        <p:nvSpPr>
          <p:cNvPr id="6" name="Sun 5"/>
          <p:cNvSpPr/>
          <p:nvPr/>
        </p:nvSpPr>
        <p:spPr>
          <a:xfrm>
            <a:off x="7497536" y="7953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2011680" y="4309110"/>
            <a:ext cx="51206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Hươu cao cổ cao hơn.</a:t>
            </a:r>
            <a:endParaRPr lang="en-US" sz="2400" dirty="0">
              <a:solidFill>
                <a:srgbClr val="FF0000"/>
              </a:solidFill>
            </a:endParaRPr>
          </a:p>
        </p:txBody>
      </p:sp>
    </p:spTree>
    <p:extLst>
      <p:ext uri="{BB962C8B-B14F-4D97-AF65-F5344CB8AC3E}">
        <p14:creationId xmlns:p14="http://schemas.microsoft.com/office/powerpoint/2010/main" val="26828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0174 0.00602 L -0.59774 0.38819 " pathEditMode="relative" rAng="0" ptsTypes="AA">
                                      <p:cBhvr>
                                        <p:cTn id="11" dur="2000" fill="hold"/>
                                        <p:tgtEl>
                                          <p:spTgt spid="6"/>
                                        </p:tgtEl>
                                        <p:attrNameLst>
                                          <p:attrName>ppt_x</p:attrName>
                                          <p:attrName>ppt_y</p:attrName>
                                        </p:attrNameLst>
                                      </p:cBhvr>
                                      <p:rCtr x="-29983" y="19097"/>
                                    </p:animMotion>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6883" t="40048" r="37558" b="22023"/>
          <a:stretch/>
        </p:blipFill>
        <p:spPr>
          <a:xfrm>
            <a:off x="1756754" y="40597"/>
            <a:ext cx="5517833" cy="3678555"/>
          </a:xfrm>
          <a:prstGeom prst="rect">
            <a:avLst/>
          </a:prstGeom>
        </p:spPr>
      </p:pic>
      <p:sp>
        <p:nvSpPr>
          <p:cNvPr id="5" name="Rectangle 4"/>
          <p:cNvSpPr/>
          <p:nvPr/>
        </p:nvSpPr>
        <p:spPr>
          <a:xfrm>
            <a:off x="2011680" y="3719152"/>
            <a:ext cx="51206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b) Thước hay bút chì dài hơn?</a:t>
            </a:r>
            <a:endParaRPr lang="en-US" sz="2400" dirty="0">
              <a:solidFill>
                <a:schemeClr val="tx1"/>
              </a:solidFill>
            </a:endParaRPr>
          </a:p>
        </p:txBody>
      </p:sp>
      <p:sp>
        <p:nvSpPr>
          <p:cNvPr id="6" name="Rectangle 5"/>
          <p:cNvSpPr/>
          <p:nvPr/>
        </p:nvSpPr>
        <p:spPr>
          <a:xfrm>
            <a:off x="2011680" y="4210227"/>
            <a:ext cx="512064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Thước dài hơn.</a:t>
            </a:r>
            <a:endParaRPr lang="en-US" sz="2400" dirty="0">
              <a:solidFill>
                <a:srgbClr val="FF0000"/>
              </a:solidFill>
            </a:endParaRPr>
          </a:p>
        </p:txBody>
      </p:sp>
      <p:sp>
        <p:nvSpPr>
          <p:cNvPr id="8" name="Sun 7"/>
          <p:cNvSpPr/>
          <p:nvPr/>
        </p:nvSpPr>
        <p:spPr>
          <a:xfrm>
            <a:off x="7497536" y="79535"/>
            <a:ext cx="520700" cy="419100"/>
          </a:xfrm>
          <a:prstGeom prst="sun">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5656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74 0.00602 L -0.14948 0.54375 " pathEditMode="relative" rAng="0" ptsTypes="AA">
                                      <p:cBhvr>
                                        <p:cTn id="14" dur="2000" fill="hold"/>
                                        <p:tgtEl>
                                          <p:spTgt spid="8"/>
                                        </p:tgtEl>
                                        <p:attrNameLst>
                                          <p:attrName>ppt_x</p:attrName>
                                          <p:attrName>ppt_y</p:attrName>
                                        </p:attrNameLst>
                                      </p:cBhvr>
                                      <p:rCtr x="-7569" y="26875"/>
                                    </p:animMotion>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331" t="9878" r="8532" b="39468"/>
          <a:stretch/>
        </p:blipFill>
        <p:spPr>
          <a:xfrm>
            <a:off x="1934334" y="899523"/>
            <a:ext cx="4969386" cy="4129677"/>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864" t="6395" r="57072" b="89790"/>
          <a:stretch/>
        </p:blipFill>
        <p:spPr>
          <a:xfrm>
            <a:off x="1314449" y="273844"/>
            <a:ext cx="4080511" cy="625679"/>
          </a:xfrm>
          <a:prstGeom prst="rect">
            <a:avLst/>
          </a:prstGeo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4885" t="85964" r="33021" b="10517"/>
          <a:stretch/>
        </p:blipFill>
        <p:spPr>
          <a:xfrm rot="16200000">
            <a:off x="7198268" y="2118991"/>
            <a:ext cx="4636852" cy="660083"/>
          </a:xfrm>
          <a:prstGeom prst="rect">
            <a:avLst/>
          </a:prstGeom>
        </p:spPr>
      </p:pic>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4885" t="85964" r="33021" b="10517"/>
          <a:stretch/>
        </p:blipFill>
        <p:spPr>
          <a:xfrm rot="16200000">
            <a:off x="7773339" y="2118988"/>
            <a:ext cx="4636852" cy="660083"/>
          </a:xfrm>
          <a:prstGeom prst="rect">
            <a:avLst/>
          </a:prstGeom>
        </p:spPr>
      </p:pic>
      <p:pic>
        <p:nvPicPr>
          <p:cNvPr id="1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4885" t="85964" r="33021" b="10517"/>
          <a:stretch/>
        </p:blipFill>
        <p:spPr>
          <a:xfrm rot="16200000">
            <a:off x="8260719" y="2118989"/>
            <a:ext cx="4636852" cy="660083"/>
          </a:xfrm>
          <a:prstGeom prst="rect">
            <a:avLst/>
          </a:prstGeom>
        </p:spPr>
      </p:pic>
      <p:pic>
        <p:nvPicPr>
          <p:cNvPr id="12"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4885" t="85964" r="33021" b="10517"/>
          <a:stretch/>
        </p:blipFill>
        <p:spPr>
          <a:xfrm rot="16200000">
            <a:off x="8748099" y="2118988"/>
            <a:ext cx="4636852" cy="660083"/>
          </a:xfrm>
          <a:prstGeom prst="rect">
            <a:avLst/>
          </a:prstGeom>
        </p:spPr>
      </p:pic>
      <p:sp>
        <p:nvSpPr>
          <p:cNvPr id="13" name="Rounded Rectangle 12"/>
          <p:cNvSpPr/>
          <p:nvPr/>
        </p:nvSpPr>
        <p:spPr>
          <a:xfrm>
            <a:off x="2045915" y="4695382"/>
            <a:ext cx="283779" cy="28083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b="1" dirty="0">
                <a:solidFill>
                  <a:srgbClr val="FF0000"/>
                </a:solidFill>
              </a:rPr>
              <a:t>8</a:t>
            </a:r>
          </a:p>
        </p:txBody>
      </p:sp>
      <p:sp>
        <p:nvSpPr>
          <p:cNvPr id="14" name="Rounded Rectangle 13"/>
          <p:cNvSpPr/>
          <p:nvPr/>
        </p:nvSpPr>
        <p:spPr>
          <a:xfrm>
            <a:off x="3117715" y="4708444"/>
            <a:ext cx="283779" cy="28083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b="1" dirty="0">
                <a:solidFill>
                  <a:srgbClr val="FF0000"/>
                </a:solidFill>
              </a:rPr>
              <a:t>6</a:t>
            </a:r>
          </a:p>
        </p:txBody>
      </p:sp>
      <p:sp>
        <p:nvSpPr>
          <p:cNvPr id="15" name="Rounded Rectangle 14"/>
          <p:cNvSpPr/>
          <p:nvPr/>
        </p:nvSpPr>
        <p:spPr>
          <a:xfrm>
            <a:off x="4287290" y="4709669"/>
            <a:ext cx="347627" cy="28083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b="1" dirty="0">
                <a:solidFill>
                  <a:srgbClr val="FF0000"/>
                </a:solidFill>
              </a:rPr>
              <a:t>12</a:t>
            </a:r>
          </a:p>
        </p:txBody>
      </p:sp>
      <p:sp>
        <p:nvSpPr>
          <p:cNvPr id="16" name="Rounded Rectangle 15"/>
          <p:cNvSpPr/>
          <p:nvPr/>
        </p:nvSpPr>
        <p:spPr>
          <a:xfrm>
            <a:off x="5787206" y="4708444"/>
            <a:ext cx="347627" cy="28083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b="1">
                <a:solidFill>
                  <a:srgbClr val="FF0000"/>
                </a:solidFill>
              </a:rPr>
              <a:t>10</a:t>
            </a:r>
            <a:endParaRPr lang="en-US" sz="1013" b="1" dirty="0">
              <a:solidFill>
                <a:srgbClr val="FF0000"/>
              </a:solidFill>
            </a:endParaRPr>
          </a:p>
        </p:txBody>
      </p:sp>
    </p:spTree>
    <p:extLst>
      <p:ext uri="{BB962C8B-B14F-4D97-AF65-F5344CB8AC3E}">
        <p14:creationId xmlns:p14="http://schemas.microsoft.com/office/powerpoint/2010/main" val="14762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208 2.59259E-6 L -0.82986 -0.00278 " pathEditMode="relative" rAng="0" ptsTypes="AA">
                                      <p:cBhvr>
                                        <p:cTn id="14" dur="2000" fill="hold"/>
                                        <p:tgtEl>
                                          <p:spTgt spid="6"/>
                                        </p:tgtEl>
                                        <p:attrNameLst>
                                          <p:attrName>ppt_x</p:attrName>
                                          <p:attrName>ppt_y</p:attrName>
                                        </p:attrNameLst>
                                      </p:cBhvr>
                                      <p:rCtr x="-38889" y="-139"/>
                                    </p:animMotion>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ppt_w</p:attrName>
                                        </p:attrNameLst>
                                      </p:cBhvr>
                                      <p:tavLst>
                                        <p:tav tm="0" fmla="#ppt_w*sin(2.5*pi*$)">
                                          <p:val>
                                            <p:fltVal val="0"/>
                                          </p:val>
                                        </p:tav>
                                        <p:tav tm="100000">
                                          <p:val>
                                            <p:fltVal val="1"/>
                                          </p:val>
                                        </p:tav>
                                      </p:tavLst>
                                    </p:anim>
                                    <p:anim calcmode="lin" valueType="num">
                                      <p:cBhvr>
                                        <p:cTn id="21" dur="2000" fill="hold"/>
                                        <p:tgtEl>
                                          <p:spTgt spid="13"/>
                                        </p:tgtEl>
                                        <p:attrNameLst>
                                          <p:attrName>ppt_h</p:attrName>
                                        </p:attrNameLst>
                                      </p:cBhvr>
                                      <p:tavLst>
                                        <p:tav tm="0">
                                          <p:val>
                                            <p:strVal val="#ppt_h"/>
                                          </p:val>
                                        </p:tav>
                                        <p:tav tm="100000">
                                          <p:val>
                                            <p:strVal val="#ppt_h"/>
                                          </p:val>
                                        </p:tav>
                                      </p:tavLst>
                                    </p:anim>
                                  </p:childTnLst>
                                </p:cTn>
                              </p:par>
                              <p:par>
                                <p:cTn id="22" presetID="9" presetClass="exit" presetSubtype="0" fill="hold" nodeType="withEffect">
                                  <p:stCondLst>
                                    <p:cond delay="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4826 2.59259E-6 L -0.75399 2.59259E-6 " pathEditMode="relative" rAng="0" ptsTypes="AA">
                                      <p:cBhvr>
                                        <p:cTn id="28" dur="2000" fill="hold"/>
                                        <p:tgtEl>
                                          <p:spTgt spid="10"/>
                                        </p:tgtEl>
                                        <p:attrNameLst>
                                          <p:attrName>ppt_x</p:attrName>
                                          <p:attrName>ppt_y</p:attrName>
                                        </p:attrNameLst>
                                      </p:cBhvr>
                                      <p:rCtr x="-35295" y="0"/>
                                    </p:animMotion>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anim calcmode="lin" valueType="num">
                                      <p:cBhvr>
                                        <p:cTn id="34" dur="2000" fill="hold"/>
                                        <p:tgtEl>
                                          <p:spTgt spid="14"/>
                                        </p:tgtEl>
                                        <p:attrNameLst>
                                          <p:attrName>ppt_w</p:attrName>
                                        </p:attrNameLst>
                                      </p:cBhvr>
                                      <p:tavLst>
                                        <p:tav tm="0" fmla="#ppt_w*sin(2.5*pi*$)">
                                          <p:val>
                                            <p:fltVal val="0"/>
                                          </p:val>
                                        </p:tav>
                                        <p:tav tm="100000">
                                          <p:val>
                                            <p:fltVal val="1"/>
                                          </p:val>
                                        </p:tav>
                                      </p:tavLst>
                                    </p:anim>
                                    <p:anim calcmode="lin" valueType="num">
                                      <p:cBhvr>
                                        <p:cTn id="35" dur="2000" fill="hold"/>
                                        <p:tgtEl>
                                          <p:spTgt spid="14"/>
                                        </p:tgtEl>
                                        <p:attrNameLst>
                                          <p:attrName>ppt_h</p:attrName>
                                        </p:attrNameLst>
                                      </p:cBhvr>
                                      <p:tavLst>
                                        <p:tav tm="0">
                                          <p:val>
                                            <p:strVal val="#ppt_h"/>
                                          </p:val>
                                        </p:tav>
                                        <p:tav tm="100000">
                                          <p:val>
                                            <p:strVal val="#ppt_h"/>
                                          </p:val>
                                        </p:tav>
                                      </p:tavLst>
                                    </p:anim>
                                  </p:childTnLst>
                                </p:cTn>
                              </p:par>
                              <p:par>
                                <p:cTn id="36" presetID="9" presetClass="exit" presetSubtype="0" fill="hold" nodeType="withEffect">
                                  <p:stCondLst>
                                    <p:cond delay="0"/>
                                  </p:stCondLst>
                                  <p:childTnLst>
                                    <p:animEffect transition="out" filter="dissolv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4809 2.59259E-6 L -0.63003 -0.01505 " pathEditMode="relative" rAng="0" ptsTypes="AA">
                                      <p:cBhvr>
                                        <p:cTn id="42" dur="2000" fill="hold"/>
                                        <p:tgtEl>
                                          <p:spTgt spid="11"/>
                                        </p:tgtEl>
                                        <p:attrNameLst>
                                          <p:attrName>ppt_x</p:attrName>
                                          <p:attrName>ppt_y</p:attrName>
                                        </p:attrNameLst>
                                      </p:cBhvr>
                                      <p:rCtr x="-29097" y="-764"/>
                                    </p:animMotion>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ppt_w</p:attrName>
                                        </p:attrNameLst>
                                      </p:cBhvr>
                                      <p:tavLst>
                                        <p:tav tm="0" fmla="#ppt_w*sin(2.5*pi*$)">
                                          <p:val>
                                            <p:fltVal val="0"/>
                                          </p:val>
                                        </p:tav>
                                        <p:tav tm="100000">
                                          <p:val>
                                            <p:fltVal val="1"/>
                                          </p:val>
                                        </p:tav>
                                      </p:tavLst>
                                    </p:anim>
                                    <p:anim calcmode="lin" valueType="num">
                                      <p:cBhvr>
                                        <p:cTn id="49" dur="2000" fill="hold"/>
                                        <p:tgtEl>
                                          <p:spTgt spid="15"/>
                                        </p:tgtEl>
                                        <p:attrNameLst>
                                          <p:attrName>ppt_h</p:attrName>
                                        </p:attrNameLst>
                                      </p:cBhvr>
                                      <p:tavLst>
                                        <p:tav tm="0">
                                          <p:val>
                                            <p:strVal val="#ppt_h"/>
                                          </p:val>
                                        </p:tav>
                                        <p:tav tm="100000">
                                          <p:val>
                                            <p:strVal val="#ppt_h"/>
                                          </p:val>
                                        </p:tav>
                                      </p:tavLst>
                                    </p:anim>
                                  </p:childTnLst>
                                </p:cTn>
                              </p:par>
                              <p:par>
                                <p:cTn id="50" presetID="9" presetClass="exit" presetSubtype="0" fill="hold" nodeType="withEffect">
                                  <p:stCondLst>
                                    <p:cond delay="0"/>
                                  </p:stCondLst>
                                  <p:childTnLst>
                                    <p:animEffect transition="out" filter="dissolv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3524 0.00185 L -0.3816 0.00185 " pathEditMode="relative" ptsTypes="AA">
                                      <p:cBhvr>
                                        <p:cTn id="56" dur="2000" fill="hold"/>
                                        <p:tgtEl>
                                          <p:spTgt spid="12"/>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2000"/>
                                        <p:tgtEl>
                                          <p:spTgt spid="16"/>
                                        </p:tgtEl>
                                      </p:cBhvr>
                                    </p:animEffect>
                                    <p:anim calcmode="lin" valueType="num">
                                      <p:cBhvr>
                                        <p:cTn id="62" dur="2000" fill="hold"/>
                                        <p:tgtEl>
                                          <p:spTgt spid="16"/>
                                        </p:tgtEl>
                                        <p:attrNameLst>
                                          <p:attrName>ppt_w</p:attrName>
                                        </p:attrNameLst>
                                      </p:cBhvr>
                                      <p:tavLst>
                                        <p:tav tm="0" fmla="#ppt_w*sin(2.5*pi*$)">
                                          <p:val>
                                            <p:fltVal val="0"/>
                                          </p:val>
                                        </p:tav>
                                        <p:tav tm="100000">
                                          <p:val>
                                            <p:fltVal val="1"/>
                                          </p:val>
                                        </p:tav>
                                      </p:tavLst>
                                    </p:anim>
                                    <p:anim calcmode="lin" valueType="num">
                                      <p:cBhvr>
                                        <p:cTn id="63" dur="2000" fill="hold"/>
                                        <p:tgtEl>
                                          <p:spTgt spid="16"/>
                                        </p:tgtEl>
                                        <p:attrNameLst>
                                          <p:attrName>ppt_h</p:attrName>
                                        </p:attrNameLst>
                                      </p:cBhvr>
                                      <p:tavLst>
                                        <p:tav tm="0">
                                          <p:val>
                                            <p:strVal val="#ppt_h"/>
                                          </p:val>
                                        </p:tav>
                                        <p:tav tm="100000">
                                          <p:val>
                                            <p:strVal val="#ppt_h"/>
                                          </p:val>
                                        </p:tav>
                                      </p:tavLst>
                                    </p:anim>
                                  </p:childTnLst>
                                </p:cTn>
                              </p:par>
                              <p:par>
                                <p:cTn id="64" presetID="9" presetClass="exit" presetSubtype="0" fill="hold" nodeType="withEffect">
                                  <p:stCondLst>
                                    <p:cond delay="0"/>
                                  </p:stCondLst>
                                  <p:childTnLst>
                                    <p:animEffect transition="out" filter="dissolv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012" t="62763" r="31903" b="33193"/>
          <a:stretch/>
        </p:blipFill>
        <p:spPr>
          <a:xfrm>
            <a:off x="1182602" y="182880"/>
            <a:ext cx="6618776" cy="588050"/>
          </a:xfrm>
        </p:spPr>
      </p:pic>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012" t="67029" r="9624" b="19793"/>
          <a:stretch/>
        </p:blipFill>
        <p:spPr>
          <a:xfrm>
            <a:off x="1337845" y="1040130"/>
            <a:ext cx="6468311" cy="1360170"/>
          </a:xfrm>
          <a:prstGeom prst="rect">
            <a:avLst/>
          </a:prstGeom>
        </p:spPr>
      </p:pic>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433" t="82315" r="66294" b="11815"/>
          <a:stretch/>
        </p:blipFill>
        <p:spPr>
          <a:xfrm>
            <a:off x="1614488" y="2595206"/>
            <a:ext cx="1611630" cy="605790"/>
          </a:xfrm>
          <a:prstGeom prst="rect">
            <a:avLst/>
          </a:prstGeom>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885" t="82315" r="21551" b="9601"/>
          <a:stretch/>
        </p:blipFill>
        <p:spPr>
          <a:xfrm>
            <a:off x="3226118" y="2446616"/>
            <a:ext cx="3463291" cy="834390"/>
          </a:xfrm>
          <a:prstGeom prst="rect">
            <a:avLst/>
          </a:prstGeom>
        </p:spPr>
      </p:pic>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0175" t="82089" r="9624" b="9605"/>
          <a:stretch/>
        </p:blipFill>
        <p:spPr>
          <a:xfrm>
            <a:off x="6837998" y="2560916"/>
            <a:ext cx="810995" cy="857250"/>
          </a:xfrm>
          <a:prstGeom prst="rect">
            <a:avLst/>
          </a:prstGeom>
        </p:spPr>
      </p:pic>
    </p:spTree>
    <p:extLst>
      <p:ext uri="{BB962C8B-B14F-4D97-AF65-F5344CB8AC3E}">
        <p14:creationId xmlns:p14="http://schemas.microsoft.com/office/powerpoint/2010/main" val="11486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012" t="62763" r="31903" b="33193"/>
          <a:stretch/>
        </p:blipFill>
        <p:spPr>
          <a:xfrm>
            <a:off x="1182602" y="182880"/>
            <a:ext cx="6618776" cy="588050"/>
          </a:xfrm>
        </p:spPr>
      </p:pic>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2567" t="68776" r="34195" b="20379"/>
          <a:stretch/>
        </p:blipFill>
        <p:spPr>
          <a:xfrm>
            <a:off x="3210485" y="1220320"/>
            <a:ext cx="2642348" cy="1119469"/>
          </a:xfrm>
          <a:prstGeom prst="rect">
            <a:avLst/>
          </a:prstGeom>
        </p:spPr>
      </p:pic>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433" t="85899" r="66294" b="11815"/>
          <a:stretch/>
        </p:blipFill>
        <p:spPr>
          <a:xfrm>
            <a:off x="1614488" y="2965076"/>
            <a:ext cx="1611630" cy="235919"/>
          </a:xfrm>
          <a:prstGeom prst="rect">
            <a:avLst/>
          </a:prstGeom>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885" t="86068" r="21551" b="10805"/>
          <a:stretch/>
        </p:blipFill>
        <p:spPr>
          <a:xfrm>
            <a:off x="3226118" y="2833968"/>
            <a:ext cx="3463291" cy="322729"/>
          </a:xfrm>
          <a:prstGeom prst="rect">
            <a:avLst/>
          </a:prstGeom>
        </p:spPr>
      </p:pic>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0175" t="85907" r="9624" b="11552"/>
          <a:stretch/>
        </p:blipFill>
        <p:spPr>
          <a:xfrm>
            <a:off x="6837998" y="2954991"/>
            <a:ext cx="810995" cy="262218"/>
          </a:xfrm>
          <a:prstGeom prst="rect">
            <a:avLst/>
          </a:prstGeom>
        </p:spPr>
      </p:pic>
    </p:spTree>
    <p:extLst>
      <p:ext uri="{BB962C8B-B14F-4D97-AF65-F5344CB8AC3E}">
        <p14:creationId xmlns:p14="http://schemas.microsoft.com/office/powerpoint/2010/main" val="26610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4.44444E-6 L 0.30348 -0.26551 " pathEditMode="relative" rAng="0" ptsTypes="AA">
                                      <p:cBhvr>
                                        <p:cTn id="6" dur="2000" fill="hold"/>
                                        <p:tgtEl>
                                          <p:spTgt spid="7"/>
                                        </p:tgtEl>
                                        <p:attrNameLst>
                                          <p:attrName>ppt_x</p:attrName>
                                          <p:attrName>ppt_y</p:attrName>
                                        </p:attrNameLst>
                                      </p:cBhvr>
                                      <p:rCtr x="15174" y="-13287"/>
                                    </p:animMotion>
                                  </p:childTnLst>
                                </p:cTn>
                              </p:par>
                            </p:childTnLst>
                          </p:cTn>
                        </p:par>
                        <p:par>
                          <p:cTn id="7" fill="hold">
                            <p:stCondLst>
                              <p:cond delay="2000"/>
                            </p:stCondLst>
                            <p:childTnLst>
                              <p:par>
                                <p:cTn id="8" presetID="9" presetClass="exit" presetSubtype="0" fill="hold" nodeType="after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35 -0.03982 L 0.00104 -0.16065 " pathEditMode="relative" rAng="0" ptsTypes="AA">
                                      <p:cBhvr>
                                        <p:cTn id="14" dur="2000" fill="hold"/>
                                        <p:tgtEl>
                                          <p:spTgt spid="8"/>
                                        </p:tgtEl>
                                        <p:attrNameLst>
                                          <p:attrName>ppt_x</p:attrName>
                                          <p:attrName>ppt_y</p:attrName>
                                        </p:attrNameLst>
                                      </p:cBhvr>
                                      <p:rCtr x="69" y="-6042"/>
                                    </p:animMotion>
                                  </p:childTnLst>
                                </p:cTn>
                              </p:par>
                            </p:childTnLst>
                          </p:cTn>
                        </p:par>
                        <p:par>
                          <p:cTn id="15" fill="hold">
                            <p:stCondLst>
                              <p:cond delay="20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par>
                          <p:cTn id="22" fill="hold">
                            <p:stCondLst>
                              <p:cond delay="3000"/>
                            </p:stCondLst>
                            <p:childTnLst>
                              <p:par>
                                <p:cTn id="23" presetID="37" presetClass="exit" presetSubtype="0" fill="hold" nodeType="after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 decel="100000"/>
                                        <p:tgtEl>
                                          <p:spTgt spid="8"/>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22 -0.04306 L -0.37465 -0.28796 " pathEditMode="relative" rAng="0" ptsTypes="AA">
                                      <p:cBhvr>
                                        <p:cTn id="32" dur="2000" fill="hold"/>
                                        <p:tgtEl>
                                          <p:spTgt spid="9"/>
                                        </p:tgtEl>
                                        <p:attrNameLst>
                                          <p:attrName>ppt_x</p:attrName>
                                          <p:attrName>ppt_y</p:attrName>
                                        </p:attrNameLst>
                                      </p:cBhvr>
                                      <p:rCtr x="-18681" y="-12245"/>
                                    </p:animMotion>
                                  </p:childTnLst>
                                </p:cTn>
                              </p:par>
                            </p:childTnLst>
                          </p:cTn>
                        </p:par>
                        <p:par>
                          <p:cTn id="33" fill="hold">
                            <p:stCondLst>
                              <p:cond delay="2000"/>
                            </p:stCondLst>
                            <p:childTnLst>
                              <p:par>
                                <p:cTn id="34" presetID="9" presetClass="exit" presetSubtype="0" fill="hold" nodeType="afterEffect">
                                  <p:stCondLst>
                                    <p:cond delay="0"/>
                                  </p:stCondLst>
                                  <p:childTnLst>
                                    <p:animEffect transition="out" filter="dissolv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SGK-TV" pitchFamily="2" charset="0"/>
                <a:ea typeface="Arial-Rounded" panose="020B0500000000000000" pitchFamily="34" charset="-93"/>
                <a:cs typeface="Arial-SGK-TV" pitchFamily="2" charset="0"/>
                <a:sym typeface="+mn-lt"/>
              </a:rPr>
              <a:t>1. Quan sát các bạn đang rửa tay </a:t>
            </a:r>
            <a:endParaRPr lang="zh-CN" altLang="en-US" sz="3200" dirty="0">
              <a:solidFill>
                <a:srgbClr val="4CA420"/>
              </a:solidFill>
              <a:latin typeface="Arial-SGK-TV" pitchFamily="2" charset="0"/>
              <a:ea typeface="Arial-Rounded" panose="020B0500000000000000" pitchFamily="34" charset="-93"/>
              <a:cs typeface="Arial-SGK-TV" pitchFamily="2" charset="0"/>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a:latin typeface="Arial-SGK-TV" pitchFamily="2" charset="0"/>
                <a:ea typeface="Arial-Rounded" panose="020B0500000000000000" pitchFamily="34" charset="-93"/>
                <a:cs typeface="Arial-SGK-TV" pitchFamily="2" charset="0"/>
                <a:sym typeface="+mn-lt"/>
              </a:rPr>
              <a:t>a. Vì sao các bạn phải rửa tay?</a:t>
            </a:r>
            <a:endParaRPr lang="zh-CN" altLang="en-US" sz="2400" dirty="0">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a:latin typeface="Arial-SGK-TV" pitchFamily="2" charset="0"/>
                <a:ea typeface="Arial-Rounded" panose="020B0500000000000000" pitchFamily="34" charset="-93"/>
                <a:cs typeface="Arial-SGK-TV" pitchFamily="2" charset="0"/>
                <a:sym typeface="+mn-lt"/>
              </a:rPr>
              <a:t>b. Em thường rửa tay khi nào?</a:t>
            </a:r>
            <a:endParaRPr lang="zh-CN" altLang="en-US" sz="2400"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55045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err="1">
                <a:solidFill>
                  <a:srgbClr val="F14420"/>
                </a:solidFill>
                <a:latin typeface="Arial-SGK-TV" pitchFamily="2" charset="0"/>
                <a:ea typeface="Arial-Rounded" panose="020B0500000000000000" pitchFamily="34" charset="-93"/>
                <a:cs typeface="Arial-SGK-TV" pitchFamily="2" charset="0"/>
                <a:sym typeface="+mn-lt"/>
              </a:rPr>
              <a:t>Rửa</a:t>
            </a:r>
            <a:r>
              <a:rPr lang="en-US" altLang="zh-CN" sz="3200" b="1" dirty="0">
                <a:solidFill>
                  <a:srgbClr val="F14420"/>
                </a:solidFill>
                <a:latin typeface="Arial-SGK-TV" pitchFamily="2" charset="0"/>
                <a:ea typeface="Arial-Rounded" panose="020B0500000000000000" pitchFamily="34" charset="-93"/>
                <a:cs typeface="Arial-SGK-TV" pitchFamily="2" charset="0"/>
                <a:sym typeface="+mn-lt"/>
              </a:rPr>
              <a:t> tay trước khi ăn </a:t>
            </a: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Vi trùng có ở khắp nơi.  </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Nhưng chúng ta không nhìn thấy được bằng mắt thường.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Khi tiếp xúc với đồ vật, vi trùng dính vào tay.   </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Tay cầm thức ăn, vi trùng từ tay theo thức ăn vào cơ thể.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Do đó, chúng ta có thể mắc bệnh.</a:t>
            </a:r>
            <a:endParaRPr lang="en-US" altLang="zh-CN" sz="3200" dirty="0">
              <a:solidFill>
                <a:srgbClr val="0070C0"/>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0070C0"/>
                </a:solidFill>
                <a:latin typeface="Arial-SGK-TV" pitchFamily="2" charset="0"/>
                <a:ea typeface="Arial-Rounded" panose="020B0500000000000000" pitchFamily="34" charset="-93"/>
                <a:cs typeface="Arial-SGK-TV" pitchFamily="2" charset="0"/>
                <a:sym typeface="+mn-lt"/>
              </a:rPr>
              <a:t>Để</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phòng bệnh, chúng ta phải rửa tay trước khi ăn.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Cần rửa tay bằng xà phòng với nước </a:t>
            </a:r>
            <a:r>
              <a:rPr lang="en-US" altLang="zh-CN" sz="3200" dirty="0" err="1">
                <a:solidFill>
                  <a:srgbClr val="679C31"/>
                </a:solidFill>
                <a:latin typeface="Arial-SGK-TV" pitchFamily="2" charset="0"/>
                <a:ea typeface="Arial-Rounded" panose="020B0500000000000000" pitchFamily="34" charset="-93"/>
                <a:cs typeface="Arial-SGK-TV" pitchFamily="2" charset="0"/>
                <a:sym typeface="+mn-lt"/>
              </a:rPr>
              <a:t>sạch</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2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677593" y="101972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7677593" y="153173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608920" y="2462028"/>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08920" y="344204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F4D9F0D8-1312-40E6-BC17-1D04B6AA7CF0}"/>
              </a:ext>
            </a:extLst>
          </p:cNvPr>
          <p:cNvCxnSpPr/>
          <p:nvPr/>
        </p:nvCxnSpPr>
        <p:spPr>
          <a:xfrm>
            <a:off x="1104900" y="970028"/>
            <a:ext cx="1343025"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E6C57A-3E4E-4752-BDBF-49FBCA85E5DB}"/>
              </a:ext>
            </a:extLst>
          </p:cNvPr>
          <p:cNvCxnSpPr>
            <a:cxnSpLocks/>
          </p:cNvCxnSpPr>
          <p:nvPr/>
        </p:nvCxnSpPr>
        <p:spPr>
          <a:xfrm>
            <a:off x="1621530" y="3384750"/>
            <a:ext cx="2084196"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ED7805-38E3-49AA-B5CF-9F0AE529E263}"/>
              </a:ext>
            </a:extLst>
          </p:cNvPr>
          <p:cNvCxnSpPr>
            <a:cxnSpLocks/>
          </p:cNvCxnSpPr>
          <p:nvPr/>
        </p:nvCxnSpPr>
        <p:spPr>
          <a:xfrm>
            <a:off x="5420178" y="3928397"/>
            <a:ext cx="1625515"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75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75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75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75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750"/>
                                        <p:tgtEl>
                                          <p:spTgt spid="1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7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55045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err="1">
                <a:solidFill>
                  <a:srgbClr val="F14420"/>
                </a:solidFill>
                <a:latin typeface="Arial-SGK-TV" pitchFamily="2" charset="0"/>
                <a:ea typeface="Arial-Rounded" panose="020B0500000000000000" pitchFamily="34" charset="-93"/>
                <a:cs typeface="Arial-SGK-TV" pitchFamily="2" charset="0"/>
                <a:sym typeface="+mn-lt"/>
              </a:rPr>
              <a:t>Rửa</a:t>
            </a:r>
            <a:r>
              <a:rPr lang="en-US" altLang="zh-CN" sz="3200" b="1" dirty="0">
                <a:solidFill>
                  <a:srgbClr val="F14420"/>
                </a:solidFill>
                <a:latin typeface="Arial-SGK-TV" pitchFamily="2" charset="0"/>
                <a:ea typeface="Arial-Rounded" panose="020B0500000000000000" pitchFamily="34" charset="-93"/>
                <a:cs typeface="Arial-SGK-TV" pitchFamily="2" charset="0"/>
                <a:sym typeface="+mn-lt"/>
              </a:rPr>
              <a:t> tay trước khi ăn </a:t>
            </a: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Vi trùng có ở khắp nơi.  </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Nhưng chúng ta không nhìn thấy được bằng mắt thường.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Khi tiếp xúc với đồ vật, vi trùng dính vào tay.   </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Tay cầm thức ăn, vi trùng từ tay theo thức ăn vào cơ thể.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Do đó, chúng ta có thể mắc bệnh.</a:t>
            </a:r>
            <a:endParaRPr lang="en-US" altLang="zh-CN" sz="3200" dirty="0">
              <a:solidFill>
                <a:srgbClr val="0070C0"/>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err="1">
                <a:solidFill>
                  <a:srgbClr val="0070C0"/>
                </a:solidFill>
                <a:latin typeface="Arial-SGK-TV" pitchFamily="2" charset="0"/>
                <a:ea typeface="Arial-Rounded" panose="020B0500000000000000" pitchFamily="34" charset="-93"/>
                <a:cs typeface="Arial-SGK-TV" pitchFamily="2" charset="0"/>
                <a:sym typeface="+mn-lt"/>
              </a:rPr>
              <a:t>Để</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phòng bệnh, chúng ta phải rửa tay trước khi ăn.   </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Cần rửa tay bằng xà phòng với nước </a:t>
            </a:r>
            <a:r>
              <a:rPr lang="en-US" altLang="zh-CN" sz="3200" dirty="0" err="1">
                <a:solidFill>
                  <a:srgbClr val="679C31"/>
                </a:solidFill>
                <a:latin typeface="Arial-SGK-TV" pitchFamily="2" charset="0"/>
                <a:ea typeface="Arial-Rounded" panose="020B0500000000000000" pitchFamily="34" charset="-93"/>
                <a:cs typeface="Arial-SGK-TV" pitchFamily="2" charset="0"/>
                <a:sym typeface="+mn-lt"/>
              </a:rPr>
              <a:t>sạch</a:t>
            </a:r>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2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677593" y="101972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7677593" y="153173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608920" y="2462028"/>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08920" y="344204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697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714222"/>
            <a:ext cx="8523462" cy="1077218"/>
          </a:xfrm>
          <a:prstGeom prst="rect">
            <a:avLst/>
          </a:prstGeom>
        </p:spPr>
        <p:txBody>
          <a:bodyPr wrap="square">
            <a:spAutoFit/>
          </a:bodyPr>
          <a:lstStyle/>
          <a:p>
            <a:r>
              <a:rPr lang="en-US" altLang="zh-CN" sz="3200" dirty="0">
                <a:solidFill>
                  <a:srgbClr val="0070C0"/>
                </a:solidFill>
                <a:latin typeface="Arial-SGK-TV" pitchFamily="2" charset="0"/>
                <a:ea typeface="Arial-Rounded" panose="020B0500000000000000" pitchFamily="34" charset="-93"/>
                <a:cs typeface="Arial-SGK-TV" pitchFamily="2" charset="0"/>
                <a:sym typeface="+mn-lt"/>
              </a:rPr>
              <a:t>Tay cầm thức ăn,</a:t>
            </a:r>
            <a:r>
              <a:rPr lang="en-US" altLang="zh-CN" sz="3200" dirty="0">
                <a:solidFill>
                  <a:srgbClr val="FF0000"/>
                </a:solidFill>
                <a:latin typeface="Arial-SGK-TV" pitchFamily="2" charset="0"/>
                <a:ea typeface="Arial-Rounded" panose="020B0500000000000000" pitchFamily="34" charset="-93"/>
                <a:cs typeface="Arial-SGK-TV" pitchFamily="2" charset="0"/>
                <a:sym typeface="+mn-lt"/>
              </a:rPr>
              <a:t>/</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vi trùng từ tay</a:t>
            </a:r>
            <a:r>
              <a:rPr lang="en-US" altLang="zh-CN" sz="3200" dirty="0">
                <a:solidFill>
                  <a:srgbClr val="FF0000"/>
                </a:solidFill>
                <a:latin typeface="Arial-SGK-TV" pitchFamily="2" charset="0"/>
                <a:ea typeface="Arial-Rounded" panose="020B0500000000000000" pitchFamily="34" charset="-93"/>
                <a:cs typeface="Arial-SGK-TV" pitchFamily="2" charset="0"/>
                <a:sym typeface="+mn-lt"/>
              </a:rPr>
              <a:t>/</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theo thức ăn vào cơ </a:t>
            </a:r>
            <a:r>
              <a:rPr lang="en-US" altLang="zh-CN" sz="3200" dirty="0" err="1">
                <a:solidFill>
                  <a:srgbClr val="0070C0"/>
                </a:solidFill>
                <a:latin typeface="Arial-SGK-TV" pitchFamily="2" charset="0"/>
                <a:ea typeface="Arial-Rounded" panose="020B0500000000000000" pitchFamily="34" charset="-93"/>
                <a:cs typeface="Arial-SGK-TV" pitchFamily="2" charset="0"/>
                <a:sym typeface="+mn-lt"/>
              </a:rPr>
              <a:t>thể</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a:t>
            </a:r>
          </a:p>
        </p:txBody>
      </p:sp>
      <p:sp>
        <p:nvSpPr>
          <p:cNvPr id="3" name="Rectangle 2">
            <a:extLst>
              <a:ext uri="{FF2B5EF4-FFF2-40B4-BE49-F238E27FC236}">
                <a16:creationId xmlns:a16="http://schemas.microsoft.com/office/drawing/2014/main" id="{FBE4D229-470D-4ED9-997B-488170EC1456}"/>
              </a:ext>
            </a:extLst>
          </p:cNvPr>
          <p:cNvSpPr/>
          <p:nvPr/>
        </p:nvSpPr>
        <p:spPr>
          <a:xfrm>
            <a:off x="620538" y="1791440"/>
            <a:ext cx="8523462" cy="1077218"/>
          </a:xfrm>
          <a:prstGeom prst="rect">
            <a:avLst/>
          </a:prstGeom>
        </p:spPr>
        <p:txBody>
          <a:bodyPr wrap="square">
            <a:spAutoFit/>
          </a:bodyPr>
          <a:lstStyle/>
          <a:p>
            <a:r>
              <a:rPr lang="en-US" altLang="zh-CN" sz="3200" dirty="0" err="1">
                <a:solidFill>
                  <a:srgbClr val="0070C0"/>
                </a:solidFill>
                <a:latin typeface="Arial-SGK-TV" pitchFamily="2" charset="0"/>
                <a:ea typeface="Arial-Rounded" panose="020B0500000000000000" pitchFamily="34" charset="-93"/>
                <a:cs typeface="Arial-SGK-TV" pitchFamily="2" charset="0"/>
                <a:sym typeface="+mn-lt"/>
              </a:rPr>
              <a:t>Để</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phòng bệnh,</a:t>
            </a:r>
            <a:r>
              <a:rPr lang="en-US" altLang="zh-CN" sz="3200" dirty="0">
                <a:solidFill>
                  <a:srgbClr val="FF0000"/>
                </a:solidFill>
                <a:latin typeface="Arial-SGK-TV" pitchFamily="2" charset="0"/>
                <a:ea typeface="Arial-Rounded" panose="020B0500000000000000" pitchFamily="34" charset="-93"/>
                <a:cs typeface="Arial-SGK-TV" pitchFamily="2" charset="0"/>
                <a:sym typeface="+mn-lt"/>
              </a:rPr>
              <a:t>/</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chúng ta</a:t>
            </a:r>
            <a:r>
              <a:rPr lang="en-US" altLang="zh-CN" sz="3200" dirty="0">
                <a:solidFill>
                  <a:srgbClr val="FF0000"/>
                </a:solidFill>
                <a:latin typeface="Arial-SGK-TV" pitchFamily="2" charset="0"/>
                <a:ea typeface="Arial-Rounded" panose="020B0500000000000000" pitchFamily="34" charset="-93"/>
                <a:cs typeface="Arial-SGK-TV" pitchFamily="2" charset="0"/>
                <a:sym typeface="+mn-lt"/>
              </a:rPr>
              <a:t>/</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phải rửa tay</a:t>
            </a:r>
            <a:r>
              <a:rPr lang="en-US" altLang="zh-CN" sz="3200" dirty="0">
                <a:solidFill>
                  <a:srgbClr val="FF0000"/>
                </a:solidFill>
                <a:latin typeface="Arial-SGK-TV" pitchFamily="2" charset="0"/>
                <a:ea typeface="Arial-Rounded" panose="020B0500000000000000" pitchFamily="34" charset="-93"/>
                <a:cs typeface="Arial-SGK-TV" pitchFamily="2" charset="0"/>
                <a:sym typeface="+mn-lt"/>
              </a:rPr>
              <a:t>/</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trước khi ăn.</a:t>
            </a:r>
            <a:endParaRPr lang="vi-VN" sz="3200" dirty="0">
              <a:latin typeface="Arial-SGK-TV" pitchFamily="2" charset="0"/>
              <a:cs typeface="Arial-SGK-TV" pitchFamily="2" charset="0"/>
            </a:endParaRPr>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1214</TotalTime>
  <Words>422</Words>
  <Application>Microsoft Office PowerPoint</Application>
  <PresentationFormat>On-screen Show (16:9)</PresentationFormat>
  <Paragraphs>117</Paragraphs>
  <Slides>30</Slides>
  <Notes>12</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Tahoma</vt:lpstr>
      <vt:lpstr>Arial-Rounded</vt:lpstr>
      <vt:lpstr>HP001 4 hàng</vt:lpstr>
      <vt:lpstr>Calibri Light</vt:lpstr>
      <vt:lpstr>宋体</vt:lpstr>
      <vt:lpstr>Times New Roman</vt:lpstr>
      <vt:lpstr>Arial</vt:lpstr>
      <vt:lpstr>方正少儿简体</vt:lpstr>
      <vt:lpstr>DFPOP1-W9</vt:lpstr>
      <vt:lpstr>HL Hoctro</vt:lpstr>
      <vt:lpstr>Microsoft YaHei</vt:lpstr>
      <vt:lpstr>Calibri</vt:lpstr>
      <vt:lpstr>Arial-SGK-TV</vt:lpstr>
      <vt:lpstr>华康少女文字W5</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28:  LUYỆN TẬP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laptop</cp:lastModifiedBy>
  <cp:revision>58</cp:revision>
  <dcterms:created xsi:type="dcterms:W3CDTF">2020-08-13T09:19:08Z</dcterms:created>
  <dcterms:modified xsi:type="dcterms:W3CDTF">2023-03-06T19:46:49Z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