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8"/>
  </p:notesMasterIdLst>
  <p:sldIdLst>
    <p:sldId id="337" r:id="rId5"/>
    <p:sldId id="258" r:id="rId6"/>
    <p:sldId id="288" r:id="rId7"/>
    <p:sldId id="256" r:id="rId8"/>
    <p:sldId id="266" r:id="rId9"/>
    <p:sldId id="290" r:id="rId10"/>
    <p:sldId id="310" r:id="rId11"/>
    <p:sldId id="309" r:id="rId12"/>
    <p:sldId id="311" r:id="rId13"/>
    <p:sldId id="321" r:id="rId14"/>
    <p:sldId id="312" r:id="rId15"/>
    <p:sldId id="297" r:id="rId16"/>
    <p:sldId id="313" r:id="rId17"/>
    <p:sldId id="267" r:id="rId18"/>
    <p:sldId id="279" r:id="rId19"/>
    <p:sldId id="298" r:id="rId20"/>
    <p:sldId id="299" r:id="rId21"/>
    <p:sldId id="300" r:id="rId22"/>
    <p:sldId id="268" r:id="rId23"/>
    <p:sldId id="315" r:id="rId24"/>
    <p:sldId id="281" r:id="rId25"/>
    <p:sldId id="318" r:id="rId26"/>
    <p:sldId id="395" r:id="rId27"/>
  </p:sldIdLst>
  <p:sldSz cx="9144000" cy="5143500" type="screen16x9"/>
  <p:notesSz cx="6858000" cy="9144000"/>
  <p:embeddedFontLst>
    <p:embeddedFont>
      <p:font typeface="DFPOP1-W9" panose="020B0604020202020204" charset="-128"/>
      <p:regular r:id="rId29"/>
    </p:embeddedFont>
    <p:embeddedFont>
      <p:font typeface="Arial-Rounded" panose="020B0500000000000000" charset="0"/>
      <p:regular r:id="rId30"/>
    </p:embeddedFont>
    <p:embeddedFont>
      <p:font typeface="Arial-SGK-TV" pitchFamily="2" charset="0"/>
      <p:regular r:id="rId31"/>
      <p:bold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L Hoctro" panose="02000000000000000000" pitchFamily="2" charset="0"/>
      <p:regular r:id="rId38"/>
    </p:embeddedFont>
    <p:embeddedFont>
      <p:font typeface="HP001 4 hàng" panose="020B0603050302020204" pitchFamily="34" charset="0"/>
      <p:regular r:id="rId39"/>
      <p:bold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37"/>
            <p14:sldId id="258"/>
          </p14:sldIdLst>
        </p14:section>
        <p14:section name="Tiết 1" id="{694160BE-F2C5-4F1F-9227-A8A060926D5B}">
          <p14:sldIdLst>
            <p14:sldId id="288"/>
            <p14:sldId id="256"/>
            <p14:sldId id="266"/>
            <p14:sldId id="290"/>
            <p14:sldId id="310"/>
            <p14:sldId id="309"/>
            <p14:sldId id="311"/>
            <p14:sldId id="321"/>
            <p14:sldId id="312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15"/>
            <p14:sldId id="281"/>
            <p14:sldId id="318"/>
            <p14:sldId id="395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C4D836"/>
    <a:srgbClr val="EF2A19"/>
    <a:srgbClr val="F02EB9"/>
    <a:srgbClr val="E638B4"/>
    <a:srgbClr val="B8E67A"/>
    <a:srgbClr val="F14420"/>
    <a:srgbClr val="FF6600"/>
    <a:srgbClr val="4CA420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96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41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74814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2023/3/16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avi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804272"/>
            <a:ext cx="6057900" cy="33115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33" y="276503"/>
            <a:ext cx="1506333" cy="15022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1"/>
            <a:ext cx="2828845" cy="28420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3571029"/>
            <a:ext cx="664356" cy="4800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3250489"/>
            <a:ext cx="1717683" cy="79823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2773929"/>
            <a:ext cx="9149226" cy="2369572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3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2431C0F1-C4C5-42A0-982F-113310BBC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91" y="-687592"/>
            <a:ext cx="457200" cy="457200"/>
          </a:xfrm>
          <a:prstGeom prst="rect">
            <a:avLst/>
          </a:prstGeom>
        </p:spPr>
      </p:pic>
      <p:sp>
        <p:nvSpPr>
          <p:cNvPr id="30" name="文本框 7">
            <a:extLst>
              <a:ext uri="{FF2B5EF4-FFF2-40B4-BE49-F238E27FC236}">
                <a16:creationId xmlns:a16="http://schemas.microsoft.com/office/drawing/2014/main" id="{32B91DA4-765F-4494-B389-83D1A57F8D8C}"/>
              </a:ext>
            </a:extLst>
          </p:cNvPr>
          <p:cNvSpPr txBox="1"/>
          <p:nvPr/>
        </p:nvSpPr>
        <p:spPr>
          <a:xfrm>
            <a:off x="2509492" y="1281349"/>
            <a:ext cx="4392143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514350">
              <a:lnSpc>
                <a:spcPct val="100000"/>
              </a:lnSpc>
              <a:defRPr/>
            </a:pPr>
            <a:r>
              <a:rPr lang="vi-VN" altLang="zh-CN" sz="4050" b="1" dirty="0">
                <a:solidFill>
                  <a:srgbClr val="FF0000"/>
                </a:solidFill>
                <a:latin typeface="+mj-lt"/>
                <a:ea typeface="方正喵呜体" panose="02010600010101010101" pitchFamily="2" charset="-122"/>
              </a:rPr>
              <a:t>Chào mừng </a:t>
            </a:r>
            <a:endParaRPr lang="en-US" altLang="zh-CN" sz="4050" b="1" dirty="0">
              <a:solidFill>
                <a:srgbClr val="FF0000"/>
              </a:solidFill>
              <a:latin typeface="+mj-lt"/>
              <a:ea typeface="方正喵呜体" panose="02010600010101010101" pitchFamily="2" charset="-122"/>
            </a:endParaRPr>
          </a:p>
          <a:p>
            <a:pPr algn="ctr" defTabSz="514350">
              <a:lnSpc>
                <a:spcPct val="100000"/>
              </a:lnSpc>
              <a:defRPr/>
            </a:pPr>
            <a:r>
              <a:rPr lang="vi-VN" altLang="zh-CN" sz="4050" b="1" dirty="0">
                <a:solidFill>
                  <a:srgbClr val="FF0000"/>
                </a:solidFill>
                <a:latin typeface="+mj-lt"/>
                <a:ea typeface="方正喵呜体" panose="02010600010101010101" pitchFamily="2" charset="-122"/>
              </a:rPr>
              <a:t>các con học sinh thân yêu!</a:t>
            </a:r>
            <a:endParaRPr lang="zh-CN" altLang="en-US" sz="4050" b="1" dirty="0">
              <a:solidFill>
                <a:srgbClr val="FF0000"/>
              </a:solidFill>
              <a:latin typeface="+mj-lt"/>
              <a:ea typeface="方正喵呜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Ở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các ngã ba, ngã tư đường phố thường có cây đèn ba màu: đỏ, vàng, xanh.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Đèn đỏ báo hiệu người đi đường và các phương tiện giao thông phải dừng lại.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Đèn xanh báo hiệu được phép di chuyển.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Còn đèn 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Cây đèn ba màu này được gọi là đèn giao thông.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Nó điều khiển việc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đi l</a:t>
            </a:r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ại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trên đường phố.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Nếu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không có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việc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endParaRPr lang="en-US" sz="3200" baseline="-25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endParaRPr lang="en-US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84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8464" y="-59634"/>
            <a:ext cx="315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08778" y="1400236"/>
            <a:ext cx="6513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 báo hiệu phải đi chậm lại</a:t>
            </a:r>
            <a:r>
              <a:rPr lang="en-US" sz="32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trước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32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dừng h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ẳ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  <a:endParaRPr lang="vi-VN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5220" y="2685955"/>
            <a:ext cx="4025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lại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sẽ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 lộn xộn và nguy hiểm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1" y="3372022"/>
            <a:ext cx="81283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Tuân 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ta </a:t>
            </a:r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1401" y="3651391"/>
            <a:ext cx="2842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>
            <a:off x="7418935" y="1308262"/>
            <a:ext cx="7886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95524" y="3293441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20687" y="4246239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85440" y="90985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221575" y="162854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143956" y="211291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63843" y="25602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954992" y="12752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561B80-2732-4DC8-B4F4-FF8E5019FD98}"/>
              </a:ext>
            </a:extLst>
          </p:cNvPr>
          <p:cNvCxnSpPr>
            <a:cxnSpLocks/>
          </p:cNvCxnSpPr>
          <p:nvPr/>
        </p:nvCxnSpPr>
        <p:spPr>
          <a:xfrm>
            <a:off x="275467" y="1646636"/>
            <a:ext cx="4926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3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Ở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đi l</a:t>
            </a:r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ại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trên đường phố. 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Nếu 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không có đèn giao 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 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việc 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 </a:t>
            </a:r>
            <a:endParaRPr lang="en-US" sz="3200" baseline="-25000" dirty="0">
              <a:solidFill>
                <a:srgbClr val="92D05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endParaRPr lang="en-US" sz="3200" dirty="0">
              <a:solidFill>
                <a:srgbClr val="92D05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84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8464" y="-59634"/>
            <a:ext cx="315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1277" y="1391188"/>
            <a:ext cx="6362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 báo hiệu phải đi chậm lại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trước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dừng h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ẳ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56427" y="2685394"/>
            <a:ext cx="4025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lại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sẽ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ấ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 lộn xộn và nguy hiểm.</a:t>
            </a:r>
            <a:endParaRPr lang="en-US" sz="2800" dirty="0">
              <a:solidFill>
                <a:srgbClr val="92D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1177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Tuân 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ta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5696" y="3640374"/>
            <a:ext cx="2842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Ở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đi l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ại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trên đường phố.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Nếu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không có đèn giao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việc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 </a:t>
            </a:r>
            <a:endParaRPr lang="en-US" sz="3200" baseline="-25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endParaRPr lang="en-US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84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8464" y="-59634"/>
            <a:ext cx="315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1277" y="1389216"/>
            <a:ext cx="6362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 báo hiệu phải đi chậm lại</a:t>
            </a:r>
            <a:r>
              <a:rPr lang="en-US" sz="3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trước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3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dừng h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ẳ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n.</a:t>
            </a:r>
            <a:endParaRPr lang="vi-VN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0450" y="2696412"/>
            <a:ext cx="4025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lại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sẽ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r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ấ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 lộn xộn và nguy hiểm.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Tuân thủ sự điều khiển của đèn giao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giúp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chúng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ta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bảo</a:t>
            </a:r>
            <a:endParaRPr lang="en-US" sz="3600" baseline="-25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5650" y="3639631"/>
            <a:ext cx="2842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đảm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an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toàn khi đi lại.</a:t>
            </a:r>
            <a:endParaRPr lang="vi-VN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123720" y="2812990"/>
            <a:ext cx="243448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123720" y="3616691"/>
            <a:ext cx="244442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123720" y="4339186"/>
            <a:ext cx="2434487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1244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90236" y="450005"/>
            <a:ext cx="4653764" cy="4768691"/>
          </a:xfrm>
          <a:prstGeom prst="rect">
            <a:avLst/>
          </a:prstGeom>
        </p:spPr>
      </p:pic>
      <p:pic>
        <p:nvPicPr>
          <p:cNvPr id="4" name="X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 cstate="print"/>
          <a:srcRect t="5053"/>
          <a:stretch/>
        </p:blipFill>
        <p:spPr>
          <a:xfrm>
            <a:off x="384524" y="450005"/>
            <a:ext cx="4766643" cy="46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 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63"/>
          <a:stretch/>
        </p:blipFill>
        <p:spPr>
          <a:xfrm>
            <a:off x="38100" y="1400878"/>
            <a:ext cx="9067800" cy="20821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700" y="2143829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HP001 4 hàng" pitchFamily="34" charset="0"/>
              </a:rPr>
              <a:t>Đèn giao thông có ba màu.</a:t>
            </a:r>
          </a:p>
        </p:txBody>
      </p:sp>
    </p:spTree>
    <p:extLst>
      <p:ext uri="{BB962C8B-B14F-4D97-AF65-F5344CB8AC3E}">
        <p14:creationId xmlns:p14="http://schemas.microsoft.com/office/powerpoint/2010/main" val="2132870710"/>
      </p:ext>
    </p:extLst>
  </p:cSld>
  <p:clrMapOvr>
    <a:masterClrMapping/>
  </p:clrMapOvr>
  <p:transition advTm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28B08E50-F3D8-4A73-8D44-56D0070AC4E1}"/>
              </a:ext>
            </a:extLst>
          </p:cNvPr>
          <p:cNvSpPr/>
          <p:nvPr/>
        </p:nvSpPr>
        <p:spPr>
          <a:xfrm>
            <a:off x="2528054" y="1597573"/>
            <a:ext cx="3415229" cy="813628"/>
          </a:xfrm>
          <a:prstGeom prst="cloud">
            <a:avLst/>
          </a:pr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646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Ở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đi l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ại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trên đường phố.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Nếu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không có đèn giao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việc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 </a:t>
            </a:r>
            <a:endParaRPr lang="en-US" sz="3200" baseline="-25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endParaRPr lang="en-US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84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8464" y="-59634"/>
            <a:ext cx="315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9243" y="1402165"/>
            <a:ext cx="6362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 báo hiệu phải đi chậm lại</a:t>
            </a:r>
            <a:r>
              <a:rPr lang="en-US" sz="3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trước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3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dừng h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ẳ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n.</a:t>
            </a:r>
            <a:endParaRPr lang="vi-VN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59119" y="2691600"/>
            <a:ext cx="4025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lại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sẽ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r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ấ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 lộn xộn và nguy hiểm.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1" y="3372022"/>
            <a:ext cx="8071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Tuân thủ sự điều khiển của đèn giao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giúp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chúng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ta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bảo</a:t>
            </a:r>
            <a:endParaRPr lang="en-US" sz="3600" baseline="-25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370" y="3647816"/>
            <a:ext cx="2842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đảm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an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toàn khi đi lại.</a:t>
            </a:r>
            <a:endParaRPr lang="vi-VN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Ở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các ngã ba, ngã tư đường phố thường có cây đèn ba màu: đỏ, vàng, xanh.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Đèn đỏ báo hiệu người đi đường và các phương tiện giao thông phải dừng lại.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Đèn xanh báo hiệu được phép di chuyển.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Còn đèn 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Cây đèn ba màu này được gọi là đèn giao thông.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Nó điều khiển việc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đi l</a:t>
            </a:r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ại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trên đường phố.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Nếu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không có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việc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endParaRPr lang="en-US" sz="3200" baseline="-25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endParaRPr lang="en-US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84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8464" y="-59634"/>
            <a:ext cx="315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08778" y="1400236"/>
            <a:ext cx="6513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 báo hiệu phải đi chậm lại</a:t>
            </a:r>
            <a:r>
              <a:rPr lang="en-US" sz="32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trước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32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dừng h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ẳ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  <a:endParaRPr lang="vi-VN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5220" y="2685955"/>
            <a:ext cx="4025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lại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sẽ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 lộn xộn và nguy hiểm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1" y="3372022"/>
            <a:ext cx="81283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Tuân 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ta </a:t>
            </a:r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1401" y="3651391"/>
            <a:ext cx="2842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>
            <a:off x="7418935" y="1308262"/>
            <a:ext cx="7886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7840717" y="2653876"/>
            <a:ext cx="4729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95524" y="3293441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20687" y="4246239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85440" y="90985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221575" y="162854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143956" y="211291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63843" y="25602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954992" y="12752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561B80-2732-4DC8-B4F4-FF8E5019FD98}"/>
              </a:ext>
            </a:extLst>
          </p:cNvPr>
          <p:cNvCxnSpPr>
            <a:cxnSpLocks/>
          </p:cNvCxnSpPr>
          <p:nvPr/>
        </p:nvCxnSpPr>
        <p:spPr>
          <a:xfrm>
            <a:off x="275467" y="1646636"/>
            <a:ext cx="4926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99B969-CC24-C8D8-4BC5-92EEA3304341}"/>
              </a:ext>
            </a:extLst>
          </p:cNvPr>
          <p:cNvCxnSpPr>
            <a:cxnSpLocks/>
          </p:cNvCxnSpPr>
          <p:nvPr/>
        </p:nvCxnSpPr>
        <p:spPr>
          <a:xfrm>
            <a:off x="275467" y="2974442"/>
            <a:ext cx="780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34885"/>
            <a:ext cx="8150088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	Ở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các ngã ba, ngã tư đường phố thường có cây đèn ba màu: đỏ, vàng, xanh.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Đèn 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531145" y="71032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372179" y="71032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574774" y="130667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673127" y="130667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069196" y="190302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970443" y="190302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18512" y="276675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1268</Words>
  <Application>Microsoft Office PowerPoint</Application>
  <PresentationFormat>On-screen Show (16:9)</PresentationFormat>
  <Paragraphs>137</Paragraphs>
  <Slides>23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Arial-Rounded</vt:lpstr>
      <vt:lpstr>HL Hoctro</vt:lpstr>
      <vt:lpstr>Arial</vt:lpstr>
      <vt:lpstr>Times New Roman</vt:lpstr>
      <vt:lpstr>DFPOP1-W9</vt:lpstr>
      <vt:lpstr>HP001 4 hàng</vt:lpstr>
      <vt:lpstr>Arial-SGK-TV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YEN</cp:lastModifiedBy>
  <cp:revision>118</cp:revision>
  <dcterms:created xsi:type="dcterms:W3CDTF">2020-08-13T09:19:08Z</dcterms:created>
  <dcterms:modified xsi:type="dcterms:W3CDTF">2023-03-16T00:37:29Z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