
<file path=[Content_Types].xml><?xml version="1.0" encoding="utf-8"?>
<Types xmlns="http://schemas.openxmlformats.org/package/2006/content-types">
  <Default Extension="fntdata" ContentType="application/x-fontdata"/>
  <Default Extension="gif" ContentType="video/unknown"/>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301" r:id="rId5"/>
    <p:sldId id="256" r:id="rId6"/>
    <p:sldId id="258" r:id="rId7"/>
    <p:sldId id="275" r:id="rId8"/>
    <p:sldId id="266" r:id="rId9"/>
    <p:sldId id="276" r:id="rId10"/>
    <p:sldId id="291" r:id="rId11"/>
    <p:sldId id="277" r:id="rId12"/>
    <p:sldId id="293" r:id="rId13"/>
    <p:sldId id="289" r:id="rId14"/>
    <p:sldId id="267" r:id="rId15"/>
    <p:sldId id="279" r:id="rId16"/>
    <p:sldId id="268" r:id="rId17"/>
    <p:sldId id="288" r:id="rId18"/>
    <p:sldId id="280" r:id="rId19"/>
    <p:sldId id="281" r:id="rId20"/>
  </p:sldIdLst>
  <p:sldSz cx="9144000" cy="5143500" type="screen16x9"/>
  <p:notesSz cx="6858000" cy="9144000"/>
  <p:embeddedFontLst>
    <p:embeddedFont>
      <p:font typeface="DFPOP1-W9" panose="020B0604020202020204" charset="-128"/>
      <p:regular r:id="rId22"/>
    </p:embeddedFont>
    <p:embeddedFont>
      <p:font typeface="Arial-Rounded" panose="020B0500000000000000" charset="0"/>
      <p:regular r:id="rId23"/>
    </p:embeddedFont>
    <p:embeddedFont>
      <p:font typeface="Arial-SGK-TV" pitchFamily="2" charset="0"/>
      <p:regular r:id="rId24"/>
      <p:bold r:id="rId25"/>
      <p:italic r:id="rId26"/>
    </p:embeddedFont>
    <p:embeddedFont>
      <p:font typeface="Bahnschrift" panose="020B0502040204020203" pitchFamily="34" charset="0"/>
      <p:regular r:id="rId27"/>
      <p:bold r:id="rId28"/>
    </p:embeddedFont>
    <p:embeddedFont>
      <p:font typeface="Calibri" panose="020F0502020204030204" pitchFamily="34" charset="0"/>
      <p:regular r:id="rId29"/>
      <p:bold r:id="rId30"/>
      <p:italic r:id="rId31"/>
      <p:boldItalic r:id="rId32"/>
    </p:embeddedFont>
    <p:embeddedFont>
      <p:font typeface="HL Hoctro" panose="02000000000000000000" pitchFamily="2" charset="0"/>
      <p:regular r:id="rId33"/>
    </p:embeddedFont>
  </p:embeddedFontLst>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256"/>
          </p14:sldIdLst>
        </p14:section>
        <p14:section name="Tiết 1" id="{694160BE-F2C5-4F1F-9227-A8A060926D5B}">
          <p14:sldIdLst>
            <p14:sldId id="258"/>
            <p14:sldId id="275"/>
            <p14:sldId id="266"/>
            <p14:sldId id="276"/>
            <p14:sldId id="291"/>
            <p14:sldId id="277"/>
            <p14:sldId id="293"/>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ection>
        <p14:section name="Tiết 4" id="{30D029CA-39C5-4833-936C-43C5EF84299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768"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65815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3712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49487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0.png"/><Relationship Id="rId2" Type="http://schemas.openxmlformats.org/officeDocument/2006/relationships/video" Target="../media/media4.gif"/><Relationship Id="rId1" Type="http://schemas.microsoft.com/office/2007/relationships/media" Target="../media/media4.gif"/><Relationship Id="rId6" Type="http://schemas.openxmlformats.org/officeDocument/2006/relationships/image" Target="../media/image29.png"/><Relationship Id="rId5" Type="http://schemas.openxmlformats.org/officeDocument/2006/relationships/slideLayout" Target="../slideLayouts/slideLayout8.xml"/><Relationship Id="rId4" Type="http://schemas.openxmlformats.org/officeDocument/2006/relationships/video" Target="../media/media5.mp4"/></Relationships>
</file>

<file path=ppt/slides/_rels/slide15.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32.png"/><Relationship Id="rId2" Type="http://schemas.openxmlformats.org/officeDocument/2006/relationships/video" Target="../media/media6.gif"/><Relationship Id="rId1" Type="http://schemas.microsoft.com/office/2007/relationships/media" Target="../media/media6.gif"/><Relationship Id="rId6" Type="http://schemas.openxmlformats.org/officeDocument/2006/relationships/image" Target="../media/image31.png"/><Relationship Id="rId5" Type="http://schemas.openxmlformats.org/officeDocument/2006/relationships/slideLayout" Target="../slideLayouts/slideLayout8.xml"/><Relationship Id="rId4" Type="http://schemas.openxmlformats.org/officeDocument/2006/relationships/video" Target="../media/media7.mp4"/></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6"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7"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8"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9"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0"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lstStyle/>
          <a:p>
            <a:pPr algn="ct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p>
          <a:p>
            <a:pPr algn="ct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41424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6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600" dirty="0">
                <a:solidFill>
                  <a:srgbClr val="679C31"/>
                </a:solidFill>
                <a:latin typeface="Arial-SGK-TV" pitchFamily="2" charset="0"/>
                <a:ea typeface="Arial-Rounded" panose="020B0500000000000000" pitchFamily="34" charset="-93"/>
                <a:cs typeface="Arial-SGK-TV" pitchFamily="2" charset="0"/>
                <a:sym typeface="+mn-lt"/>
              </a:rPr>
              <a:t>	</a:t>
            </a:r>
            <a:r>
              <a:rPr lang="vi-VN" sz="2600" dirty="0">
                <a:solidFill>
                  <a:srgbClr val="4CA420"/>
                </a:solidFill>
                <a:latin typeface="Arial-SGK-TV" pitchFamily="2" charset="0"/>
                <a:ea typeface="Arial-Rounded" charset="0"/>
                <a:cs typeface="Arial-SGK-TV" pitchFamily="2" charset="0"/>
              </a:rPr>
              <a:t>Sáng chủ nhật, bố cho Nam và em đi công viên. Công viên đông như hội. Khi vào cổng, b</a:t>
            </a:r>
            <a:r>
              <a:rPr lang="en-US" sz="2600" dirty="0">
                <a:solidFill>
                  <a:srgbClr val="4CA420"/>
                </a:solidFill>
                <a:latin typeface="Arial-SGK-TV" pitchFamily="2" charset="0"/>
                <a:ea typeface="Arial-Rounded" charset="0"/>
                <a:cs typeface="Arial-SGK-TV" pitchFamily="2" charset="0"/>
              </a:rPr>
              <a:t>ố</a:t>
            </a:r>
            <a:r>
              <a:rPr lang="vi-VN" sz="2600" dirty="0">
                <a:solidFill>
                  <a:srgbClr val="4CA420"/>
                </a:solidFill>
                <a:latin typeface="Arial-SGK-TV" pitchFamily="2" charset="0"/>
                <a:ea typeface="Arial-Rounded" charset="0"/>
                <a:cs typeface="Arial-SGK-TV" pitchFamily="2" charset="0"/>
              </a:rPr>
              <a:t> dặn: "Các con cẩn thận kẻo bị lạc. Nếu không may bị lạc, các con nhớ đi ra cổng nãy. Nhìn kìa, trên cổng có lá cờ rất to"..</a:t>
            </a:r>
            <a:endParaRPr lang="en-US" sz="2600" dirty="0">
              <a:solidFill>
                <a:srgbClr val="4CA420"/>
              </a:solidFill>
              <a:latin typeface="Arial-SGK-TV" pitchFamily="2" charset="0"/>
              <a:ea typeface="Arial-Rounded" charset="0"/>
              <a:cs typeface="Arial-SGK-TV" pitchFamily="2" charset="0"/>
            </a:endParaRPr>
          </a:p>
          <a:p>
            <a:pPr algn="just"/>
            <a:r>
              <a:rPr lang="en-US" sz="2600" dirty="0">
                <a:latin typeface="Arial-SGK-TV" pitchFamily="2" charset="0"/>
                <a:ea typeface="Arial-Rounded" charset="0"/>
                <a:cs typeface="Arial-SGK-TV" pitchFamily="2" charset="0"/>
              </a:rPr>
              <a:t>	</a:t>
            </a:r>
            <a:r>
              <a:rPr lang="vi-VN" sz="2600" dirty="0">
                <a:solidFill>
                  <a:srgbClr val="0070C0"/>
                </a:solidFill>
                <a:latin typeface="Arial-SGK-TV" pitchFamily="2" charset="0"/>
                <a:ea typeface="Arial-Rounded" charset="0"/>
                <a:cs typeface="Arial-SGK-TV" pitchFamily="2" charset="0"/>
              </a:rPr>
              <a:t>Công viên đ</a:t>
            </a:r>
            <a:r>
              <a:rPr lang="en-US" sz="2600" dirty="0">
                <a:solidFill>
                  <a:srgbClr val="0070C0"/>
                </a:solidFill>
                <a:latin typeface="Arial-SGK-TV" pitchFamily="2" charset="0"/>
                <a:ea typeface="Arial-Rounded" charset="0"/>
                <a:cs typeface="Arial-SGK-TV" pitchFamily="2" charset="0"/>
              </a:rPr>
              <a:t>ẹ</a:t>
            </a:r>
            <a:r>
              <a:rPr lang="vi-VN" sz="2600" dirty="0">
                <a:solidFill>
                  <a:srgbClr val="0070C0"/>
                </a:solidFill>
                <a:latin typeface="Arial-SGK-TV" pitchFamily="2" charset="0"/>
                <a:ea typeface="Arial-Rounded" charset="0"/>
                <a:cs typeface="Arial-SGK-TV" pitchFamily="2" charset="0"/>
              </a:rPr>
              <a:t>p qu</a:t>
            </a:r>
            <a:r>
              <a:rPr lang="en-US" sz="2600" dirty="0">
                <a:solidFill>
                  <a:srgbClr val="0070C0"/>
                </a:solidFill>
                <a:latin typeface="Arial-SGK-TV" pitchFamily="2" charset="0"/>
                <a:ea typeface="Arial-Rounded" charset="0"/>
                <a:cs typeface="Arial-SGK-TV" pitchFamily="2" charset="0"/>
              </a:rPr>
              <a:t>á</a:t>
            </a:r>
            <a:r>
              <a:rPr lang="vi-VN" sz="2600" dirty="0">
                <a:solidFill>
                  <a:srgbClr val="0070C0"/>
                </a:solidFill>
                <a:latin typeface="Arial-SGK-TV" pitchFamily="2" charset="0"/>
                <a:ea typeface="Arial-Rounded" charset="0"/>
                <a:cs typeface="Arial-SGK-TV" pitchFamily="2" charset="0"/>
              </a:rPr>
              <a:t>. Nam cứ mài mê xem hết chỗ này đến chỗ khác. Lúc ngoảnh lợi thì không th</a:t>
            </a:r>
            <a:r>
              <a:rPr lang="en-GB" sz="2600" dirty="0">
                <a:solidFill>
                  <a:srgbClr val="0070C0"/>
                </a:solidFill>
                <a:latin typeface="Arial-SGK-TV" pitchFamily="2" charset="0"/>
                <a:ea typeface="Arial-Rounded" charset="0"/>
                <a:cs typeface="Arial-SGK-TV" pitchFamily="2" charset="0"/>
              </a:rPr>
              <a:t>ấ</a:t>
            </a:r>
            <a:r>
              <a:rPr lang="vi-VN" sz="2600" dirty="0">
                <a:solidFill>
                  <a:srgbClr val="0070C0"/>
                </a:solidFill>
                <a:latin typeface="Arial-SGK-TV" pitchFamily="2" charset="0"/>
                <a:ea typeface="Arial-Rounded" charset="0"/>
                <a:cs typeface="Arial-SGK-TV" pitchFamily="2" charset="0"/>
              </a:rPr>
              <a:t>y bố và em đâu. Nam vừa chạy tìm vừa gọi “Bố ơi! Bố ơi!”. Hoảng hốt, Nam suýt khóc. Ch</a:t>
            </a:r>
            <a:r>
              <a:rPr lang="en-US" sz="2600" dirty="0" err="1">
                <a:solidFill>
                  <a:srgbClr val="0070C0"/>
                </a:solidFill>
                <a:latin typeface="Arial-SGK-TV" pitchFamily="2" charset="0"/>
                <a:ea typeface="Arial-Rounded" charset="0"/>
                <a:cs typeface="Arial-SGK-TV" pitchFamily="2" charset="0"/>
              </a:rPr>
              <a:t>ợt</a:t>
            </a:r>
            <a:r>
              <a:rPr lang="vi-VN" sz="2600" dirty="0">
                <a:solidFill>
                  <a:srgbClr val="0070C0"/>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r>
              <a:rPr lang="en-US" altLang="zh-CN" sz="26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6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40789" y="31824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30156" y="197337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SGK-TV" pitchFamily="2" charset="0"/>
                <a:ea typeface="Arial-Rounded" panose="020B0500000000000000" pitchFamily="34" charset="-93"/>
                <a:cs typeface="Arial-SGK-TV" pitchFamily="2" charset="0"/>
                <a:sym typeface="+mn-lt"/>
              </a:rPr>
              <a:t>3</a:t>
            </a:r>
            <a:endParaRPr lang="zh-CN" altLang="en-US" sz="5400" dirty="0">
              <a:latin typeface="Arial-SGK-TV" pitchFamily="2" charset="0"/>
              <a:ea typeface="Arial-Rounded" panose="020B0500000000000000" pitchFamily="34" charset="-93"/>
              <a:cs typeface="Arial-SGK-TV" pitchFamily="2"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a.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Bố</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cho</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Nam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và</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em</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đi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đâu</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chơi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25954" y="198239"/>
            <a:ext cx="8505646" cy="1077218"/>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b.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Khi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vào</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cổng</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bố</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dặn</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hai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anh</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em</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Nam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thế</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nào</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c.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Nhớ</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lời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bố</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dặn</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Nam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đã</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làm</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gì</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SGK-TV" pitchFamily="2" charset="0"/>
                <a:ea typeface="Arial-Rounded" panose="020B0500000000000000" pitchFamily="34" charset="-93"/>
                <a:cs typeface="Arial-SGK-TV" pitchFamily="2" charset="0"/>
                <a:sym typeface="+mn-lt"/>
              </a:rPr>
              <a:t>4</a:t>
            </a:r>
            <a:endParaRPr lang="zh-CN" altLang="en-US" sz="5400" dirty="0">
              <a:latin typeface="Arial-SGK-TV" pitchFamily="2" charset="0"/>
              <a:ea typeface="Arial-Rounded" panose="020B0500000000000000" pitchFamily="34" charset="-93"/>
              <a:cs typeface="Arial-SGK-TV" pitchFamily="2"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Tô</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chữ</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hoa</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600" b="1" dirty="0">
                <a:solidFill>
                  <a:srgbClr val="4CA420"/>
                </a:solidFill>
                <a:latin typeface="Arial-SGK-TV" pitchFamily="2" charset="0"/>
                <a:ea typeface="Arial-Rounded" panose="020B0500000000000000" pitchFamily="34" charset="-93"/>
                <a:cs typeface="Arial-SGK-TV" pitchFamily="2" charset="0"/>
                <a:sym typeface="+mn-lt"/>
              </a:rPr>
              <a:t>U</a:t>
            </a:r>
            <a:endParaRPr lang="zh-CN" altLang="en-US" sz="3200" b="1"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Tô</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chữ</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hoa</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b="1" dirty="0">
                <a:solidFill>
                  <a:srgbClr val="4CA420"/>
                </a:solidFill>
                <a:latin typeface="Arial-SGK-TV" pitchFamily="2" charset="0"/>
                <a:ea typeface="Arial-Rounded" panose="020B0500000000000000" pitchFamily="34" charset="-93"/>
                <a:cs typeface="Arial-SGK-TV" pitchFamily="2" charset="0"/>
                <a:sym typeface="+mn-lt"/>
              </a:rPr>
              <a:t>Ư</a:t>
            </a:r>
            <a:endParaRPr lang="zh-CN" altLang="en-US" sz="3200" b="1"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56920" y="553584"/>
            <a:ext cx="9056591" cy="584775"/>
          </a:xfrm>
          <a:prstGeom prst="rect">
            <a:avLst/>
          </a:prstGeom>
        </p:spPr>
        <p:txBody>
          <a:bodyPr wrap="square">
            <a:spAutoFit/>
          </a:bodyPr>
          <a:lstStyle/>
          <a:p>
            <a:pPr algn="ct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Viết</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trả</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lời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cho</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hỏi</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 ở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mục</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3</a:t>
            </a:r>
            <a:endParaRPr lang="zh-CN" altLang="en-US" sz="3200" b="1"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8223568" cy="707886"/>
          </a:xfrm>
          <a:prstGeom prst="rect">
            <a:avLst/>
          </a:prstGeom>
        </p:spPr>
        <p:txBody>
          <a:bodyPr wrap="square">
            <a:spAutoFit/>
          </a:bodyPr>
          <a:lstStyle/>
          <a:p>
            <a:r>
              <a:rPr lang="en-US" altLang="zh-CN" sz="4000" dirty="0" err="1">
                <a:latin typeface="Arial-SGK-TV" pitchFamily="2" charset="0"/>
                <a:ea typeface="Arial-Rounded" panose="020B0500000000000000" pitchFamily="34" charset="-93"/>
                <a:cs typeface="Arial-SGK-TV" pitchFamily="2" charset="0"/>
                <a:sym typeface="+mn-lt"/>
              </a:rPr>
              <a:t>Bố</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cho</a:t>
            </a:r>
            <a:r>
              <a:rPr lang="en-US" altLang="zh-CN" sz="4000" dirty="0">
                <a:latin typeface="Arial-SGK-TV" pitchFamily="2" charset="0"/>
                <a:ea typeface="Arial-Rounded" panose="020B0500000000000000" pitchFamily="34" charset="-93"/>
                <a:cs typeface="Arial-SGK-TV" pitchFamily="2" charset="0"/>
                <a:sym typeface="+mn-lt"/>
              </a:rPr>
              <a:t> Nam </a:t>
            </a:r>
            <a:r>
              <a:rPr lang="en-US" altLang="zh-CN" sz="4000" dirty="0" err="1">
                <a:latin typeface="Arial-SGK-TV" pitchFamily="2" charset="0"/>
                <a:ea typeface="Arial-Rounded" panose="020B0500000000000000" pitchFamily="34" charset="-93"/>
                <a:cs typeface="Arial-SGK-TV" pitchFamily="2" charset="0"/>
                <a:sym typeface="+mn-lt"/>
              </a:rPr>
              <a:t>và</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em</a:t>
            </a:r>
            <a:endParaRPr lang="zh-CN" altLang="en-US" sz="4000" b="1" dirty="0">
              <a:latin typeface="Arial-SGK-TV" pitchFamily="2" charset="0"/>
              <a:ea typeface="Arial-Rounded" panose="020B0500000000000000" pitchFamily="34" charset="-93"/>
              <a:cs typeface="Arial-SGK-TV" pitchFamily="2" charset="0"/>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5166989" y="1799757"/>
            <a:ext cx="3977011" cy="707886"/>
          </a:xfrm>
          <a:prstGeom prst="rect">
            <a:avLst/>
          </a:prstGeom>
        </p:spPr>
        <p:txBody>
          <a:bodyPr wrap="square">
            <a:spAutoFit/>
          </a:bodyPr>
          <a:lstStyle/>
          <a:p>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đi</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công</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viên</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a:t>
            </a:r>
            <a:endParaRPr lang="zh-CN" altLang="en-US" sz="4000" b="1" dirty="0">
              <a:solidFill>
                <a:srgbClr val="0070C0"/>
              </a:solidFill>
              <a:latin typeface="Arial-SGK-TV" pitchFamily="2" charset="0"/>
              <a:ea typeface="Arial-Rounded" panose="020B0500000000000000" pitchFamily="34" charset="-93"/>
              <a:cs typeface="Arial-SGK-TV" pitchFamily="2" charset="0"/>
              <a:sym typeface="+mn-lt"/>
            </a:endParaRPr>
          </a:p>
        </p:txBody>
      </p:sp>
      <p:pic>
        <p:nvPicPr>
          <p:cNvPr id="3" name="Picture 2">
            <a:extLst>
              <a:ext uri="{FF2B5EF4-FFF2-40B4-BE49-F238E27FC236}">
                <a16:creationId xmlns:a16="http://schemas.microsoft.com/office/drawing/2014/main" id="{D7271B7A-BB04-4100-BCA5-E0BADDE2912E}"/>
              </a:ext>
            </a:extLst>
          </p:cNvPr>
          <p:cNvPicPr>
            <a:picLocks noChangeAspect="1"/>
          </p:cNvPicPr>
          <p:nvPr/>
        </p:nvPicPr>
        <p:blipFill>
          <a:blip r:embed="rId2"/>
          <a:stretch>
            <a:fillRect/>
          </a:stretch>
        </p:blipFill>
        <p:spPr>
          <a:xfrm>
            <a:off x="608326" y="2662191"/>
            <a:ext cx="7478169" cy="1495634"/>
          </a:xfrm>
          <a:prstGeom prst="rect">
            <a:avLst/>
          </a:prstGeom>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9126" y="3568080"/>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NẾU KHÔNG MAY BỊ LẠC</a:t>
              </a:r>
              <a:endParaRPr lang="zh-CN" altLang="en-US" sz="3600"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SGK-TV" pitchFamily="2" charset="0"/>
                  <a:ea typeface="Arial-Rounded" panose="020B0500000000000000" pitchFamily="34" charset="-93"/>
                  <a:cs typeface="Arial-SGK-TV" pitchFamily="2" charset="0"/>
                  <a:sym typeface="+mn-lt"/>
                </a:rPr>
                <a:t>NẾU KHÔNG MAY BỊ LẠC</a:t>
              </a:r>
              <a:endParaRPr lang="zh-CN" altLang="en-US" sz="3600" dirty="0">
                <a:solidFill>
                  <a:srgbClr val="FF6600"/>
                </a:solidFill>
                <a:latin typeface="Arial-SGK-TV" pitchFamily="2" charset="0"/>
                <a:ea typeface="Arial-Rounded" panose="020B0500000000000000" pitchFamily="34" charset="-93"/>
                <a:cs typeface="Arial-SGK-TV" pitchFamily="2" charset="0"/>
                <a:sym typeface="+mn-lt"/>
              </a:endParaRPr>
            </a:p>
          </p:txBody>
        </p:sp>
      </p:grpSp>
      <p:grpSp>
        <p:nvGrpSpPr>
          <p:cNvPr id="99" name="组合 98"/>
          <p:cNvGrpSpPr/>
          <p:nvPr/>
        </p:nvGrpSpPr>
        <p:grpSpPr>
          <a:xfrm>
            <a:off x="3725066" y="2628935"/>
            <a:ext cx="1830759" cy="938719"/>
            <a:chOff x="3295926" y="1799676"/>
            <a:chExt cx="1830759" cy="938719"/>
          </a:xfrm>
        </p:grpSpPr>
        <p:sp>
          <p:nvSpPr>
            <p:cNvPr id="94" name="矩形 93"/>
            <p:cNvSpPr/>
            <p:nvPr/>
          </p:nvSpPr>
          <p:spPr>
            <a:xfrm>
              <a:off x="3295926" y="1815065"/>
              <a:ext cx="1822935"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endParaRPr>
            </a:p>
          </p:txBody>
        </p:sp>
        <p:sp>
          <p:nvSpPr>
            <p:cNvPr id="97" name="矩形 96"/>
            <p:cNvSpPr/>
            <p:nvPr/>
          </p:nvSpPr>
          <p:spPr>
            <a:xfrm>
              <a:off x="3295926" y="1803678"/>
              <a:ext cx="1822935" cy="923330"/>
            </a:xfrm>
            <a:prstGeom prst="rect">
              <a:avLst/>
            </a:prstGeom>
          </p:spPr>
          <p:txBody>
            <a:bodyPr wrap="none">
              <a:spAutoFit/>
            </a:bodyPr>
            <a:lstStyle/>
            <a:p>
              <a:r>
                <a:rPr lang="en-US" altLang="zh-CN" sz="5400" b="1" dirty="0" err="1">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Bài</a:t>
              </a:r>
              <a:r>
                <a:rPr lang="en-US" altLang="zh-CN" sz="5400" b="1"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 4</a:t>
              </a:r>
              <a:endParaRPr lang="zh-CN" altLang="en-US" sz="4800" b="1"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endParaRPr>
            </a:p>
          </p:txBody>
        </p:sp>
        <p:sp>
          <p:nvSpPr>
            <p:cNvPr id="98" name="矩形 97"/>
            <p:cNvSpPr/>
            <p:nvPr/>
          </p:nvSpPr>
          <p:spPr>
            <a:xfrm>
              <a:off x="3303750" y="1799676"/>
              <a:ext cx="1822935" cy="923330"/>
            </a:xfrm>
            <a:prstGeom prst="rect">
              <a:avLst/>
            </a:prstGeom>
          </p:spPr>
          <p:txBody>
            <a:bodyPr wrap="none">
              <a:spAutoFit/>
            </a:bodyPr>
            <a:lstStyle/>
            <a:p>
              <a:pPr algn="l"/>
              <a:r>
                <a:rPr lang="en-US" altLang="zh-CN" sz="5400" b="1" dirty="0" err="1">
                  <a:solidFill>
                    <a:srgbClr val="FF6600"/>
                  </a:solidFill>
                  <a:latin typeface="Arial-SGK-TV" pitchFamily="2" charset="0"/>
                  <a:ea typeface="Arial-Rounded" panose="020B0500000000000000" pitchFamily="34" charset="-93"/>
                  <a:cs typeface="Arial-SGK-TV" pitchFamily="2" charset="0"/>
                  <a:sym typeface="+mn-lt"/>
                </a:rPr>
                <a:t>Bài</a:t>
              </a:r>
              <a:r>
                <a:rPr lang="en-US" altLang="zh-CN" sz="5400" b="1" dirty="0">
                  <a:solidFill>
                    <a:srgbClr val="FF6600"/>
                  </a:solidFill>
                  <a:latin typeface="Arial-SGK-TV" pitchFamily="2" charset="0"/>
                  <a:ea typeface="Arial-Rounded" panose="020B0500000000000000" pitchFamily="34" charset="-93"/>
                  <a:cs typeface="Arial-SGK-TV" pitchFamily="2" charset="0"/>
                  <a:sym typeface="+mn-lt"/>
                </a:rPr>
                <a:t> 4</a:t>
              </a:r>
              <a:endParaRPr lang="zh-CN" altLang="en-US" sz="4800" b="1" dirty="0">
                <a:solidFill>
                  <a:srgbClr val="FF6600"/>
                </a:solidFill>
                <a:latin typeface="Arial-SGK-TV" pitchFamily="2" charset="0"/>
                <a:ea typeface="Arial-Rounded" panose="020B0500000000000000" pitchFamily="34" charset="-93"/>
                <a:cs typeface="Arial-SGK-TV" pitchFamily="2" charset="0"/>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268748" y="2325394"/>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SGK-TV" pitchFamily="2" charset="0"/>
              <a:ea typeface="Arial-Rounded" panose="020B0500000000000000" pitchFamily="34" charset="-93"/>
              <a:cs typeface="Arial-SGK-TV" pitchFamily="2"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SGK-TV" pitchFamily="2" charset="0"/>
                <a:ea typeface="Arial-Rounded" panose="020B0500000000000000" pitchFamily="34" charset="-93"/>
                <a:cs typeface="Arial-SGK-TV" pitchFamily="2" charset="0"/>
                <a:sym typeface="+mn-lt"/>
              </a:rPr>
              <a:t>1</a:t>
            </a:r>
            <a:endParaRPr lang="zh-CN" altLang="en-US" sz="5400" dirty="0">
              <a:latin typeface="Arial-SGK-TV" pitchFamily="2" charset="0"/>
              <a:ea typeface="Arial-Rounded" panose="020B0500000000000000" pitchFamily="34" charset="-93"/>
              <a:cs typeface="Arial-SGK-TV" pitchFamily="2"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1.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Quan</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sát</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bạn</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nhỏ</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trong</a:t>
            </a:r>
            <a:r>
              <a:rPr lang="en-US" altLang="zh-CN" sz="32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4CA420"/>
                </a:solidFill>
                <a:latin typeface="Arial-SGK-TV" pitchFamily="2" charset="0"/>
                <a:ea typeface="Arial-Rounded" panose="020B0500000000000000" pitchFamily="34" charset="-93"/>
                <a:cs typeface="Arial-SGK-TV" pitchFamily="2" charset="0"/>
                <a:sym typeface="+mn-lt"/>
              </a:rPr>
              <a:t>tranh</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SGK-TV" pitchFamily="2" charset="0"/>
                <a:ea typeface="Arial-Rounded" panose="020B0500000000000000" pitchFamily="34" charset="-93"/>
                <a:cs typeface="Arial-SGK-TV" pitchFamily="2" charset="0"/>
                <a:sym typeface="+mn-lt"/>
              </a:rPr>
              <a:t>a. </a:t>
            </a:r>
            <a:r>
              <a:rPr lang="en-US" altLang="zh-CN" sz="3000" dirty="0" err="1">
                <a:latin typeface="Arial-SGK-TV" pitchFamily="2" charset="0"/>
                <a:ea typeface="Arial-Rounded" panose="020B0500000000000000" pitchFamily="34" charset="-93"/>
                <a:cs typeface="Arial-SGK-TV" pitchFamily="2" charset="0"/>
                <a:sym typeface="+mn-lt"/>
              </a:rPr>
              <a:t>Bạn</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nhỏ</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đang</a:t>
            </a:r>
            <a:r>
              <a:rPr lang="en-US" altLang="zh-CN" sz="3000" dirty="0">
                <a:latin typeface="Arial-SGK-TV" pitchFamily="2" charset="0"/>
                <a:ea typeface="Arial-Rounded" panose="020B0500000000000000" pitchFamily="34" charset="-93"/>
                <a:cs typeface="Arial-SGK-TV" pitchFamily="2" charset="0"/>
                <a:sym typeface="+mn-lt"/>
              </a:rPr>
              <a:t> ở </a:t>
            </a:r>
            <a:r>
              <a:rPr lang="en-US" altLang="zh-CN" sz="3000" dirty="0" err="1">
                <a:latin typeface="Arial-SGK-TV" pitchFamily="2" charset="0"/>
                <a:ea typeface="Arial-Rounded" panose="020B0500000000000000" pitchFamily="34" charset="-93"/>
                <a:cs typeface="Arial-SGK-TV" pitchFamily="2" charset="0"/>
                <a:sym typeface="+mn-lt"/>
              </a:rPr>
              <a:t>đâu</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Vì</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sao</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bạn</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ấy</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khóc</a:t>
            </a:r>
            <a:r>
              <a:rPr lang="en-US" altLang="zh-CN" sz="3000" dirty="0">
                <a:latin typeface="Arial-SGK-TV" pitchFamily="2" charset="0"/>
                <a:ea typeface="Arial-Rounded" panose="020B0500000000000000" pitchFamily="34" charset="-93"/>
                <a:cs typeface="Arial-SGK-TV" pitchFamily="2" charset="0"/>
                <a:sym typeface="+mn-lt"/>
              </a:rPr>
              <a:t>?</a:t>
            </a:r>
            <a:endParaRPr lang="zh-CN" altLang="en-US" sz="3000" dirty="0">
              <a:latin typeface="Arial-SGK-TV" pitchFamily="2" charset="0"/>
              <a:ea typeface="Arial-Rounded" panose="020B0500000000000000" pitchFamily="34" charset="-93"/>
              <a:cs typeface="Arial-SGK-TV" pitchFamily="2" charset="0"/>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9177" y="3886200"/>
            <a:ext cx="8233884" cy="1015663"/>
          </a:xfrm>
          <a:prstGeom prst="rect">
            <a:avLst/>
          </a:prstGeom>
        </p:spPr>
        <p:txBody>
          <a:bodyPr wrap="square">
            <a:spAutoFit/>
          </a:bodyPr>
          <a:lstStyle/>
          <a:p>
            <a:r>
              <a:rPr lang="en-US" altLang="zh-CN" sz="3000" dirty="0">
                <a:latin typeface="Arial-SGK-TV" pitchFamily="2" charset="0"/>
                <a:ea typeface="Arial-Rounded" panose="020B0500000000000000" pitchFamily="34" charset="-93"/>
                <a:cs typeface="Arial-SGK-TV" pitchFamily="2" charset="0"/>
                <a:sym typeface="+mn-lt"/>
              </a:rPr>
              <a:t>b. </a:t>
            </a:r>
            <a:r>
              <a:rPr lang="en-US" altLang="zh-CN" sz="3000" dirty="0" err="1">
                <a:latin typeface="Arial-SGK-TV" pitchFamily="2" charset="0"/>
                <a:ea typeface="Arial-Rounded" panose="020B0500000000000000" pitchFamily="34" charset="-93"/>
                <a:cs typeface="Arial-SGK-TV" pitchFamily="2" charset="0"/>
                <a:sym typeface="+mn-lt"/>
              </a:rPr>
              <a:t>Nếu</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gặp</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phải</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trường</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hợp</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như</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bạn</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nhỏ</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em</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sẽ</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làm</a:t>
            </a:r>
            <a:r>
              <a:rPr lang="en-US" altLang="zh-CN" sz="3000" dirty="0">
                <a:latin typeface="Arial-SGK-TV" pitchFamily="2" charset="0"/>
                <a:ea typeface="Arial-Rounded" panose="020B0500000000000000" pitchFamily="34" charset="-93"/>
                <a:cs typeface="Arial-SGK-TV" pitchFamily="2" charset="0"/>
                <a:sym typeface="+mn-lt"/>
              </a:rPr>
              <a:t> </a:t>
            </a:r>
            <a:r>
              <a:rPr lang="en-US" altLang="zh-CN" sz="3000" dirty="0" err="1">
                <a:latin typeface="Arial-SGK-TV" pitchFamily="2" charset="0"/>
                <a:ea typeface="Arial-Rounded" panose="020B0500000000000000" pitchFamily="34" charset="-93"/>
                <a:cs typeface="Arial-SGK-TV" pitchFamily="2" charset="0"/>
                <a:sym typeface="+mn-lt"/>
              </a:rPr>
              <a:t>gì</a:t>
            </a:r>
            <a:r>
              <a:rPr lang="en-US" altLang="zh-CN" sz="3000" dirty="0">
                <a:latin typeface="Arial-SGK-TV" pitchFamily="2" charset="0"/>
                <a:ea typeface="Arial-Rounded" panose="020B0500000000000000" pitchFamily="34" charset="-93"/>
                <a:cs typeface="Arial-SGK-TV" pitchFamily="2" charset="0"/>
                <a:sym typeface="+mn-lt"/>
              </a:rPr>
              <a:t>?</a:t>
            </a:r>
            <a:endParaRPr lang="zh-CN" altLang="en-US" sz="3000"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SGK-TV" pitchFamily="2" charset="0"/>
                <a:ea typeface="Arial-Rounded" panose="020B0500000000000000" pitchFamily="34" charset="-93"/>
                <a:cs typeface="Arial-SGK-TV" pitchFamily="2" charset="0"/>
                <a:sym typeface="+mn-lt"/>
              </a:rPr>
              <a:t>2</a:t>
            </a:r>
            <a:endParaRPr lang="zh-CN" altLang="en-US" sz="5400" dirty="0">
              <a:latin typeface="Arial-SGK-TV" pitchFamily="2" charset="0"/>
              <a:ea typeface="Arial-Rounded" panose="020B0500000000000000" pitchFamily="34" charset="-93"/>
              <a:cs typeface="Arial-SGK-TV" pitchFamily="2"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latin typeface="Arial-SGK-TV" pitchFamily="2" charset="0"/>
                <a:cs typeface="Arial-SGK-TV" pitchFamily="2" charset="0"/>
              </a:rPr>
              <a:t>       </a:t>
            </a:r>
            <a:r>
              <a:rPr lang="vi-VN" sz="1400" dirty="0">
                <a:latin typeface="Arial-SGK-TV" pitchFamily="2" charset="0"/>
                <a:ea typeface="Arial-Rounded" charset="0"/>
                <a:cs typeface="Arial-SGK-TV" pitchFamily="2" charset="0"/>
              </a:rPr>
              <a:t>Công viên đ</a:t>
            </a:r>
            <a:r>
              <a:rPr lang="en-US" sz="1400" dirty="0">
                <a:latin typeface="Arial-SGK-TV" pitchFamily="2" charset="0"/>
                <a:ea typeface="Arial-Rounded" charset="0"/>
                <a:cs typeface="Arial-SGK-TV" pitchFamily="2" charset="0"/>
              </a:rPr>
              <a:t>ẹ</a:t>
            </a:r>
            <a:r>
              <a:rPr lang="vi-VN" sz="1400" dirty="0">
                <a:latin typeface="Arial-SGK-TV" pitchFamily="2" charset="0"/>
                <a:ea typeface="Arial-Rounded" charset="0"/>
                <a:cs typeface="Arial-SGK-TV" pitchFamily="2" charset="0"/>
              </a:rPr>
              <a:t>p qu</a:t>
            </a:r>
            <a:r>
              <a:rPr lang="en-US" sz="1400" dirty="0">
                <a:latin typeface="Arial-SGK-TV" pitchFamily="2" charset="0"/>
                <a:ea typeface="Arial-Rounded" charset="0"/>
                <a:cs typeface="Arial-SGK-TV" pitchFamily="2" charset="0"/>
              </a:rPr>
              <a:t>á</a:t>
            </a:r>
            <a:r>
              <a:rPr lang="vi-VN" sz="1400" dirty="0">
                <a:latin typeface="Arial-SGK-TV" pitchFamily="2" charset="0"/>
                <a:ea typeface="Arial-Rounded" charset="0"/>
                <a:cs typeface="Arial-SGK-TV" pitchFamily="2" charset="0"/>
              </a:rPr>
              <a:t>. Nam cứ mài mê xem hết chỗ này đến chỗ khác. Lúc ngoảnh l</a:t>
            </a:r>
            <a:r>
              <a:rPr lang="en-GB" sz="1400" dirty="0">
                <a:latin typeface="Arial-SGK-TV" pitchFamily="2" charset="0"/>
                <a:ea typeface="Arial-Rounded" charset="0"/>
                <a:cs typeface="Arial-SGK-TV" pitchFamily="2" charset="0"/>
              </a:rPr>
              <a:t>ạ</a:t>
            </a:r>
            <a:r>
              <a:rPr lang="vi-VN" sz="1400" dirty="0">
                <a:latin typeface="Arial-SGK-TV" pitchFamily="2" charset="0"/>
                <a:ea typeface="Arial-Rounded" charset="0"/>
                <a:cs typeface="Arial-SGK-TV" pitchFamily="2" charset="0"/>
              </a:rPr>
              <a:t>i thì không thốy bố và em đâu. Nam vừa chạy tìm vừa gọi “Bố ơi! Bố ơi!”. Hoảng hốt, Nam suýt khóc. Ch</a:t>
            </a:r>
            <a:r>
              <a:rPr lang="en-GB" sz="1400" dirty="0">
                <a:latin typeface="Arial-SGK-TV" pitchFamily="2" charset="0"/>
                <a:ea typeface="Arial-Rounded" charset="0"/>
                <a:cs typeface="Arial-SGK-TV" pitchFamily="2" charset="0"/>
              </a:rPr>
              <a:t>ợ</a:t>
            </a:r>
            <a:r>
              <a:rPr lang="vi-VN" sz="1400" dirty="0">
                <a:latin typeface="Arial-SGK-TV" pitchFamily="2" charset="0"/>
                <a:ea typeface="Arial-Rounded" charset="0"/>
                <a:cs typeface="Arial-SGK-TV" pitchFamily="2"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SGK-TV" pitchFamily="2" charset="0"/>
              <a:ea typeface="Arial-Rounded" charset="0"/>
              <a:cs typeface="Arial-SGK-TV" pitchFamily="2" charset="0"/>
            </a:endParaRPr>
          </a:p>
          <a:p>
            <a:pPr>
              <a:lnSpc>
                <a:spcPct val="150000"/>
              </a:lnSpc>
            </a:pPr>
            <a:r>
              <a:rPr lang="en-US" sz="1400" i="1" dirty="0">
                <a:latin typeface="Arial-SGK-TV" pitchFamily="2" charset="0"/>
                <a:ea typeface="Arial-Rounded" charset="0"/>
                <a:cs typeface="Arial-SGK-TV" pitchFamily="2" charset="0"/>
              </a:rPr>
              <a:t>                     </a:t>
            </a:r>
            <a:r>
              <a:rPr lang="vi-VN" sz="1400" i="1" dirty="0">
                <a:latin typeface="Arial-SGK-TV" pitchFamily="2" charset="0"/>
                <a:ea typeface="Arial-Rounded" charset="0"/>
                <a:cs typeface="Arial-SGK-TV" pitchFamily="2" charset="0"/>
              </a:rPr>
              <a:t>     </a:t>
            </a:r>
            <a:r>
              <a:rPr lang="en-US" sz="1400" i="1" dirty="0">
                <a:latin typeface="Arial-SGK-TV" pitchFamily="2" charset="0"/>
                <a:ea typeface="Arial-Rounded" charset="0"/>
                <a:cs typeface="Arial-SGK-TV" pitchFamily="2" charset="0"/>
              </a:rPr>
              <a:t>      ( T</a:t>
            </a:r>
            <a:r>
              <a:rPr lang="vi-VN" sz="1400" i="1" dirty="0">
                <a:latin typeface="Arial-SGK-TV" pitchFamily="2" charset="0"/>
                <a:ea typeface="Arial-Rounded" charset="0"/>
                <a:cs typeface="Arial-SGK-TV" pitchFamily="2" charset="0"/>
              </a:rPr>
              <a:t>heo</a:t>
            </a:r>
            <a:r>
              <a:rPr lang="vi-VN" sz="1400" dirty="0">
                <a:latin typeface="Arial-SGK-TV" pitchFamily="2" charset="0"/>
                <a:ea typeface="Arial-Rounded" charset="0"/>
                <a:cs typeface="Arial-SGK-TV" pitchFamily="2" charset="0"/>
              </a:rPr>
              <a:t> Phạm Thị Thuý - Tuấn Hiển</a:t>
            </a:r>
            <a:r>
              <a:rPr lang="en-US" sz="1400" dirty="0">
                <a:latin typeface="Arial-SGK-TV" pitchFamily="2" charset="0"/>
                <a:ea typeface="Arial-Rounded" charset="0"/>
                <a:cs typeface="Arial-SGK-TV" pitchFamily="2" charset="0"/>
              </a:rPr>
              <a:t>)</a:t>
            </a:r>
            <a:endParaRPr lang="en-US" sz="1400" i="1" dirty="0">
              <a:latin typeface="Arial-SGK-TV" pitchFamily="2" charset="0"/>
              <a:ea typeface="Arial-Rounded" charset="0"/>
              <a:cs typeface="Arial-SGK-TV" pitchFamily="2" charset="0"/>
            </a:endParaRPr>
          </a:p>
          <a:p>
            <a:pPr indent="228600" algn="just">
              <a:lnSpc>
                <a:spcPct val="150000"/>
              </a:lnSpc>
              <a:spcAft>
                <a:spcPts val="0"/>
              </a:spcAft>
            </a:pPr>
            <a:endParaRPr lang="en-US" sz="1300" dirty="0">
              <a:effectLst/>
              <a:latin typeface="Arial-SGK-TV" pitchFamily="2" charset="0"/>
              <a:ea typeface="Arial"/>
              <a:cs typeface="Arial-SGK-TV" pitchFamily="2" charset="0"/>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SGK-TV" pitchFamily="2" charset="0"/>
                <a:ea typeface="Arial-Rounded" charset="0"/>
                <a:cs typeface="Arial-SGK-TV" pitchFamily="2" charset="0"/>
              </a:rPr>
              <a:t>Sáng chủ nhật, bố cho Nam và em đi công viên. Công viên đông như hội. Khi vào cổng, b</a:t>
            </a:r>
            <a:r>
              <a:rPr lang="en-US" sz="1400" dirty="0">
                <a:latin typeface="Arial-SGK-TV" pitchFamily="2" charset="0"/>
                <a:ea typeface="Arial-Rounded" charset="0"/>
                <a:cs typeface="Arial-SGK-TV" pitchFamily="2" charset="0"/>
              </a:rPr>
              <a:t>ố</a:t>
            </a:r>
            <a:r>
              <a:rPr lang="vi-VN" sz="1400" dirty="0">
                <a:latin typeface="Arial-SGK-TV" pitchFamily="2" charset="0"/>
                <a:ea typeface="Arial-Rounded" charset="0"/>
                <a:cs typeface="Arial-SGK-TV" pitchFamily="2" charset="0"/>
              </a:rPr>
              <a:t> dặn: "Các con cẩn thận kẻo bị lạc. Nếu không may bị lạc, các con nhớ đi ra cổng nãy. Nhìn kìa, trên cổng có lá cờ rất to".</a:t>
            </a:r>
            <a:r>
              <a:rPr lang="vi-VN" sz="1400" dirty="0">
                <a:effectLst/>
                <a:latin typeface="Arial-SGK-TV" pitchFamily="2" charset="0"/>
                <a:ea typeface="Arial-Rounded" charset="0"/>
                <a:cs typeface="Arial-SGK-TV" pitchFamily="2" charset="0"/>
              </a:rPr>
              <a:t>.</a:t>
            </a:r>
            <a:endParaRPr lang="en-US" sz="1400" dirty="0">
              <a:effectLst/>
              <a:latin typeface="Arial-SGK-TV" pitchFamily="2" charset="0"/>
              <a:ea typeface="Arial-Rounded" charset="0"/>
              <a:cs typeface="Arial-SGK-TV" pitchFamily="2"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 y="-62230"/>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76169" y="0"/>
            <a:ext cx="9143999" cy="510778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6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6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6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200" dirty="0">
                <a:solidFill>
                  <a:srgbClr val="679C31"/>
                </a:solidFill>
                <a:latin typeface="Arial-SGK-TV" pitchFamily="2" charset="0"/>
                <a:ea typeface="Arial-Rounded" panose="020B0500000000000000" pitchFamily="34" charset="-93"/>
                <a:cs typeface="Arial-SGK-TV" pitchFamily="2" charset="0"/>
                <a:sym typeface="+mn-lt"/>
              </a:rPr>
              <a:t>	</a:t>
            </a:r>
            <a:r>
              <a:rPr lang="vi-VN" sz="22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200" dirty="0">
                <a:solidFill>
                  <a:schemeClr val="tx1"/>
                </a:solidFill>
                <a:latin typeface="Arial-SGK-TV" pitchFamily="2" charset="0"/>
                <a:ea typeface="Arial-Rounded" charset="0"/>
                <a:cs typeface="Arial-SGK-TV" pitchFamily="2" charset="0"/>
              </a:rPr>
              <a:t>ố</a:t>
            </a:r>
            <a:r>
              <a:rPr lang="vi-VN" sz="22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cổng nãy. Nhìn kìa, trên cổng có lá cờ rất to"..</a:t>
            </a:r>
            <a:endParaRPr lang="en-US" sz="2200" dirty="0">
              <a:solidFill>
                <a:schemeClr val="tx1"/>
              </a:solidFill>
              <a:latin typeface="Arial-SGK-TV" pitchFamily="2" charset="0"/>
              <a:ea typeface="Arial-Rounded" charset="0"/>
              <a:cs typeface="Arial-SGK-TV" pitchFamily="2" charset="0"/>
            </a:endParaRPr>
          </a:p>
          <a:p>
            <a:pPr algn="just"/>
            <a:r>
              <a:rPr lang="en-US" sz="2200" dirty="0">
                <a:solidFill>
                  <a:schemeClr val="tx1"/>
                </a:solidFill>
                <a:latin typeface="Arial-SGK-TV" pitchFamily="2" charset="0"/>
                <a:ea typeface="Arial-Rounded" charset="0"/>
                <a:cs typeface="Arial-SGK-TV" pitchFamily="2" charset="0"/>
              </a:rPr>
              <a:t>	</a:t>
            </a:r>
            <a:r>
              <a:rPr lang="vi-VN" sz="2200" dirty="0">
                <a:solidFill>
                  <a:schemeClr val="tx1"/>
                </a:solidFill>
                <a:latin typeface="Arial-SGK-TV" pitchFamily="2" charset="0"/>
                <a:ea typeface="Arial-Rounded" charset="0"/>
                <a:cs typeface="Arial-SGK-TV" pitchFamily="2" charset="0"/>
              </a:rPr>
              <a:t>Công viên đ</a:t>
            </a:r>
            <a:r>
              <a:rPr lang="en-US" sz="2200" dirty="0">
                <a:solidFill>
                  <a:schemeClr val="tx1"/>
                </a:solidFill>
                <a:latin typeface="Arial-SGK-TV" pitchFamily="2" charset="0"/>
                <a:ea typeface="Arial-Rounded" charset="0"/>
                <a:cs typeface="Arial-SGK-TV" pitchFamily="2" charset="0"/>
              </a:rPr>
              <a:t>ẹ</a:t>
            </a:r>
            <a:r>
              <a:rPr lang="vi-VN" sz="2200" dirty="0">
                <a:solidFill>
                  <a:schemeClr val="tx1"/>
                </a:solidFill>
                <a:latin typeface="Arial-SGK-TV" pitchFamily="2" charset="0"/>
                <a:ea typeface="Arial-Rounded" charset="0"/>
                <a:cs typeface="Arial-SGK-TV" pitchFamily="2" charset="0"/>
              </a:rPr>
              <a:t>p qu</a:t>
            </a:r>
            <a:r>
              <a:rPr lang="en-US" sz="2200" dirty="0">
                <a:solidFill>
                  <a:schemeClr val="tx1"/>
                </a:solidFill>
                <a:latin typeface="Arial-SGK-TV" pitchFamily="2" charset="0"/>
                <a:ea typeface="Arial-Rounded" charset="0"/>
                <a:cs typeface="Arial-SGK-TV" pitchFamily="2" charset="0"/>
              </a:rPr>
              <a:t>á</a:t>
            </a:r>
            <a:r>
              <a:rPr lang="vi-VN" sz="2200" dirty="0">
                <a:solidFill>
                  <a:schemeClr val="tx1"/>
                </a:solidFill>
                <a:latin typeface="Arial-SGK-TV" pitchFamily="2" charset="0"/>
                <a:ea typeface="Arial-Rounded" charset="0"/>
                <a:cs typeface="Arial-SGK-TV" pitchFamily="2" charset="0"/>
              </a:rPr>
              <a:t>. Nam cứ mài mê xem hết chỗ này đến chỗ khác. Lúc ngoảnh l</a:t>
            </a:r>
            <a:r>
              <a:rPr lang="en-US" sz="2200" dirty="0">
                <a:solidFill>
                  <a:schemeClr val="tx1"/>
                </a:solidFill>
                <a:latin typeface="Arial-SGK-TV" pitchFamily="2" charset="0"/>
                <a:ea typeface="Arial-Rounded" charset="0"/>
                <a:cs typeface="Arial-SGK-TV" pitchFamily="2" charset="0"/>
              </a:rPr>
              <a:t>ạ</a:t>
            </a:r>
            <a:r>
              <a:rPr lang="vi-VN" sz="2200" dirty="0">
                <a:solidFill>
                  <a:schemeClr val="tx1"/>
                </a:solidFill>
                <a:latin typeface="Arial-SGK-TV" pitchFamily="2" charset="0"/>
                <a:ea typeface="Arial-Rounded" charset="0"/>
                <a:cs typeface="Arial-SGK-TV" pitchFamily="2" charset="0"/>
              </a:rPr>
              <a:t>i thì không th</a:t>
            </a:r>
            <a:r>
              <a:rPr lang="en-GB" sz="2200" dirty="0">
                <a:solidFill>
                  <a:schemeClr val="tx1"/>
                </a:solidFill>
                <a:latin typeface="Arial-SGK-TV" pitchFamily="2" charset="0"/>
                <a:ea typeface="Arial-Rounded" charset="0"/>
                <a:cs typeface="Arial-SGK-TV" pitchFamily="2" charset="0"/>
              </a:rPr>
              <a:t>ấ</a:t>
            </a:r>
            <a:r>
              <a:rPr lang="vi-VN" sz="22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200" dirty="0" err="1">
                <a:solidFill>
                  <a:schemeClr val="tx1"/>
                </a:solidFill>
                <a:latin typeface="Arial-SGK-TV" pitchFamily="2" charset="0"/>
                <a:ea typeface="Arial-Rounded" charset="0"/>
                <a:cs typeface="Arial-SGK-TV" pitchFamily="2" charset="0"/>
              </a:rPr>
              <a:t>ợt</a:t>
            </a:r>
            <a:r>
              <a:rPr lang="vi-VN" sz="22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200" dirty="0">
              <a:solidFill>
                <a:schemeClr val="tx1"/>
              </a:solidFill>
              <a:latin typeface="Arial-SGK-TV" pitchFamily="2" charset="0"/>
              <a:ea typeface="Arial-Rounded" charset="0"/>
              <a:cs typeface="Arial-SGK-TV" pitchFamily="2" charset="0"/>
            </a:endParaRPr>
          </a:p>
          <a:p>
            <a:pPr algn="just"/>
            <a:r>
              <a:rPr lang="en-US" altLang="zh-CN" sz="22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(Theo </a:t>
            </a:r>
            <a:r>
              <a:rPr lang="en-US" altLang="zh-CN" sz="2200" dirty="0" err="1">
                <a:solidFill>
                  <a:srgbClr val="FF0000"/>
                </a:solidFill>
                <a:latin typeface="Arial-SGK-TV" pitchFamily="2" charset="0"/>
                <a:ea typeface="Arial-Rounded" panose="020B0500000000000000" pitchFamily="34" charset="-93"/>
                <a:cs typeface="Arial-SGK-TV" pitchFamily="2" charset="0"/>
                <a:sym typeface="+mn-lt"/>
              </a:rPr>
              <a:t>Phạm</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200" dirty="0" err="1">
                <a:solidFill>
                  <a:srgbClr val="FF0000"/>
                </a:solidFill>
                <a:latin typeface="Arial-SGK-TV" pitchFamily="2" charset="0"/>
                <a:ea typeface="Arial-Rounded" panose="020B0500000000000000" pitchFamily="34" charset="-93"/>
                <a:cs typeface="Arial-SGK-TV" pitchFamily="2" charset="0"/>
                <a:sym typeface="+mn-lt"/>
              </a:rPr>
              <a:t>Thị</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200" dirty="0" err="1">
                <a:solidFill>
                  <a:srgbClr val="FF0000"/>
                </a:solidFill>
                <a:latin typeface="Arial-SGK-TV" pitchFamily="2" charset="0"/>
                <a:ea typeface="Arial-Rounded" panose="020B0500000000000000" pitchFamily="34" charset="-93"/>
                <a:cs typeface="Arial-SGK-TV" pitchFamily="2" charset="0"/>
                <a:sym typeface="+mn-lt"/>
              </a:rPr>
              <a:t>Thúy</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200" dirty="0" err="1">
                <a:solidFill>
                  <a:srgbClr val="FF0000"/>
                </a:solidFill>
                <a:latin typeface="Arial-SGK-TV" pitchFamily="2" charset="0"/>
                <a:ea typeface="Arial-Rounded" panose="020B0500000000000000" pitchFamily="34" charset="-93"/>
                <a:cs typeface="Arial-SGK-TV" pitchFamily="2" charset="0"/>
                <a:sym typeface="+mn-lt"/>
              </a:rPr>
              <a:t>Tuấn</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200" dirty="0" err="1">
                <a:solidFill>
                  <a:srgbClr val="FF0000"/>
                </a:solidFill>
                <a:latin typeface="Arial-SGK-TV" pitchFamily="2" charset="0"/>
                <a:ea typeface="Arial-Rounded" panose="020B0500000000000000" pitchFamily="34" charset="-93"/>
                <a:cs typeface="Arial-SGK-TV" pitchFamily="2" charset="0"/>
                <a:sym typeface="+mn-lt"/>
              </a:rPr>
              <a:t>Hiển</a:t>
            </a:r>
            <a:r>
              <a:rPr lang="en-US" altLang="zh-CN" sz="2200" dirty="0">
                <a:solidFill>
                  <a:srgbClr val="FF0000"/>
                </a:solidFill>
                <a:latin typeface="Arial-SGK-TV" pitchFamily="2" charset="0"/>
                <a:ea typeface="Arial-Rounded" panose="020B0500000000000000" pitchFamily="34" charset="-93"/>
                <a:cs typeface="Arial-SGK-TV" pitchFamily="2" charset="0"/>
                <a:sym typeface="+mn-lt"/>
              </a:rPr>
              <a:t>)</a:t>
            </a:r>
          </a:p>
          <a:p>
            <a:pPr algn="just"/>
            <a:r>
              <a:rPr lang="en-US" altLang="zh-CN" sz="26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600" dirty="0">
              <a:solidFill>
                <a:srgbClr val="F14420"/>
              </a:solidFill>
              <a:latin typeface="Arial-SGK-TV" pitchFamily="2" charset="0"/>
              <a:ea typeface="Arial-Rounded" panose="020B0500000000000000" pitchFamily="34" charset="-93"/>
              <a:cs typeface="Arial-SGK-TV" pitchFamily="2" charset="0"/>
              <a:sym typeface="+mn-lt"/>
            </a:endParaRPr>
          </a:p>
        </p:txBody>
      </p:sp>
      <p:cxnSp>
        <p:nvCxnSpPr>
          <p:cNvPr id="6" name="Straight Connector 5"/>
          <p:cNvCxnSpPr>
            <a:cxnSpLocks/>
          </p:cNvCxnSpPr>
          <p:nvPr/>
        </p:nvCxnSpPr>
        <p:spPr>
          <a:xfrm>
            <a:off x="1847817" y="2732526"/>
            <a:ext cx="8831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103A9FD6-740D-4273-B547-9895BD73581F}"/>
              </a:ext>
            </a:extLst>
          </p:cNvPr>
          <p:cNvSpPr/>
          <p:nvPr/>
        </p:nvSpPr>
        <p:spPr>
          <a:xfrm>
            <a:off x="495044" y="4485044"/>
            <a:ext cx="4974103" cy="553998"/>
          </a:xfrm>
          <a:prstGeom prst="rect">
            <a:avLst/>
          </a:prstGeom>
          <a:solidFill>
            <a:schemeClr val="accent1">
              <a:lumMod val="40000"/>
              <a:lumOff val="60000"/>
            </a:schemeClr>
          </a:solidFill>
        </p:spPr>
        <p:txBody>
          <a:bodyPr wrap="square">
            <a:spAutoFit/>
          </a:bodyPr>
          <a:lstStyle/>
          <a:p>
            <a:r>
              <a:rPr lang="en-US" altLang="zh-CN" sz="2400" dirty="0" err="1">
                <a:latin typeface="Arial-SGK-TV" pitchFamily="2" charset="0"/>
                <a:ea typeface="Arial-Rounded" panose="020B0500000000000000" pitchFamily="34" charset="-93"/>
                <a:cs typeface="Arial-SGK-TV" pitchFamily="2" charset="0"/>
                <a:sym typeface="+mn-lt"/>
              </a:rPr>
              <a:t>Hãy</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tìm</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tiếng</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có</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chứa</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vần</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3000" dirty="0" err="1">
                <a:solidFill>
                  <a:srgbClr val="FF0000"/>
                </a:solidFill>
                <a:latin typeface="Arial-SGK-TV" pitchFamily="2" charset="0"/>
                <a:ea typeface="Arial-Rounded" panose="020B0500000000000000" pitchFamily="34" charset="-93"/>
                <a:cs typeface="Arial-SGK-TV" pitchFamily="2" charset="0"/>
                <a:sym typeface="+mn-lt"/>
              </a:rPr>
              <a:t>oanh</a:t>
            </a:r>
            <a:endParaRPr lang="zh-CN" altLang="en-US" sz="3000" dirty="0">
              <a:solidFill>
                <a:srgbClr val="FF000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30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3000" dirty="0">
                <a:solidFill>
                  <a:srgbClr val="679C31"/>
                </a:solidFill>
                <a:latin typeface="Arial-SGK-TV" pitchFamily="2" charset="0"/>
                <a:ea typeface="Arial-Rounded" panose="020B0500000000000000" pitchFamily="34" charset="-93"/>
                <a:cs typeface="Arial-SGK-TV" pitchFamily="2" charset="0"/>
                <a:sym typeface="+mn-lt"/>
              </a:rPr>
              <a:t>	</a:t>
            </a:r>
            <a:r>
              <a:rPr lang="vi-VN" sz="26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600" dirty="0">
                <a:solidFill>
                  <a:schemeClr val="tx1"/>
                </a:solidFill>
                <a:latin typeface="Arial-SGK-TV" pitchFamily="2" charset="0"/>
                <a:ea typeface="Arial-Rounded" charset="0"/>
                <a:cs typeface="Arial-SGK-TV" pitchFamily="2" charset="0"/>
              </a:rPr>
              <a:t>ố</a:t>
            </a:r>
            <a:r>
              <a:rPr lang="vi-VN" sz="26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cổng nãy. Nhìn kìa, trên cổng có lá cờ rất to"..</a:t>
            </a:r>
            <a:endParaRPr lang="en-US" sz="2600" dirty="0">
              <a:solidFill>
                <a:schemeClr val="tx1"/>
              </a:solidFill>
              <a:latin typeface="Arial-SGK-TV" pitchFamily="2" charset="0"/>
              <a:ea typeface="Arial-Rounded" charset="0"/>
              <a:cs typeface="Arial-SGK-TV" pitchFamily="2" charset="0"/>
            </a:endParaRPr>
          </a:p>
          <a:p>
            <a:pPr algn="just"/>
            <a:r>
              <a:rPr lang="en-US" sz="2600" dirty="0">
                <a:solidFill>
                  <a:schemeClr val="tx1"/>
                </a:solidFill>
                <a:latin typeface="Arial-SGK-TV" pitchFamily="2" charset="0"/>
                <a:ea typeface="Arial-Rounded" charset="0"/>
                <a:cs typeface="Arial-SGK-TV" pitchFamily="2" charset="0"/>
              </a:rPr>
              <a:t>	</a:t>
            </a:r>
            <a:r>
              <a:rPr lang="vi-VN" sz="2600" dirty="0">
                <a:solidFill>
                  <a:schemeClr val="tx1"/>
                </a:solidFill>
                <a:latin typeface="Arial-SGK-TV" pitchFamily="2" charset="0"/>
                <a:ea typeface="Arial-Rounded" charset="0"/>
                <a:cs typeface="Arial-SGK-TV" pitchFamily="2" charset="0"/>
              </a:rPr>
              <a:t>Công viên đ</a:t>
            </a:r>
            <a:r>
              <a:rPr lang="en-US" sz="2600" dirty="0">
                <a:solidFill>
                  <a:schemeClr val="tx1"/>
                </a:solidFill>
                <a:latin typeface="Arial-SGK-TV" pitchFamily="2" charset="0"/>
                <a:ea typeface="Arial-Rounded" charset="0"/>
                <a:cs typeface="Arial-SGK-TV" pitchFamily="2" charset="0"/>
              </a:rPr>
              <a:t>ẹ</a:t>
            </a:r>
            <a:r>
              <a:rPr lang="vi-VN" sz="2600" dirty="0">
                <a:solidFill>
                  <a:schemeClr val="tx1"/>
                </a:solidFill>
                <a:latin typeface="Arial-SGK-TV" pitchFamily="2" charset="0"/>
                <a:ea typeface="Arial-Rounded" charset="0"/>
                <a:cs typeface="Arial-SGK-TV" pitchFamily="2" charset="0"/>
              </a:rPr>
              <a:t>p qu</a:t>
            </a:r>
            <a:r>
              <a:rPr lang="en-US" sz="2600" dirty="0">
                <a:solidFill>
                  <a:schemeClr val="tx1"/>
                </a:solidFill>
                <a:latin typeface="Arial-SGK-TV" pitchFamily="2" charset="0"/>
                <a:ea typeface="Arial-Rounded" charset="0"/>
                <a:cs typeface="Arial-SGK-TV" pitchFamily="2" charset="0"/>
              </a:rPr>
              <a:t>á</a:t>
            </a:r>
            <a:r>
              <a:rPr lang="vi-VN" sz="2600" dirty="0">
                <a:solidFill>
                  <a:schemeClr val="tx1"/>
                </a:solidFill>
                <a:latin typeface="Arial-SGK-TV" pitchFamily="2" charset="0"/>
                <a:ea typeface="Arial-Rounded" charset="0"/>
                <a:cs typeface="Arial-SGK-TV" pitchFamily="2" charset="0"/>
              </a:rPr>
              <a:t>. Nam cứ mài mê xem hết chỗ này đến chỗ khác. Lúc ngoảnh l</a:t>
            </a:r>
            <a:r>
              <a:rPr lang="en-US" sz="2600" dirty="0">
                <a:solidFill>
                  <a:schemeClr val="tx1"/>
                </a:solidFill>
                <a:latin typeface="Arial-SGK-TV" pitchFamily="2" charset="0"/>
                <a:ea typeface="Arial-Rounded" charset="0"/>
                <a:cs typeface="Arial-SGK-TV" pitchFamily="2" charset="0"/>
              </a:rPr>
              <a:t>ạ</a:t>
            </a:r>
            <a:r>
              <a:rPr lang="vi-VN" sz="2600" dirty="0">
                <a:solidFill>
                  <a:schemeClr val="tx1"/>
                </a:solidFill>
                <a:latin typeface="Arial-SGK-TV" pitchFamily="2" charset="0"/>
                <a:ea typeface="Arial-Rounded" charset="0"/>
                <a:cs typeface="Arial-SGK-TV" pitchFamily="2" charset="0"/>
              </a:rPr>
              <a:t>i thì không th</a:t>
            </a:r>
            <a:r>
              <a:rPr lang="en-GB" sz="2600" dirty="0">
                <a:solidFill>
                  <a:schemeClr val="tx1"/>
                </a:solidFill>
                <a:latin typeface="Arial-SGK-TV" pitchFamily="2" charset="0"/>
                <a:ea typeface="Arial-Rounded" charset="0"/>
                <a:cs typeface="Arial-SGK-TV" pitchFamily="2" charset="0"/>
              </a:rPr>
              <a:t>ấ</a:t>
            </a:r>
            <a:r>
              <a:rPr lang="vi-VN" sz="26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600" dirty="0" err="1">
                <a:solidFill>
                  <a:schemeClr val="tx1"/>
                </a:solidFill>
                <a:latin typeface="Arial-SGK-TV" pitchFamily="2" charset="0"/>
                <a:ea typeface="Arial-Rounded" charset="0"/>
                <a:cs typeface="Arial-SGK-TV" pitchFamily="2" charset="0"/>
              </a:rPr>
              <a:t>ợt</a:t>
            </a:r>
            <a:r>
              <a:rPr lang="vi-VN" sz="26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SGK-TV" pitchFamily="2" charset="0"/>
              <a:ea typeface="Arial-Rounded" charset="0"/>
              <a:cs typeface="Arial-SGK-TV" pitchFamily="2" charset="0"/>
            </a:endParaRPr>
          </a:p>
          <a:p>
            <a:pPr algn="just"/>
            <a:r>
              <a:rPr lang="en-US" altLang="zh-CN" sz="30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0" y="-324983"/>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30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30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3000" dirty="0">
                <a:solidFill>
                  <a:srgbClr val="679C31"/>
                </a:solidFill>
                <a:latin typeface="Arial-SGK-TV" pitchFamily="2" charset="0"/>
                <a:ea typeface="Arial-Rounded" panose="020B0500000000000000" pitchFamily="34" charset="-93"/>
                <a:cs typeface="Arial-SGK-TV" pitchFamily="2" charset="0"/>
                <a:sym typeface="+mn-lt"/>
              </a:rPr>
              <a:t>	</a:t>
            </a:r>
            <a:r>
              <a:rPr lang="vi-VN" sz="2600" dirty="0">
                <a:latin typeface="Arial-SGK-TV" pitchFamily="2" charset="0"/>
                <a:ea typeface="Arial-Rounded" charset="0"/>
                <a:cs typeface="Arial-SGK-TV" pitchFamily="2" charset="0"/>
              </a:rPr>
              <a:t>Sáng chủ nhật, bố cho Nam và em đi công viên. </a:t>
            </a:r>
            <a:r>
              <a:rPr lang="vi-VN" sz="2600" dirty="0">
                <a:solidFill>
                  <a:srgbClr val="0070C0"/>
                </a:solidFill>
                <a:latin typeface="Arial-SGK-TV" pitchFamily="2" charset="0"/>
                <a:ea typeface="Arial-Rounded" charset="0"/>
                <a:cs typeface="Arial-SGK-TV" pitchFamily="2" charset="0"/>
              </a:rPr>
              <a:t>Công viên đông như hội</a:t>
            </a:r>
            <a:r>
              <a:rPr lang="vi-VN" sz="2600" dirty="0">
                <a:latin typeface="Arial-SGK-TV" pitchFamily="2" charset="0"/>
                <a:ea typeface="Arial-Rounded" charset="0"/>
                <a:cs typeface="Arial-SGK-TV" pitchFamily="2" charset="0"/>
              </a:rPr>
              <a:t>. Khi vào cổng, b</a:t>
            </a:r>
            <a:r>
              <a:rPr lang="en-US" sz="2600" dirty="0">
                <a:latin typeface="Arial-SGK-TV" pitchFamily="2" charset="0"/>
                <a:ea typeface="Arial-Rounded" charset="0"/>
                <a:cs typeface="Arial-SGK-TV" pitchFamily="2" charset="0"/>
              </a:rPr>
              <a:t>ố</a:t>
            </a:r>
            <a:r>
              <a:rPr lang="vi-VN" sz="2600" dirty="0">
                <a:latin typeface="Arial-SGK-TV" pitchFamily="2" charset="0"/>
                <a:ea typeface="Arial-Rounded" charset="0"/>
                <a:cs typeface="Arial-SGK-TV" pitchFamily="2" charset="0"/>
              </a:rPr>
              <a:t> dặn: "Các con cẩn thận kẻo bị lạc. </a:t>
            </a:r>
            <a:r>
              <a:rPr lang="vi-VN" sz="2600" dirty="0">
                <a:solidFill>
                  <a:srgbClr val="0070C0"/>
                </a:solidFill>
                <a:latin typeface="Arial-SGK-TV" pitchFamily="2" charset="0"/>
                <a:ea typeface="Arial-Rounded" charset="0"/>
                <a:cs typeface="Arial-SGK-TV" pitchFamily="2" charset="0"/>
              </a:rPr>
              <a:t>Nếu không may bị lạc, các con nhớ đi ra cổng </a:t>
            </a:r>
            <a:r>
              <a:rPr lang="en-US" sz="2600" dirty="0" err="1">
                <a:solidFill>
                  <a:srgbClr val="0070C0"/>
                </a:solidFill>
                <a:latin typeface="Bahnschrift" panose="020B0502040204020203" pitchFamily="34" charset="0"/>
                <a:ea typeface="Arial-Rounded" charset="0"/>
                <a:cs typeface="Arial-SGK-TV" pitchFamily="2" charset="0"/>
              </a:rPr>
              <a:t>này</a:t>
            </a:r>
            <a:r>
              <a:rPr lang="vi-VN" sz="2600" dirty="0">
                <a:latin typeface="Arial-SGK-TV" pitchFamily="2" charset="0"/>
                <a:ea typeface="Arial-Rounded" charset="0"/>
                <a:cs typeface="Arial-SGK-TV" pitchFamily="2" charset="0"/>
              </a:rPr>
              <a:t>. Nhìn kìa, trên cổng có lá cờ rất to"..</a:t>
            </a:r>
            <a:endParaRPr lang="en-US" sz="2600" dirty="0">
              <a:latin typeface="Arial-SGK-TV" pitchFamily="2" charset="0"/>
              <a:ea typeface="Arial-Rounded" charset="0"/>
              <a:cs typeface="Arial-SGK-TV" pitchFamily="2" charset="0"/>
            </a:endParaRPr>
          </a:p>
          <a:p>
            <a:pPr algn="just"/>
            <a:r>
              <a:rPr lang="en-US" sz="2600" dirty="0">
                <a:latin typeface="Arial-SGK-TV" pitchFamily="2" charset="0"/>
                <a:ea typeface="Arial-Rounded" charset="0"/>
                <a:cs typeface="Arial-SGK-TV" pitchFamily="2" charset="0"/>
              </a:rPr>
              <a:t>	</a:t>
            </a:r>
            <a:r>
              <a:rPr lang="vi-VN" sz="2600" dirty="0">
                <a:solidFill>
                  <a:srgbClr val="0070C0"/>
                </a:solidFill>
                <a:latin typeface="Arial-SGK-TV" pitchFamily="2" charset="0"/>
                <a:ea typeface="Arial-Rounded" charset="0"/>
                <a:cs typeface="Arial-SGK-TV" pitchFamily="2" charset="0"/>
              </a:rPr>
              <a:t>Công viên đ</a:t>
            </a:r>
            <a:r>
              <a:rPr lang="en-US" sz="2600" dirty="0">
                <a:solidFill>
                  <a:srgbClr val="0070C0"/>
                </a:solidFill>
                <a:latin typeface="Arial-SGK-TV" pitchFamily="2" charset="0"/>
                <a:ea typeface="Arial-Rounded" charset="0"/>
                <a:cs typeface="Arial-SGK-TV" pitchFamily="2" charset="0"/>
              </a:rPr>
              <a:t>ẹ</a:t>
            </a:r>
            <a:r>
              <a:rPr lang="vi-VN" sz="2600" dirty="0">
                <a:solidFill>
                  <a:srgbClr val="0070C0"/>
                </a:solidFill>
                <a:latin typeface="Arial-SGK-TV" pitchFamily="2" charset="0"/>
                <a:ea typeface="Arial-Rounded" charset="0"/>
                <a:cs typeface="Arial-SGK-TV" pitchFamily="2" charset="0"/>
              </a:rPr>
              <a:t>p qu</a:t>
            </a:r>
            <a:r>
              <a:rPr lang="en-US" sz="2600" dirty="0">
                <a:solidFill>
                  <a:srgbClr val="0070C0"/>
                </a:solidFill>
                <a:latin typeface="Arial-SGK-TV" pitchFamily="2" charset="0"/>
                <a:ea typeface="Arial-Rounded" charset="0"/>
                <a:cs typeface="Arial-SGK-TV" pitchFamily="2" charset="0"/>
              </a:rPr>
              <a:t>á</a:t>
            </a:r>
            <a:r>
              <a:rPr lang="vi-VN" sz="2600" dirty="0">
                <a:latin typeface="Arial-SGK-TV" pitchFamily="2" charset="0"/>
                <a:ea typeface="Arial-Rounded" charset="0"/>
                <a:cs typeface="Arial-SGK-TV" pitchFamily="2" charset="0"/>
              </a:rPr>
              <a:t>. Nam cứ mài mê xem hết chỗ này đến chỗ khác. </a:t>
            </a:r>
            <a:r>
              <a:rPr lang="vi-VN" sz="2600" dirty="0">
                <a:solidFill>
                  <a:srgbClr val="0070C0"/>
                </a:solidFill>
                <a:latin typeface="Arial-SGK-TV" pitchFamily="2" charset="0"/>
                <a:ea typeface="Arial-Rounded" charset="0"/>
                <a:cs typeface="Arial-SGK-TV" pitchFamily="2" charset="0"/>
              </a:rPr>
              <a:t>Lúc ngoảnh l</a:t>
            </a:r>
            <a:r>
              <a:rPr lang="en-US" sz="2600" dirty="0">
                <a:solidFill>
                  <a:srgbClr val="0070C0"/>
                </a:solidFill>
                <a:latin typeface="Arial-SGK-TV" pitchFamily="2" charset="0"/>
                <a:ea typeface="Arial-Rounded" charset="0"/>
                <a:cs typeface="Arial-SGK-TV" pitchFamily="2" charset="0"/>
              </a:rPr>
              <a:t>ạ</a:t>
            </a:r>
            <a:r>
              <a:rPr lang="vi-VN" sz="2600" dirty="0">
                <a:solidFill>
                  <a:srgbClr val="0070C0"/>
                </a:solidFill>
                <a:latin typeface="Arial-SGK-TV" pitchFamily="2" charset="0"/>
                <a:ea typeface="Arial-Rounded" charset="0"/>
                <a:cs typeface="Arial-SGK-TV" pitchFamily="2" charset="0"/>
              </a:rPr>
              <a:t>i thì không thốy bố và em đâu</a:t>
            </a:r>
            <a:r>
              <a:rPr lang="vi-VN" sz="2600" dirty="0">
                <a:latin typeface="Arial-SGK-TV" pitchFamily="2" charset="0"/>
                <a:ea typeface="Arial-Rounded" charset="0"/>
                <a:cs typeface="Arial-SGK-TV" pitchFamily="2" charset="0"/>
              </a:rPr>
              <a:t>. Nam vừa chạy tìm vừa gọi “Bố ơi! Bố ơi!”. </a:t>
            </a:r>
            <a:r>
              <a:rPr lang="vi-VN" sz="2600" dirty="0">
                <a:solidFill>
                  <a:srgbClr val="0070C0"/>
                </a:solidFill>
                <a:latin typeface="Arial-SGK-TV" pitchFamily="2" charset="0"/>
                <a:ea typeface="Arial-Rounded" charset="0"/>
                <a:cs typeface="Arial-SGK-TV" pitchFamily="2" charset="0"/>
              </a:rPr>
              <a:t>Hoảng hốt, Nam suýt khóc</a:t>
            </a:r>
            <a:r>
              <a:rPr lang="vi-VN" sz="2600" dirty="0">
                <a:latin typeface="Arial-SGK-TV" pitchFamily="2" charset="0"/>
                <a:ea typeface="Arial-Rounded" charset="0"/>
                <a:cs typeface="Arial-SGK-TV" pitchFamily="2" charset="0"/>
              </a:rPr>
              <a:t>. Ch</a:t>
            </a:r>
            <a:r>
              <a:rPr lang="en-US" sz="2600" dirty="0" err="1">
                <a:latin typeface="Arial-SGK-TV" pitchFamily="2" charset="0"/>
                <a:ea typeface="Arial-Rounded" charset="0"/>
                <a:cs typeface="Arial-SGK-TV" pitchFamily="2" charset="0"/>
              </a:rPr>
              <a:t>ợt</a:t>
            </a:r>
            <a:r>
              <a:rPr lang="vi-VN" sz="2600" dirty="0">
                <a:latin typeface="Arial-SGK-TV" pitchFamily="2" charset="0"/>
                <a:ea typeface="Arial-Rounded" charset="0"/>
                <a:cs typeface="Arial-SGK-TV" pitchFamily="2" charset="0"/>
              </a:rPr>
              <a:t> Nam nhìn thấy tấm biển "Lối ra cổng". </a:t>
            </a:r>
            <a:r>
              <a:rPr lang="vi-VN" sz="2600" dirty="0">
                <a:solidFill>
                  <a:srgbClr val="0070C0"/>
                </a:solidFill>
                <a:latin typeface="Arial-SGK-TV" pitchFamily="2" charset="0"/>
                <a:ea typeface="Arial-Rounded" charset="0"/>
                <a:cs typeface="Arial-SGK-TV" pitchFamily="2" charset="0"/>
              </a:rPr>
              <a:t>Nhớ lời bố dặn, Nam đi theo hướng tấm biển chỉ đường. </a:t>
            </a:r>
            <a:r>
              <a:rPr lang="vi-VN" sz="2600" dirty="0">
                <a:latin typeface="Arial-SGK-TV" pitchFamily="2" charset="0"/>
                <a:ea typeface="Arial-Rounded" charset="0"/>
                <a:cs typeface="Arial-SGK-TV" pitchFamily="2" charset="0"/>
              </a:rPr>
              <a:t>“A, lá cờ kia rồi!”. </a:t>
            </a:r>
            <a:r>
              <a:rPr lang="vi-VN" sz="2600" dirty="0">
                <a:solidFill>
                  <a:srgbClr val="0070C0"/>
                </a:solidFill>
                <a:latin typeface="Arial-SGK-TV" pitchFamily="2" charset="0"/>
                <a:ea typeface="Arial-Rounded" charset="0"/>
                <a:cs typeface="Arial-SGK-TV" pitchFamily="2" charset="0"/>
              </a:rPr>
              <a:t>Nam mừng rỡ khi thấy bố và em đang chờ ở đó.</a:t>
            </a:r>
            <a:endParaRPr lang="en-US" sz="2600" dirty="0">
              <a:solidFill>
                <a:srgbClr val="0070C0"/>
              </a:solidFill>
              <a:latin typeface="Arial-SGK-TV" pitchFamily="2" charset="0"/>
              <a:ea typeface="Arial-Rounded" charset="0"/>
              <a:cs typeface="Arial-SGK-TV" pitchFamily="2" charset="0"/>
            </a:endParaRPr>
          </a:p>
          <a:p>
            <a:pPr algn="just"/>
            <a:r>
              <a:rPr lang="en-US" altLang="zh-CN" sz="30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0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1140" y="1011640"/>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3908344" y="880830"/>
            <a:ext cx="304245"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3179852" y="1312161"/>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2396692" y="1700349"/>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23276" cy="31721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997369" y="2086643"/>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3053058" y="2466760"/>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589587" y="2892593"/>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100551" y="3340580"/>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4528390" y="3269375"/>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3039774" y="3627988"/>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3179851" y="407023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337" y="3310181"/>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p>
        </p:txBody>
      </p:sp>
      <p:sp>
        <p:nvSpPr>
          <p:cNvPr id="24" name="TextBox 23"/>
          <p:cNvSpPr txBox="1"/>
          <p:nvPr/>
        </p:nvSpPr>
        <p:spPr>
          <a:xfrm>
            <a:off x="4519208" y="3269375"/>
            <a:ext cx="378502"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p>
        </p:txBody>
      </p:sp>
      <p:sp>
        <p:nvSpPr>
          <p:cNvPr id="25" name="TextBox 24"/>
          <p:cNvSpPr txBox="1"/>
          <p:nvPr/>
        </p:nvSpPr>
        <p:spPr>
          <a:xfrm>
            <a:off x="2984926" y="3590849"/>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p>
        </p:txBody>
      </p:sp>
      <p:sp>
        <p:nvSpPr>
          <p:cNvPr id="27" name="TextBox 26"/>
          <p:cNvSpPr txBox="1"/>
          <p:nvPr/>
        </p:nvSpPr>
        <p:spPr>
          <a:xfrm>
            <a:off x="3128127" y="4058013"/>
            <a:ext cx="493298"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5878913"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805903" y="4035799"/>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p>
        </p:txBody>
      </p:sp>
      <p:cxnSp>
        <p:nvCxnSpPr>
          <p:cNvPr id="28" name="Straight Connector 27">
            <a:extLst>
              <a:ext uri="{FF2B5EF4-FFF2-40B4-BE49-F238E27FC236}">
                <a16:creationId xmlns:a16="http://schemas.microsoft.com/office/drawing/2014/main" id="{741DCC91-986E-46BF-91B9-C71C3E6BEFFC}"/>
              </a:ext>
            </a:extLst>
          </p:cNvPr>
          <p:cNvCxnSpPr>
            <a:cxnSpLocks/>
          </p:cNvCxnSpPr>
          <p:nvPr/>
        </p:nvCxnSpPr>
        <p:spPr>
          <a:xfrm>
            <a:off x="2301803" y="4503364"/>
            <a:ext cx="878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820A74-02A3-4EBB-AEE2-75D951F1F054}"/>
              </a:ext>
            </a:extLst>
          </p:cNvPr>
          <p:cNvCxnSpPr>
            <a:cxnSpLocks/>
          </p:cNvCxnSpPr>
          <p:nvPr/>
        </p:nvCxnSpPr>
        <p:spPr>
          <a:xfrm>
            <a:off x="7908164" y="4090066"/>
            <a:ext cx="7909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5F7DB6-9992-49C4-BB22-70B26493969A}"/>
              </a:ext>
            </a:extLst>
          </p:cNvPr>
          <p:cNvCxnSpPr>
            <a:cxnSpLocks/>
          </p:cNvCxnSpPr>
          <p:nvPr/>
        </p:nvCxnSpPr>
        <p:spPr>
          <a:xfrm>
            <a:off x="480197" y="3709120"/>
            <a:ext cx="8944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E64646-5861-4709-B1E5-95B7405B9F41}"/>
              </a:ext>
            </a:extLst>
          </p:cNvPr>
          <p:cNvCxnSpPr>
            <a:cxnSpLocks/>
          </p:cNvCxnSpPr>
          <p:nvPr/>
        </p:nvCxnSpPr>
        <p:spPr>
          <a:xfrm>
            <a:off x="3186126" y="3648735"/>
            <a:ext cx="5742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F0BA5882-F94C-49B7-8586-ABAB4619AAB9}"/>
              </a:ext>
            </a:extLst>
          </p:cNvPr>
          <p:cNvSpPr/>
          <p:nvPr/>
        </p:nvSpPr>
        <p:spPr>
          <a:xfrm>
            <a:off x="3238245" y="197716"/>
            <a:ext cx="2506948" cy="553998"/>
          </a:xfrm>
          <a:prstGeom prst="rect">
            <a:avLst/>
          </a:prstGeom>
        </p:spPr>
        <p:txBody>
          <a:bodyPr wrap="square">
            <a:spAutoFit/>
          </a:bodyPr>
          <a:lstStyle/>
          <a:p>
            <a:r>
              <a:rPr lang="en-US" altLang="zh-CN" sz="3000" dirty="0" err="1">
                <a:solidFill>
                  <a:srgbClr val="FF0000"/>
                </a:solidFill>
                <a:latin typeface="Arial-SGK-TV" pitchFamily="2" charset="0"/>
                <a:ea typeface="Arial-Rounded" panose="020B0500000000000000" pitchFamily="34" charset="-93"/>
                <a:cs typeface="Arial-SGK-TV" pitchFamily="2" charset="0"/>
                <a:sym typeface="+mn-lt"/>
              </a:rPr>
              <a:t>Giải</a:t>
            </a:r>
            <a:r>
              <a:rPr lang="en-US" altLang="zh-CN" sz="30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FF0000"/>
                </a:solidFill>
                <a:latin typeface="Arial-SGK-TV" pitchFamily="2" charset="0"/>
                <a:ea typeface="Arial-Rounded" panose="020B0500000000000000" pitchFamily="34" charset="-93"/>
                <a:cs typeface="Arial-SGK-TV" pitchFamily="2" charset="0"/>
                <a:sym typeface="+mn-lt"/>
              </a:rPr>
              <a:t>nghĩa</a:t>
            </a:r>
            <a:r>
              <a:rPr lang="en-US" altLang="zh-CN" sz="30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FF0000"/>
                </a:solidFill>
                <a:latin typeface="Arial-SGK-TV" pitchFamily="2" charset="0"/>
                <a:ea typeface="Arial-Rounded" panose="020B0500000000000000" pitchFamily="34" charset="-93"/>
                <a:cs typeface="Arial-SGK-TV" pitchFamily="2" charset="0"/>
                <a:sym typeface="+mn-lt"/>
              </a:rPr>
              <a:t>từ</a:t>
            </a:r>
            <a:endParaRPr lang="zh-CN" altLang="en-US" sz="30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3" name="矩形 8">
            <a:extLst>
              <a:ext uri="{FF2B5EF4-FFF2-40B4-BE49-F238E27FC236}">
                <a16:creationId xmlns:a16="http://schemas.microsoft.com/office/drawing/2014/main" id="{153EC9EE-CC50-408E-AF1E-C630DAD0E6D4}"/>
              </a:ext>
            </a:extLst>
          </p:cNvPr>
          <p:cNvSpPr/>
          <p:nvPr/>
        </p:nvSpPr>
        <p:spPr>
          <a:xfrm>
            <a:off x="466289" y="1215039"/>
            <a:ext cx="4666427" cy="461665"/>
          </a:xfrm>
          <a:prstGeom prst="rect">
            <a:avLst/>
          </a:prstGeom>
        </p:spPr>
        <p:txBody>
          <a:bodyPr wrap="square">
            <a:spAutoFit/>
          </a:bodyPr>
          <a:lstStyle/>
          <a:p>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đông</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như</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hội</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rất</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nhiều</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người</a:t>
            </a:r>
            <a:endParaRPr lang="zh-CN" altLang="en-US" sz="30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4" name="矩形 8">
            <a:extLst>
              <a:ext uri="{FF2B5EF4-FFF2-40B4-BE49-F238E27FC236}">
                <a16:creationId xmlns:a16="http://schemas.microsoft.com/office/drawing/2014/main" id="{1F45C714-1586-4F3D-8D9E-7E32DA129D70}"/>
              </a:ext>
            </a:extLst>
          </p:cNvPr>
          <p:cNvSpPr/>
          <p:nvPr/>
        </p:nvSpPr>
        <p:spPr>
          <a:xfrm>
            <a:off x="466288" y="1691980"/>
            <a:ext cx="8168753" cy="830997"/>
          </a:xfrm>
          <a:prstGeom prst="rect">
            <a:avLst/>
          </a:prstGeom>
        </p:spPr>
        <p:txBody>
          <a:bodyPr wrap="square">
            <a:spAutoFit/>
          </a:bodyPr>
          <a:lstStyle/>
          <a:p>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mải</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mê</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tập</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trung</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cao</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vào</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việc</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gì</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đó</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đến</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mức</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không</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còn</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biết</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gì</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đến</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xung</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quanh</a:t>
            </a:r>
            <a:endParaRPr lang="zh-CN" altLang="en-US" sz="30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91AF01AD-18EA-422D-8E6F-785CEAF3C8DA}"/>
              </a:ext>
            </a:extLst>
          </p:cNvPr>
          <p:cNvSpPr/>
          <p:nvPr/>
        </p:nvSpPr>
        <p:spPr>
          <a:xfrm>
            <a:off x="466289" y="2571750"/>
            <a:ext cx="6624624" cy="461665"/>
          </a:xfrm>
          <a:prstGeom prst="rect">
            <a:avLst/>
          </a:prstGeom>
        </p:spPr>
        <p:txBody>
          <a:bodyPr wrap="square">
            <a:spAutoFit/>
          </a:bodyPr>
          <a:lstStyle/>
          <a:p>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ngoảnh</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err="1">
                <a:solidFill>
                  <a:srgbClr val="FF0000"/>
                </a:solidFill>
                <a:latin typeface="Arial-SGK-TV" pitchFamily="2" charset="0"/>
                <a:ea typeface="Arial-Rounded" panose="020B0500000000000000" pitchFamily="34" charset="-93"/>
                <a:cs typeface="Arial-SGK-TV" pitchFamily="2" charset="0"/>
                <a:sym typeface="+mn-lt"/>
              </a:rPr>
              <a:t>lại</a:t>
            </a:r>
            <a:r>
              <a:rPr lang="en-US" altLang="zh-CN" sz="2400"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2400" dirty="0">
                <a:latin typeface="Arial-SGK-TV" pitchFamily="2" charset="0"/>
                <a:ea typeface="Arial-Rounded" panose="020B0500000000000000" pitchFamily="34" charset="-93"/>
                <a:cs typeface="Arial-SGK-TV" pitchFamily="2" charset="0"/>
                <a:sym typeface="+mn-lt"/>
              </a:rPr>
              <a:t>quay </a:t>
            </a:r>
            <a:r>
              <a:rPr lang="en-US" altLang="zh-CN" sz="2400" dirty="0" err="1">
                <a:latin typeface="Arial-SGK-TV" pitchFamily="2" charset="0"/>
                <a:ea typeface="Arial-Rounded" panose="020B0500000000000000" pitchFamily="34" charset="-93"/>
                <a:cs typeface="Arial-SGK-TV" pitchFamily="2" charset="0"/>
                <a:sym typeface="+mn-lt"/>
              </a:rPr>
              <a:t>đầu</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nhìn</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về</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phía</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sau</a:t>
            </a:r>
            <a:r>
              <a:rPr lang="en-US" altLang="zh-CN" sz="2400" dirty="0">
                <a:latin typeface="Arial-SGK-TV" pitchFamily="2" charset="0"/>
                <a:ea typeface="Arial-Rounded" panose="020B0500000000000000" pitchFamily="34" charset="-93"/>
                <a:cs typeface="Arial-SGK-TV" pitchFamily="2" charset="0"/>
                <a:sym typeface="+mn-lt"/>
              </a:rPr>
              <a:t> </a:t>
            </a:r>
            <a:r>
              <a:rPr lang="en-US" altLang="zh-CN" sz="2400" dirty="0" err="1">
                <a:latin typeface="Arial-SGK-TV" pitchFamily="2" charset="0"/>
                <a:ea typeface="Arial-Rounded" panose="020B0500000000000000" pitchFamily="34" charset="-93"/>
                <a:cs typeface="Arial-SGK-TV" pitchFamily="2" charset="0"/>
                <a:sym typeface="+mn-lt"/>
              </a:rPr>
              <a:t>lưng</a:t>
            </a:r>
            <a:endParaRPr lang="zh-CN" altLang="en-US" sz="3000" dirty="0">
              <a:solidFill>
                <a:srgbClr val="FF000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42501984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803</TotalTime>
  <Words>1125</Words>
  <Application>Microsoft Office PowerPoint</Application>
  <PresentationFormat>On-screen Show (16:9)</PresentationFormat>
  <Paragraphs>78</Paragraphs>
  <Slides>16</Slides>
  <Notes>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HL Hoctro</vt:lpstr>
      <vt:lpstr>Arial</vt:lpstr>
      <vt:lpstr>Times New Roman</vt:lpstr>
      <vt:lpstr>Arial-SGK-TV</vt:lpstr>
      <vt:lpstr>Arial-Rounded</vt:lpstr>
      <vt:lpstr>DFPOP1-W9</vt:lpstr>
      <vt:lpstr>Calibri</vt:lpstr>
      <vt:lpstr>Bahnschrift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YEN</cp:lastModifiedBy>
  <cp:revision>67</cp:revision>
  <dcterms:created xsi:type="dcterms:W3CDTF">2020-08-13T09:19:08Z</dcterms:created>
  <dcterms:modified xsi:type="dcterms:W3CDTF">2023-03-16T00:24:56Z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