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5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6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7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5" r:id="rId1"/>
    <p:sldMasterId id="2147483693" r:id="rId2"/>
    <p:sldMasterId id="2147483708" r:id="rId3"/>
    <p:sldMasterId id="2147483723" r:id="rId4"/>
    <p:sldMasterId id="2147483738" r:id="rId5"/>
    <p:sldMasterId id="2147483768" r:id="rId6"/>
    <p:sldMasterId id="2147483784" r:id="rId7"/>
    <p:sldMasterId id="2147483799" r:id="rId8"/>
  </p:sldMasterIdLst>
  <p:notesMasterIdLst>
    <p:notesMasterId r:id="rId38"/>
  </p:notesMasterIdLst>
  <p:sldIdLst>
    <p:sldId id="523" r:id="rId9"/>
    <p:sldId id="525" r:id="rId10"/>
    <p:sldId id="526" r:id="rId11"/>
    <p:sldId id="527" r:id="rId12"/>
    <p:sldId id="524" r:id="rId13"/>
    <p:sldId id="528" r:id="rId14"/>
    <p:sldId id="573" r:id="rId15"/>
    <p:sldId id="570" r:id="rId16"/>
    <p:sldId id="532" r:id="rId17"/>
    <p:sldId id="531" r:id="rId18"/>
    <p:sldId id="571" r:id="rId19"/>
    <p:sldId id="572" r:id="rId20"/>
    <p:sldId id="533" r:id="rId21"/>
    <p:sldId id="534" r:id="rId22"/>
    <p:sldId id="535" r:id="rId23"/>
    <p:sldId id="536" r:id="rId24"/>
    <p:sldId id="537" r:id="rId25"/>
    <p:sldId id="539" r:id="rId26"/>
    <p:sldId id="538" r:id="rId27"/>
    <p:sldId id="540" r:id="rId28"/>
    <p:sldId id="541" r:id="rId29"/>
    <p:sldId id="542" r:id="rId30"/>
    <p:sldId id="543" r:id="rId31"/>
    <p:sldId id="544" r:id="rId32"/>
    <p:sldId id="545" r:id="rId33"/>
    <p:sldId id="548" r:id="rId34"/>
    <p:sldId id="551" r:id="rId35"/>
    <p:sldId id="547" r:id="rId36"/>
    <p:sldId id="550" r:id="rId37"/>
  </p:sldIdLst>
  <p:sldSz cx="9144000" cy="5143500" type="screen16x9"/>
  <p:notesSz cx="6858000" cy="9144000"/>
  <p:embeddedFontLst>
    <p:embeddedFont>
      <p:font typeface="HP001 4 hàng" panose="020B0603050302020204" pitchFamily="34" charset="0"/>
      <p:regular r:id="rId39"/>
      <p:bold r:id="rId40"/>
    </p:embeddedFont>
    <p:embeddedFont>
      <p:font typeface="Arial-Rounded" panose="020B0500000000000000" charset="0"/>
      <p:regular r:id="rId41"/>
      <p:bold r:id="rId42"/>
    </p:embeddedFont>
    <p:embeddedFont>
      <p:font typeface="Microsoft YaHei" panose="020B0503020204020204" pitchFamily="34" charset="-122"/>
      <p:regular r:id="rId43"/>
      <p:bold r:id="rId44"/>
    </p:embeddedFont>
    <p:embeddedFont>
      <p:font typeface="Calibri" panose="020F0502020204030204" pitchFamily="34" charset="0"/>
      <p:regular r:id="rId45"/>
      <p:bold r:id="rId46"/>
      <p:italic r:id="rId47"/>
      <p:boldItalic r:id="rId48"/>
    </p:embeddedFont>
    <p:embeddedFont>
      <p:font typeface="Microsoft YaHei" panose="020B0503020204020204" pitchFamily="34" charset="-122"/>
      <p:regular r:id="rId43"/>
      <p:bold r:id="rId44"/>
    </p:embeddedFont>
    <p:embeddedFont>
      <p:font typeface="宋体" panose="02010600030101010101" pitchFamily="2" charset="-122"/>
      <p:regular r:id="rId49"/>
    </p:embeddedFont>
    <p:embeddedFont>
      <p:font typeface="DFPOP1-W9" panose="020B0604020202020204" charset="0"/>
      <p:regular r:id="rId50"/>
    </p:embeddedFont>
    <p:embeddedFont>
      <p:font typeface="Arial-SGK-TV" pitchFamily="2" charset="0"/>
      <p:regular r:id="rId51"/>
      <p:bold r:id="rId52"/>
      <p:italic r:id="rId5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D1FF"/>
    <a:srgbClr val="E80888"/>
    <a:srgbClr val="EB67B6"/>
    <a:srgbClr val="D50D8E"/>
    <a:srgbClr val="F446B6"/>
    <a:srgbClr val="009242"/>
    <a:srgbClr val="0418AC"/>
    <a:srgbClr val="FEE7EF"/>
    <a:srgbClr val="8D3A96"/>
    <a:srgbClr val="CD71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58" autoAdjust="0"/>
    <p:restoredTop sz="95552" autoAdjust="0"/>
  </p:normalViewPr>
  <p:slideViewPr>
    <p:cSldViewPr snapToGrid="0">
      <p:cViewPr varScale="1">
        <p:scale>
          <a:sx n="89" d="100"/>
          <a:sy n="89" d="100"/>
        </p:scale>
        <p:origin x="810" y="7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font" Target="fonts/font1.fntdata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font" Target="fonts/font15.fntdata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font" Target="fonts/font13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0" Type="http://schemas.openxmlformats.org/officeDocument/2006/relationships/slide" Target="slides/slide12.xml"/><Relationship Id="rId41" Type="http://schemas.openxmlformats.org/officeDocument/2006/relationships/font" Target="fonts/font3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font" Target="fonts/font11.fntdata"/><Relationship Id="rId57" Type="http://schemas.openxmlformats.org/officeDocument/2006/relationships/tableStyles" Target="tableStyles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font" Target="fonts/font6.fntdata"/><Relationship Id="rId52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546686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4C845-2BE2-4423-97B3-49F88020EF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04760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4C845-2BE2-4423-97B3-49F88020EF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46822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4C845-2BE2-4423-97B3-49F88020EF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77742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E08DF-DA78-46F4-852F-0D5173D95A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53439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4C845-2BE2-4423-97B3-49F88020EF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22052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4C845-2BE2-4423-97B3-49F88020EF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70401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 panose="020F0502020204030204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51129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 panose="020F0502020204030204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851420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335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2578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4051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2271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6007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9752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9132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3491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073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95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 panose="020F0502020204030204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11200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237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122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9219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3039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0211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4183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454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752961D6-F670-4712-AED8-7BFBF345629E}"/>
              </a:ext>
            </a:extLst>
          </p:cNvPr>
          <p:cNvSpPr/>
          <p:nvPr userDrawn="1"/>
        </p:nvSpPr>
        <p:spPr>
          <a:xfrm>
            <a:off x="298045" y="494818"/>
            <a:ext cx="8547908" cy="4262378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ffectLst>
            <a:outerShdw blurRad="368300" sx="102000" sy="102000" algn="ctr" rotWithShape="0">
              <a:prstClr val="black">
                <a:alpha val="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E793644-A46B-42BC-8A91-4329DC3703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3" t="37753" r="4541" b="48324"/>
          <a:stretch/>
        </p:blipFill>
        <p:spPr>
          <a:xfrm>
            <a:off x="1" y="4379487"/>
            <a:ext cx="5026306" cy="764014"/>
          </a:xfrm>
          <a:prstGeom prst="rect">
            <a:avLst/>
          </a:prstGeom>
          <a:effectLst>
            <a:outerShdw blurRad="190500" dist="38100" dir="16200000" rotWithShape="0">
              <a:prstClr val="black">
                <a:alpha val="11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7253DC7-4550-4659-AB2E-3EEAA6B70B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51" t="37753" r="4542" b="48324"/>
          <a:stretch/>
        </p:blipFill>
        <p:spPr>
          <a:xfrm>
            <a:off x="5026307" y="4379487"/>
            <a:ext cx="3819646" cy="764014"/>
          </a:xfrm>
          <a:prstGeom prst="rect">
            <a:avLst/>
          </a:prstGeom>
          <a:effectLst/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754FA08-B67D-43A5-9338-AF4A89EE7D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01" t="37753" r="23622" b="48324"/>
          <a:stretch/>
        </p:blipFill>
        <p:spPr>
          <a:xfrm>
            <a:off x="8845952" y="4383870"/>
            <a:ext cx="298049" cy="764014"/>
          </a:xfrm>
          <a:prstGeom prst="rect">
            <a:avLst/>
          </a:prstGeom>
          <a:effectLst/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188AD28F-EDF3-4331-9D3B-FBBFE2298BAC}"/>
              </a:ext>
            </a:extLst>
          </p:cNvPr>
          <p:cNvSpPr/>
          <p:nvPr userDrawn="1"/>
        </p:nvSpPr>
        <p:spPr>
          <a:xfrm>
            <a:off x="1811437" y="251750"/>
            <a:ext cx="5521124" cy="49481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15" name="TextBox 143">
            <a:extLst>
              <a:ext uri="{FF2B5EF4-FFF2-40B4-BE49-F238E27FC236}">
                <a16:creationId xmlns:a16="http://schemas.microsoft.com/office/drawing/2014/main" id="{E12D30BC-1202-44E6-9EA5-FEE382CDC73C}"/>
              </a:ext>
            </a:extLst>
          </p:cNvPr>
          <p:cNvSpPr txBox="1"/>
          <p:nvPr userDrawn="1"/>
        </p:nvSpPr>
        <p:spPr>
          <a:xfrm>
            <a:off x="2612338" y="273832"/>
            <a:ext cx="3919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450" normalizeH="0" baseline="0" noProof="0" dirty="0">
                <a:ln w="6350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庞门正道标题体" panose="020F0502020204030204"/>
                <a:cs typeface="+mn-ea"/>
                <a:sym typeface="+mn-lt"/>
              </a:rPr>
              <a:t>单击输入标题</a:t>
            </a:r>
            <a:endParaRPr kumimoji="0" lang="en-US" altLang="zh-CN" sz="2400" b="0" i="0" u="none" strike="noStrike" kern="1200" cap="none" spc="450" normalizeH="0" baseline="0" noProof="0" dirty="0">
              <a:ln w="6350"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73179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5703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673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25B2B0-692A-46A2-956F-D87A1A3CFB5B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E584FB-8213-408C-973A-0BFE315A5B2C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 panose="020F0502020204030204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15544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83784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99300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5188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2950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 panose="020F0502020204030204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74001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208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3948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624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959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534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282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159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1487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2544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08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 panose="020F0502020204030204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93329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4047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390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1646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5144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313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710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5771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0531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582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062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 panose="020F0502020204030204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42889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850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0100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505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073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0174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7268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8516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7810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206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480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 panose="020F0502020204030204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603586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9852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2405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58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95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962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9305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366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3089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803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3816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 panose="020F0502020204030204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824169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5527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1736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7165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339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7071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0880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100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619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49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843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 panose="020F0502020204030204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327774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3723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3778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618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388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E6C50-F2B0-4117-AF69-C839F5CC2C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6AB1BC-A075-4A18-8F82-2A7D645F56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7264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3064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742052" y="-626892"/>
            <a:ext cx="9985925" cy="118241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747" y="4515966"/>
            <a:ext cx="1800253" cy="7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14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747" y="4515966"/>
            <a:ext cx="1800253" cy="7196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742052" y="-626892"/>
            <a:ext cx="9985925" cy="1182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60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1590"/>
            <a:ext cx="9144000" cy="26193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3750965"/>
            <a:ext cx="2142464" cy="2142464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-1426112" y="-55792"/>
            <a:ext cx="11474420" cy="1558327"/>
            <a:chOff x="-900605" y="-49427"/>
            <a:chExt cx="5490815" cy="745701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042183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7654"/>
            <a:ext cx="9144000" cy="2619375"/>
          </a:xfrm>
          <a:prstGeom prst="rect">
            <a:avLst/>
          </a:prstGeom>
        </p:spPr>
      </p:pic>
      <p:grpSp>
        <p:nvGrpSpPr>
          <p:cNvPr id="4" name="组合 3"/>
          <p:cNvGrpSpPr/>
          <p:nvPr userDrawn="1"/>
        </p:nvGrpSpPr>
        <p:grpSpPr>
          <a:xfrm>
            <a:off x="-1426112" y="-55792"/>
            <a:ext cx="11474420" cy="1558327"/>
            <a:chOff x="-900605" y="-49427"/>
            <a:chExt cx="5490815" cy="745701"/>
          </a:xfrm>
        </p:grpSpPr>
        <p:pic>
          <p:nvPicPr>
            <p:cNvPr id="5" name="图片 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图片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96451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 panose="020F0502020204030204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29912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E6C50-F2B0-4117-AF69-C839F5CC2C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6AB1BC-A075-4A18-8F82-2A7D645F56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891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E6C50-F2B0-4117-AF69-C839F5CC2C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6AB1BC-A075-4A18-8F82-2A7D645F56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717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E6C50-F2B0-4117-AF69-C839F5CC2C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6AB1BC-A075-4A18-8F82-2A7D645F56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7361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E6C50-F2B0-4117-AF69-C839F5CC2C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6AB1BC-A075-4A18-8F82-2A7D645F56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2145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E6C50-F2B0-4117-AF69-C839F5CC2C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6AB1BC-A075-4A18-8F82-2A7D645F56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22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E6C50-F2B0-4117-AF69-C839F5CC2C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6AB1BC-A075-4A18-8F82-2A7D645F56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217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E6C50-F2B0-4117-AF69-C839F5CC2C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6AB1BC-A075-4A18-8F82-2A7D645F56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0061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E6C50-F2B0-4117-AF69-C839F5CC2C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6AB1BC-A075-4A18-8F82-2A7D645F56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188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E6C50-F2B0-4117-AF69-C839F5CC2C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6AB1BC-A075-4A18-8F82-2A7D645F56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3202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7133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 panose="020F0502020204030204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270889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6827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7298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4154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9184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18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805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251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642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684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2179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slideLayout" Target="../slideLayouts/slideLayout86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5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slideLayout" Target="../slideLayouts/slideLayout8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slideLayout" Target="../slideLayouts/slideLayout10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 panose="020F0502020204030204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2204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3231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5648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7344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2899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  <p:sldLayoutId id="2147483752" r:id="rId14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E6C50-F2B0-4117-AF69-C839F5CC2C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6AB1BC-A075-4A18-8F82-2A7D645F56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3041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  <p:sldLayoutId id="2147483783" r:id="rId15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4047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  <p:sldLayoutId id="2147483797" r:id="rId13"/>
    <p:sldLayoutId id="2147483798" r:id="rId14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4809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  <p:sldLayoutId id="2147483811" r:id="rId12"/>
    <p:sldLayoutId id="2147483812" r:id="rId13"/>
    <p:sldLayoutId id="2147483813" r:id="rId14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8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8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8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5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9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3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5.png"/><Relationship Id="rId5" Type="http://schemas.openxmlformats.org/officeDocument/2006/relationships/slideLayout" Target="../slideLayouts/slideLayout78.xml"/><Relationship Id="rId4" Type="http://schemas.openxmlformats.org/officeDocument/2006/relationships/video" Target="../media/media3.mp4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media" Target="../media/media5.mp4"/><Relationship Id="rId7" Type="http://schemas.openxmlformats.org/officeDocument/2006/relationships/image" Target="../media/image38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7.png"/><Relationship Id="rId5" Type="http://schemas.openxmlformats.org/officeDocument/2006/relationships/slideLayout" Target="../slideLayouts/slideLayout78.xml"/><Relationship Id="rId4" Type="http://schemas.openxmlformats.org/officeDocument/2006/relationships/video" Target="../media/media5.mp4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9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.png"/><Relationship Id="rId12" Type="http://schemas.openxmlformats.org/officeDocument/2006/relationships/image" Target="../media/image2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11" Type="http://schemas.openxmlformats.org/officeDocument/2006/relationships/image" Target="../media/image26.png"/><Relationship Id="rId5" Type="http://schemas.openxmlformats.org/officeDocument/2006/relationships/image" Target="../media/image25.png"/><Relationship Id="rId15" Type="http://schemas.openxmlformats.org/officeDocument/2006/relationships/image" Target="../media/image30.png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0.png"/><Relationship Id="rId1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BAD3D43-04B8-4A12-ACD7-73C535D6A9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3" r="7813"/>
          <a:stretch/>
        </p:blipFill>
        <p:spPr>
          <a:xfrm rot="5400000">
            <a:off x="2000250" y="-2000250"/>
            <a:ext cx="5143500" cy="91440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FAF49666-CA37-4845-8451-128A8AA338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95765" y="-1419297"/>
            <a:ext cx="4352471" cy="7783974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93F2CDC7-90A7-40E1-A453-59A145C99A92}"/>
              </a:ext>
            </a:extLst>
          </p:cNvPr>
          <p:cNvSpPr/>
          <p:nvPr/>
        </p:nvSpPr>
        <p:spPr>
          <a:xfrm>
            <a:off x="1371600" y="904010"/>
            <a:ext cx="6317673" cy="3394368"/>
          </a:xfrm>
          <a:prstGeom prst="rect">
            <a:avLst/>
          </a:prstGeom>
          <a:solidFill>
            <a:schemeClr val="bg1"/>
          </a:solidFill>
          <a:ln w="76200">
            <a:noFill/>
          </a:ln>
          <a:effectLst>
            <a:outerShdw blurRad="368300" sx="102000" sy="102000" algn="ctr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6D4FE950-136A-4682-8BA4-20046AAF22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7" t="44966" b="31828"/>
          <a:stretch/>
        </p:blipFill>
        <p:spPr>
          <a:xfrm>
            <a:off x="0" y="1772257"/>
            <a:ext cx="9144002" cy="3421380"/>
          </a:xfrm>
          <a:prstGeom prst="rect">
            <a:avLst/>
          </a:prstGeom>
        </p:spPr>
      </p:pic>
      <p:sp>
        <p:nvSpPr>
          <p:cNvPr id="6" name="TextBox 4">
            <a:extLst>
              <a:ext uri="{FF2B5EF4-FFF2-40B4-BE49-F238E27FC236}">
                <a16:creationId xmlns:a16="http://schemas.microsoft.com/office/drawing/2014/main" id="{7E0CD5D3-B653-42CE-8228-AEA509D5B740}"/>
              </a:ext>
            </a:extLst>
          </p:cNvPr>
          <p:cNvSpPr txBox="1"/>
          <p:nvPr/>
        </p:nvSpPr>
        <p:spPr>
          <a:xfrm>
            <a:off x="351781" y="1116639"/>
            <a:ext cx="83573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buFontTx/>
              <a:buNone/>
              <a:defRPr/>
            </a:pPr>
            <a:r>
              <a:rPr lang="en-US" sz="3200" b="1" kern="1200" dirty="0">
                <a:solidFill>
                  <a:srgbClr val="FF0000"/>
                </a:solidFill>
                <a:latin typeface="UVN Banh Mi" pitchFamily="2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CHÀO MỪNG CÁC CON ĐẾN VỚI </a:t>
            </a:r>
          </a:p>
          <a:p>
            <a:pPr algn="ctr" defTabSz="685800">
              <a:buClrTx/>
              <a:buFontTx/>
              <a:buNone/>
              <a:defRPr/>
            </a:pPr>
            <a:r>
              <a:rPr lang="en-US" sz="3200" b="1" kern="1200" dirty="0">
                <a:solidFill>
                  <a:srgbClr val="FF0000"/>
                </a:solidFill>
                <a:latin typeface="UVN Banh Mi" pitchFamily="2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TIẾT HỌC HÔM NAY</a:t>
            </a: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403A756A-0D88-4EBD-95BC-9A644CA924EF}"/>
              </a:ext>
            </a:extLst>
          </p:cNvPr>
          <p:cNvSpPr txBox="1"/>
          <p:nvPr/>
        </p:nvSpPr>
        <p:spPr>
          <a:xfrm>
            <a:off x="3650115" y="2472690"/>
            <a:ext cx="18437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buClrTx/>
              <a:buFontTx/>
              <a:buNone/>
              <a:defRPr/>
            </a:pPr>
            <a:r>
              <a:rPr lang="en-US" sz="3200" b="1" kern="1200" dirty="0">
                <a:solidFill>
                  <a:srgbClr val="002060"/>
                </a:solidFill>
                <a:latin typeface="UVN Banh Mi" pitchFamily="2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LỚP </a:t>
            </a:r>
            <a:r>
              <a:rPr lang="vi-VN" sz="3200" b="1" kern="1200" dirty="0" smtClean="0">
                <a:solidFill>
                  <a:srgbClr val="002060"/>
                </a:solidFill>
                <a:latin typeface="UVN Banh Mi" pitchFamily="2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1A4</a:t>
            </a:r>
            <a:endParaRPr lang="en-US" sz="3200" b="1" kern="1200" dirty="0">
              <a:solidFill>
                <a:srgbClr val="002060"/>
              </a:solidFill>
              <a:latin typeface="UVN Banh Mi" pitchFamily="2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520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43307" y="885678"/>
            <a:ext cx="31602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Luyện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đọc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câu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dài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1972" y="1694241"/>
            <a:ext cx="87567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    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Một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chú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sóc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đang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chuyền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trên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cây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bỗng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trượt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rơi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trúng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đầu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lão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sói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đang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ngái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ngủ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7860362" y="2171294"/>
            <a:ext cx="205971" cy="486785"/>
            <a:chOff x="4036634" y="3613350"/>
            <a:chExt cx="189104" cy="296494"/>
          </a:xfrm>
        </p:grpSpPr>
        <p:cxnSp>
          <p:nvCxnSpPr>
            <p:cNvPr id="6" name="Straight Connector 5"/>
            <p:cNvCxnSpPr/>
            <p:nvPr/>
          </p:nvCxnSpPr>
          <p:spPr>
            <a:xfrm flipH="1">
              <a:off x="4036634" y="3613351"/>
              <a:ext cx="131472" cy="296493"/>
            </a:xfrm>
            <a:prstGeom prst="lin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</a:ln>
            <a:effectLst/>
          </p:spPr>
        </p:cxnSp>
        <p:cxnSp>
          <p:nvCxnSpPr>
            <p:cNvPr id="7" name="Straight Connector 6"/>
            <p:cNvCxnSpPr/>
            <p:nvPr/>
          </p:nvCxnSpPr>
          <p:spPr>
            <a:xfrm flipH="1">
              <a:off x="4094266" y="3613350"/>
              <a:ext cx="131472" cy="296493"/>
            </a:xfrm>
            <a:prstGeom prst="lin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</a:ln>
            <a:effectLst/>
          </p:spPr>
        </p:cxnSp>
      </p:grpSp>
      <p:cxnSp>
        <p:nvCxnSpPr>
          <p:cNvPr id="8" name="Straight Connector 7"/>
          <p:cNvCxnSpPr/>
          <p:nvPr/>
        </p:nvCxnSpPr>
        <p:spPr>
          <a:xfrm flipH="1">
            <a:off x="7277552" y="1728913"/>
            <a:ext cx="141256" cy="450956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311972" y="3453889"/>
            <a:ext cx="83398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    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Còn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chúng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tôi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lúc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cũng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vui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vì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chúng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tôi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nhiều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bạn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tốt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2074399" y="2179869"/>
            <a:ext cx="141256" cy="450956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12" name="Straight Connector 11"/>
          <p:cNvCxnSpPr/>
          <p:nvPr/>
        </p:nvCxnSpPr>
        <p:spPr>
          <a:xfrm flipH="1">
            <a:off x="5872548" y="3453889"/>
            <a:ext cx="141256" cy="450956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</a:ln>
          <a:effectLst/>
        </p:spPr>
      </p:cxnSp>
      <p:grpSp>
        <p:nvGrpSpPr>
          <p:cNvPr id="13" name="Group 12"/>
          <p:cNvGrpSpPr/>
          <p:nvPr/>
        </p:nvGrpSpPr>
        <p:grpSpPr>
          <a:xfrm>
            <a:off x="2576355" y="3930942"/>
            <a:ext cx="205971" cy="486785"/>
            <a:chOff x="4036634" y="3613350"/>
            <a:chExt cx="189104" cy="296494"/>
          </a:xfrm>
        </p:grpSpPr>
        <p:cxnSp>
          <p:nvCxnSpPr>
            <p:cNvPr id="14" name="Straight Connector 13"/>
            <p:cNvCxnSpPr/>
            <p:nvPr/>
          </p:nvCxnSpPr>
          <p:spPr>
            <a:xfrm flipH="1">
              <a:off x="4036634" y="3613351"/>
              <a:ext cx="131472" cy="296493"/>
            </a:xfrm>
            <a:prstGeom prst="lin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</a:ln>
            <a:effectLst/>
          </p:spPr>
        </p:cxnSp>
        <p:cxnSp>
          <p:nvCxnSpPr>
            <p:cNvPr id="15" name="Straight Connector 14"/>
            <p:cNvCxnSpPr/>
            <p:nvPr/>
          </p:nvCxnSpPr>
          <p:spPr>
            <a:xfrm flipH="1">
              <a:off x="4094266" y="3613350"/>
              <a:ext cx="131472" cy="296493"/>
            </a:xfrm>
            <a:prstGeom prst="lin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18030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97564" y="0"/>
            <a:ext cx="2664512" cy="52322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Câu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hỏi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của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sói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5116" y="427239"/>
            <a:ext cx="8570649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  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Một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chú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sóc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đang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chuyền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trên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cành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cây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bỗng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trượt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chân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,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rơi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trúng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đầu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lão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sói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đang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ngái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ngủ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.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Sói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chồm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dậy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,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túm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lấy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sóc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.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Sóc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van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nài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:</a:t>
            </a:r>
          </a:p>
          <a:p>
            <a:pPr marL="0" marR="0" lvl="1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   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- Xin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hãy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thả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tôi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ra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!</a:t>
            </a:r>
          </a:p>
          <a:p>
            <a:pPr marL="0" marR="0" lvl="1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  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Sói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nói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:</a:t>
            </a:r>
          </a:p>
          <a:p>
            <a:pPr marL="0" marR="0" lvl="1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   -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Được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, ta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sẽ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thả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,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nhưng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ngươi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hãy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nói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cho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ta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biết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: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Vì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sao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các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ngươi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cứ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nhảy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nhót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vui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đùa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suốt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ngày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,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còn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ta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lúc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nào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cũng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thấy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buồn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bực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?</a:t>
            </a:r>
          </a:p>
          <a:p>
            <a:pPr marL="0" marR="0" lvl="1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  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Sóc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bảo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:</a:t>
            </a:r>
          </a:p>
          <a:p>
            <a:pPr marL="0" marR="0" lvl="1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    -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Thả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tôi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ra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,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rồi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tôi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sẽ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nói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.</a:t>
            </a:r>
          </a:p>
          <a:p>
            <a:pPr marL="0" marR="0" lvl="1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  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Sói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thả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sóc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ra.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Sóc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nhảy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tót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lên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cây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cao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,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rồi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đáp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vọng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xuống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:</a:t>
            </a:r>
          </a:p>
          <a:p>
            <a:pPr marL="0" marR="0" lvl="1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   -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Mỗi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khi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nhìn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thấy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anh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,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chúng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tôi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đều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bỏ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chạy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vì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anh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hay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gây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gổ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.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Anh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hay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buồn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bực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vì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anh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không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có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bạn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bè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.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Còn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chúng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tôi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lúc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nào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cũng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vui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vì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chúng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tôi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có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nhiều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bạn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tốt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.</a:t>
            </a:r>
          </a:p>
          <a:p>
            <a:pPr marL="0" marR="0" lvl="1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( Theo </a:t>
            </a:r>
            <a:r>
              <a:rPr kumimoji="0" lang="en-US" sz="2100" b="0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truyện</a:t>
            </a: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cổ</a:t>
            </a: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Grim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)</a:t>
            </a:r>
          </a:p>
          <a:p>
            <a:pPr marL="0" marR="0" lvl="1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285116" y="427239"/>
            <a:ext cx="334009" cy="331057"/>
          </a:xfrm>
          <a:prstGeom prst="ellipse">
            <a:avLst/>
          </a:prstGeom>
          <a:solidFill>
            <a:srgbClr val="0070C0"/>
          </a:solidFill>
          <a:ln w="25400" cap="flat" cmpd="sng" algn="ctr">
            <a:solidFill>
              <a:srgbClr val="FFD1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5" name="Oval 4"/>
          <p:cNvSpPr/>
          <p:nvPr/>
        </p:nvSpPr>
        <p:spPr>
          <a:xfrm>
            <a:off x="285116" y="3323505"/>
            <a:ext cx="334009" cy="331057"/>
          </a:xfrm>
          <a:prstGeom prst="ellipse">
            <a:avLst/>
          </a:prstGeom>
          <a:solidFill>
            <a:srgbClr val="0070C0"/>
          </a:solidFill>
          <a:ln w="25400" cap="flat" cmpd="sng" algn="ctr">
            <a:solidFill>
              <a:srgbClr val="FFD1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82443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D9DBA18-AD68-47C9-BC70-AD6475542824}"/>
              </a:ext>
            </a:extLst>
          </p:cNvPr>
          <p:cNvSpPr/>
          <p:nvPr/>
        </p:nvSpPr>
        <p:spPr>
          <a:xfrm>
            <a:off x="808892" y="1824340"/>
            <a:ext cx="8065477" cy="523220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Giải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nghĩa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từ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: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80888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ngái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80888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80888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ngủ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80888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, van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80888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80888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80888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cầu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80888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80888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xin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80888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80888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gây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80888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80888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gổ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E80888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777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962" y="897255"/>
            <a:ext cx="6638925" cy="371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232127" y="3811458"/>
            <a:ext cx="4061637" cy="1015663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chưa hết </a:t>
            </a:r>
            <a:r>
              <a:rPr kumimoji="0" lang="vi-VN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buồn</a:t>
            </a:r>
            <a:r>
              <a:rPr kumimoji="0" lang="vi-VN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ngủ hoặc chưa tỉnh táo hơn sau khi vừa ngủ dậy 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505088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94" y="1170306"/>
            <a:ext cx="6448425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681316" y="4074164"/>
            <a:ext cx="3416097" cy="830997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nói bằng giọng khẩn khoản ,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ầu xin 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867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934" y="769396"/>
            <a:ext cx="7328423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911935" y="4503196"/>
            <a:ext cx="67730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nhảy bằng động tác rất nhanh lên một vị trí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khác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471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983" y="1017707"/>
            <a:ext cx="6884913" cy="367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530983" y="3863014"/>
            <a:ext cx="3748308" cy="830997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gây chuyện 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ã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i cọ, xô xát với thái độ hung hãn 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8189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97564" y="291294"/>
            <a:ext cx="2664512" cy="52322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Câu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hỏi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của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sói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SGK-TV" pitchFamily="2" charset="0"/>
              <a:cs typeface="Arial-SGK-TV" pitchFamily="2" charset="0"/>
              <a:sym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7389" y="814514"/>
            <a:ext cx="8570649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  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Một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chú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sóc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đang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chuyền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trên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cành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cây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bỗng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trượt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chân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,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rơi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trúng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đầu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lão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sói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đang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ngái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ngủ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.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Sói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chồm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dậy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,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túm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lấy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sóc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.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Sóc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van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nài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: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   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- Xin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hãy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thả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tôi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ra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!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  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Sói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nói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: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   -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Được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, ta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sẽ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thả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,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nhưng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ngươi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hãy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nói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cho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ta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biết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: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Vì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sao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các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ngươi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cứ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nhảy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nhót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vui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đùa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suốt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ngày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,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còn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ta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lúc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nào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cũng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thấy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buồn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bực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?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  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Sóc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bảo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: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    -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Thả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tôi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ra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,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rồi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tôi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sẽ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nói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.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  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Sói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thả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sóc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ra.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Sóc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nhảy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tót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lên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cây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cao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,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rồi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đáp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vọng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xuống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: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   -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Mỗi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khi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nhìn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thấy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anh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,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chúng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tôi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đều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bỏ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chạy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vì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anh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hay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gây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gổ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.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Anh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hay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buồn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bực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vì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anh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không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có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bạn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bè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.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Còn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chúng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tôi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lúc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nào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cũng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vui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vì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chúng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tôi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có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nhiều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bạn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tốt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.</a:t>
            </a:r>
          </a:p>
          <a:p>
            <a:pPr marL="0" marR="0" lvl="1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( Theo </a:t>
            </a:r>
            <a:r>
              <a:rPr kumimoji="0" lang="en-US" sz="2100" b="0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truyện</a:t>
            </a: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cổ</a:t>
            </a: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Grim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)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-SGK-TV" pitchFamily="2" charset="0"/>
              <a:cs typeface="Arial-SGK-TV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97701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algn="tl" rotWithShape="0">
                  <a:srgbClr val="0070C0"/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784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0024" y="284833"/>
            <a:ext cx="14959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-SGK -TV"/>
              </a:rPr>
              <a:t>Đọc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-SGK -TV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-SGK -TV"/>
              </a:rPr>
              <a:t>đoạn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-SGK -TV"/>
              </a:rPr>
              <a:t> 1</a:t>
            </a:r>
          </a:p>
        </p:txBody>
      </p:sp>
      <p:sp>
        <p:nvSpPr>
          <p:cNvPr id="3" name="Rectangle 2"/>
          <p:cNvSpPr/>
          <p:nvPr/>
        </p:nvSpPr>
        <p:spPr>
          <a:xfrm>
            <a:off x="517483" y="800757"/>
            <a:ext cx="8061274" cy="3816429"/>
          </a:xfrm>
          <a:prstGeom prst="rect">
            <a:avLst/>
          </a:prstGeom>
          <a:solidFill>
            <a:srgbClr val="FEE7EF"/>
          </a:solidFill>
        </p:spPr>
        <p:txBody>
          <a:bodyPr wrap="square">
            <a:spAutoFit/>
          </a:bodyPr>
          <a:lstStyle/>
          <a:p>
            <a:pPr marL="0" marR="0" lvl="1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     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Một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chú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sóc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đang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chuyền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trên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cành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cây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bỗng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trượt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chân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rơi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trúng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đầu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lão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sói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đang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ngái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ngủ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Sói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chồm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dậy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túm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lấy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sóc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Sóc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van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nài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:</a:t>
            </a:r>
          </a:p>
          <a:p>
            <a:pPr marL="0" marR="0" lvl="1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  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- Xin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hãy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thả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tôi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ra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!</a:t>
            </a:r>
          </a:p>
          <a:p>
            <a:pPr marL="0" marR="0" lvl="1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  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Sói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nói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:</a:t>
            </a:r>
          </a:p>
          <a:p>
            <a:pPr marL="0" marR="0" lvl="1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   -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Được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, ta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sẽ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thả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nhưng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ngươi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hãy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nói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cho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ta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biết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: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Vì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sao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các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ngươi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cứ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nhảy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nhót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vui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đùa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suốt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ngày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còn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ta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lúc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nào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cũng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thấy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buồn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bực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?</a:t>
            </a:r>
          </a:p>
          <a:p>
            <a:pPr marL="0" marR="0" lvl="1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  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Sóc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bảo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:</a:t>
            </a:r>
          </a:p>
          <a:p>
            <a:pPr marL="0" marR="0" lvl="1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    -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Thả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tôi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ra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rồi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tôi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sẽ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nói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672393" y="4543954"/>
            <a:ext cx="8056932" cy="461665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a . Chuyện gì xảy ra kh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i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sóc đang chuy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ề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 trên c</a:t>
            </a:r>
            <a:r>
              <a:rPr lang="en-US" sz="24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à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nh cây ? 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1315904" y="1249043"/>
            <a:ext cx="7136980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6" name="Straight Connector 5"/>
          <p:cNvCxnSpPr/>
          <p:nvPr/>
        </p:nvCxnSpPr>
        <p:spPr>
          <a:xfrm>
            <a:off x="672393" y="1621182"/>
            <a:ext cx="5653979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271348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algn="tl" rotWithShape="0">
                  <a:srgbClr val="0070C0"/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65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17483" y="800757"/>
            <a:ext cx="8061274" cy="3816429"/>
          </a:xfrm>
          <a:prstGeom prst="rect">
            <a:avLst/>
          </a:prstGeom>
          <a:solidFill>
            <a:srgbClr val="FEE7EF"/>
          </a:solidFill>
        </p:spPr>
        <p:txBody>
          <a:bodyPr wrap="square">
            <a:spAutoFit/>
          </a:bodyPr>
          <a:lstStyle/>
          <a:p>
            <a:pPr marL="0" marR="0" lvl="1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     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Một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chú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sóc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đang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chuyền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trên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cành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cây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bỗng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trượt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chân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rơi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trúng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đầu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lão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sói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đang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ngái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ngủ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Sói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chồm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dậy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túm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lấy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sóc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Sóc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van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nài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:</a:t>
            </a:r>
          </a:p>
          <a:p>
            <a:pPr marL="0" marR="0" lvl="1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  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- Xin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hãy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thả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tôi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ra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!</a:t>
            </a:r>
          </a:p>
          <a:p>
            <a:pPr marL="0" marR="0" lvl="1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  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Sói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nói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:</a:t>
            </a:r>
          </a:p>
          <a:p>
            <a:pPr marL="0" marR="0" lvl="1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   -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Được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, ta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sẽ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thả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nhưng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ngươi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hãy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nói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cho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ta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biết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: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Vì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sao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các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ngươi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cứ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nhảy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nhót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vui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đùa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suốt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ngày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còn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ta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lúc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nào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cũng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thấy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buồn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bực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?</a:t>
            </a:r>
          </a:p>
          <a:p>
            <a:pPr marL="0" marR="0" lvl="1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  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Sóc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bảo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:</a:t>
            </a:r>
          </a:p>
          <a:p>
            <a:pPr marL="0" marR="0" lvl="1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    -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Thả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tôi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ra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rồi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tôi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sẽ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nói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1969565" y="4537173"/>
            <a:ext cx="4622622" cy="461665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Với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tình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huống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ấy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sóc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làm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gì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?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2272580" y="1982564"/>
            <a:ext cx="1737356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10" name="Straight Connector 9"/>
          <p:cNvCxnSpPr/>
          <p:nvPr/>
        </p:nvCxnSpPr>
        <p:spPr>
          <a:xfrm>
            <a:off x="921799" y="2344196"/>
            <a:ext cx="2767699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150024" y="284833"/>
            <a:ext cx="14959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Đọc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đoạn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377594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17483" y="800757"/>
            <a:ext cx="8061274" cy="3816429"/>
          </a:xfrm>
          <a:prstGeom prst="rect">
            <a:avLst/>
          </a:prstGeom>
          <a:solidFill>
            <a:srgbClr val="FEE7EF"/>
          </a:solidFill>
        </p:spPr>
        <p:txBody>
          <a:bodyPr wrap="square">
            <a:spAutoFit/>
          </a:bodyPr>
          <a:lstStyle/>
          <a:p>
            <a:pPr marL="0" marR="0" lvl="1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     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Một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chú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sóc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đang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chuyền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trên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cành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cây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bỗng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trượt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chân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rơi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trúng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đầu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lão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sói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đang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ngái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ngủ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Sói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chồm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dậy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túm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lấy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sóc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Sóc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van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nài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:</a:t>
            </a:r>
          </a:p>
          <a:p>
            <a:pPr marL="0" marR="0" lvl="1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  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- Xin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hãy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thả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tôi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ra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!</a:t>
            </a:r>
          </a:p>
          <a:p>
            <a:pPr marL="0" marR="0" lvl="1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  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Sói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nói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:</a:t>
            </a:r>
          </a:p>
          <a:p>
            <a:pPr marL="0" marR="0" lvl="1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   -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Được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, ta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sẽ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thả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nhưng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ngươi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hãy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nói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cho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ta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biết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: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Vì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sao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các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ngươi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cứ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nhảy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nhót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vui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đùa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suốt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ngày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còn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ta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lúc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nào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cũng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thấy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buồn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bực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?</a:t>
            </a:r>
          </a:p>
          <a:p>
            <a:pPr marL="0" marR="0" lvl="1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  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Sóc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bảo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:</a:t>
            </a:r>
          </a:p>
          <a:p>
            <a:pPr marL="0" marR="0" lvl="1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    -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Thả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tôi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ra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rồi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tôi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sẽ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nói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1969565" y="4537173"/>
            <a:ext cx="4069728" cy="461665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b. </a:t>
            </a: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Sói hỏi sóc điều gì ?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672393" y="3449982"/>
            <a:ext cx="7759226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5" name="Straight Connector 4"/>
          <p:cNvCxnSpPr/>
          <p:nvPr/>
        </p:nvCxnSpPr>
        <p:spPr>
          <a:xfrm>
            <a:off x="529717" y="3854019"/>
            <a:ext cx="3474712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150024" y="284833"/>
            <a:ext cx="14959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Đọc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đoạn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1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FC6BD81-9BBA-4187-84F0-14170C49996A}"/>
              </a:ext>
            </a:extLst>
          </p:cNvPr>
          <p:cNvCxnSpPr>
            <a:cxnSpLocks/>
          </p:cNvCxnSpPr>
          <p:nvPr/>
        </p:nvCxnSpPr>
        <p:spPr>
          <a:xfrm>
            <a:off x="8217877" y="3080296"/>
            <a:ext cx="360880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1717427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17483" y="1360155"/>
            <a:ext cx="8061274" cy="2677656"/>
          </a:xfrm>
          <a:prstGeom prst="rect">
            <a:avLst/>
          </a:prstGeom>
          <a:solidFill>
            <a:srgbClr val="FEE7EF"/>
          </a:solidFill>
        </p:spPr>
        <p:txBody>
          <a:bodyPr wrap="square">
            <a:spAutoFit/>
          </a:bodyPr>
          <a:lstStyle/>
          <a:p>
            <a:pPr marL="0" marR="0" lvl="1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Sói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thả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sóc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ra.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Sóc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nhảy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tót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lên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cây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cao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rồi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đáp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vọng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xuống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:</a:t>
            </a:r>
          </a:p>
          <a:p>
            <a:pPr marL="0" marR="0" lvl="1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   -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Mỗi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khi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nhìn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thấy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anh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chúng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tôi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đều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bỏ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chạy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vì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anh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hay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gây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gổ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Anh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hay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buồn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bực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vì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anh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không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bạn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bè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Còn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chúng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tôi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lúc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cũng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vui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vì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chúng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tôi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nhiều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bạn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tốt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1392866" y="4182584"/>
            <a:ext cx="7102548" cy="461665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c. </a:t>
            </a: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Vì sao s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ó</a:t>
            </a: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i lúc nào cũng cảm thấy buồn bực ? 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3993316" y="3148142"/>
            <a:ext cx="4374507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8" name="Straight Connector 7"/>
          <p:cNvCxnSpPr/>
          <p:nvPr/>
        </p:nvCxnSpPr>
        <p:spPr>
          <a:xfrm>
            <a:off x="569633" y="3580611"/>
            <a:ext cx="2747725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171539" y="702901"/>
            <a:ext cx="14959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Đọc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đoạn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83107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1539" y="702901"/>
            <a:ext cx="14959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Đọc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đoạn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2</a:t>
            </a:r>
          </a:p>
        </p:txBody>
      </p:sp>
      <p:sp>
        <p:nvSpPr>
          <p:cNvPr id="3" name="Rectangle 2"/>
          <p:cNvSpPr/>
          <p:nvPr/>
        </p:nvSpPr>
        <p:spPr>
          <a:xfrm>
            <a:off x="614302" y="1209548"/>
            <a:ext cx="8061274" cy="2677656"/>
          </a:xfrm>
          <a:prstGeom prst="rect">
            <a:avLst/>
          </a:prstGeom>
          <a:solidFill>
            <a:srgbClr val="FEE7EF"/>
          </a:solidFill>
        </p:spPr>
        <p:txBody>
          <a:bodyPr wrap="square">
            <a:spAutoFit/>
          </a:bodyPr>
          <a:lstStyle/>
          <a:p>
            <a:pPr marL="0" marR="0" lvl="1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Sói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thả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sóc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ra.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Sóc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nhảy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tót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lên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cây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cao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rồi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đáp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vọng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xuống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:</a:t>
            </a:r>
          </a:p>
          <a:p>
            <a:pPr marL="0" marR="0" lvl="1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   -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Mỗi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khi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nhìn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thấy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anh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chúng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tôi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đều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bỏ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chạy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vì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anh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hay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gây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gổ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Anh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hay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buồn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bực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vì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anh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không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bạn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bè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Còn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chúng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tôi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lúc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cũng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vui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vì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chúng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tôi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nhiều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bạn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tốt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1489685" y="4031977"/>
            <a:ext cx="7102548" cy="461665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Vì sao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lúc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nào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sóc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cũng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nhảy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nhót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vui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đùa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? 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413638" y="3403140"/>
            <a:ext cx="4104167" cy="1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6" name="Straight Connector 5"/>
          <p:cNvCxnSpPr/>
          <p:nvPr/>
        </p:nvCxnSpPr>
        <p:spPr>
          <a:xfrm>
            <a:off x="666452" y="3834039"/>
            <a:ext cx="4374507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2770174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algn="tl" rotWithShape="0">
                  <a:srgbClr val="0070C0"/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49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ướng dẫn viết chữ S hoa (Tập viết Lớp 2 - Tuần 22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1214" y="1415461"/>
            <a:ext cx="3818965" cy="34500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Tập viết lớp 2 - Cách viết chữ S hoa cỡ nhỏ (2,5 ô ly) - Tập viết chữ hoa - Cô Nga tiểu học (online-video-cutter.com)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39727" y="1312433"/>
            <a:ext cx="4302963" cy="3553095"/>
          </a:xfrm>
          <a:prstGeom prst="round2DiagRect">
            <a:avLst>
              <a:gd name="adj1" fmla="val 16667"/>
              <a:gd name="adj2" fmla="val 2119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44276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ập viết chữ hoa I - Tập viết lớp 2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2730" y="1312433"/>
            <a:ext cx="3861995" cy="30350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Tập viết lớp 2 - Cách viết chữ I hoa cỡ nhỏ (2,5 ô ly) - Tập viết chữ hoa - Cô Nga tiểu học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58061" y="1312432"/>
            <a:ext cx="4087905" cy="31057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7101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7870" y="992810"/>
            <a:ext cx="7765990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Viết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vào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vở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câu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trả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lời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cho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câu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hỏi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c ở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mục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27870" y="1675123"/>
            <a:ext cx="69235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Sói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lúc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cũng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thấy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buồn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bực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vì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…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979464" y="1675123"/>
            <a:ext cx="2067367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</a:rPr>
              <a:t>sói không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006" y="2198343"/>
            <a:ext cx="2881928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</a:rPr>
              <a:t>bạn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</a:rPr>
              <a:t>bè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</a:rPr>
              <a:t>.</a:t>
            </a:r>
          </a:p>
        </p:txBody>
      </p:sp>
      <p:sp>
        <p:nvSpPr>
          <p:cNvPr id="6" name="Oval 5"/>
          <p:cNvSpPr/>
          <p:nvPr/>
        </p:nvSpPr>
        <p:spPr>
          <a:xfrm>
            <a:off x="0" y="892885"/>
            <a:ext cx="480776" cy="520995"/>
          </a:xfrm>
          <a:prstGeom prst="ellipse">
            <a:avLst/>
          </a:prstGeom>
          <a:solidFill>
            <a:srgbClr val="F446B6"/>
          </a:solidFill>
          <a:ln w="25400" cap="flat" cmpd="sng" algn="ctr">
            <a:solidFill>
              <a:srgbClr val="FFD1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373994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21" y="983347"/>
            <a:ext cx="8498541" cy="281410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flipH="1">
            <a:off x="2861534" y="2241050"/>
            <a:ext cx="9360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b="1" dirty="0">
                <a:latin typeface="HP001 4 hàng" panose="020B0603050302020204" pitchFamily="34" charset="0"/>
              </a:rPr>
              <a:t>S</a:t>
            </a:r>
          </a:p>
        </p:txBody>
      </p:sp>
      <p:sp>
        <p:nvSpPr>
          <p:cNvPr id="5" name="TextBox 4"/>
          <p:cNvSpPr txBox="1"/>
          <p:nvPr/>
        </p:nvSpPr>
        <p:spPr>
          <a:xfrm flipH="1">
            <a:off x="459079" y="2243250"/>
            <a:ext cx="9360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b="1" dirty="0">
                <a:latin typeface="HP001 4 hàng" panose="020B0603050302020204" pitchFamily="34" charset="0"/>
              </a:rPr>
              <a:t>S</a:t>
            </a:r>
          </a:p>
        </p:txBody>
      </p:sp>
      <p:sp>
        <p:nvSpPr>
          <p:cNvPr id="6" name="TextBox 5"/>
          <p:cNvSpPr txBox="1"/>
          <p:nvPr/>
        </p:nvSpPr>
        <p:spPr>
          <a:xfrm flipH="1">
            <a:off x="5271247" y="2241050"/>
            <a:ext cx="9360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b="1" dirty="0">
                <a:latin typeface="HP001 4 hàng" panose="020B0603050302020204" pitchFamily="34" charset="0"/>
              </a:rPr>
              <a:t>I</a:t>
            </a:r>
          </a:p>
        </p:txBody>
      </p:sp>
      <p:sp>
        <p:nvSpPr>
          <p:cNvPr id="7" name="TextBox 6"/>
          <p:cNvSpPr txBox="1"/>
          <p:nvPr/>
        </p:nvSpPr>
        <p:spPr>
          <a:xfrm flipH="1">
            <a:off x="7596692" y="2241050"/>
            <a:ext cx="9360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b="1" dirty="0">
                <a:latin typeface="HP001 4 hàng" panose="020B0603050302020204" pitchFamily="34" charset="0"/>
              </a:rPr>
              <a:t>I</a:t>
            </a:r>
          </a:p>
        </p:txBody>
      </p:sp>
      <p:sp>
        <p:nvSpPr>
          <p:cNvPr id="8" name="TextBox 7"/>
          <p:cNvSpPr txBox="1"/>
          <p:nvPr/>
        </p:nvSpPr>
        <p:spPr>
          <a:xfrm flipH="1">
            <a:off x="5185358" y="3385661"/>
            <a:ext cx="322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HP001 4 hàng" panose="020B0603050302020204" pitchFamily="34" charset="0"/>
              </a:rPr>
              <a:t>I</a:t>
            </a:r>
          </a:p>
        </p:txBody>
      </p:sp>
      <p:sp>
        <p:nvSpPr>
          <p:cNvPr id="9" name="TextBox 8"/>
          <p:cNvSpPr txBox="1"/>
          <p:nvPr/>
        </p:nvSpPr>
        <p:spPr>
          <a:xfrm flipH="1">
            <a:off x="7596692" y="3385661"/>
            <a:ext cx="936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HP001 4 hàng" panose="020B0603050302020204" pitchFamily="34" charset="0"/>
              </a:rPr>
              <a:t>I</a:t>
            </a:r>
          </a:p>
        </p:txBody>
      </p:sp>
      <p:sp>
        <p:nvSpPr>
          <p:cNvPr id="10" name="TextBox 9"/>
          <p:cNvSpPr txBox="1"/>
          <p:nvPr/>
        </p:nvSpPr>
        <p:spPr>
          <a:xfrm flipH="1">
            <a:off x="2861534" y="3385660"/>
            <a:ext cx="936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HP001 4 hàng" panose="020B0603050302020204" pitchFamily="34" charset="0"/>
              </a:rPr>
              <a:t>S</a:t>
            </a:r>
          </a:p>
        </p:txBody>
      </p:sp>
      <p:sp>
        <p:nvSpPr>
          <p:cNvPr id="11" name="TextBox 10"/>
          <p:cNvSpPr txBox="1"/>
          <p:nvPr/>
        </p:nvSpPr>
        <p:spPr>
          <a:xfrm flipH="1">
            <a:off x="473509" y="3385659"/>
            <a:ext cx="936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HP001 4 hàng" panose="020B0603050302020204" pitchFamily="34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2841123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47" y="987658"/>
            <a:ext cx="7567646" cy="415584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flipH="1">
            <a:off x="2987326" y="1574590"/>
            <a:ext cx="16868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nhảy</a:t>
            </a:r>
            <a:r>
              <a:rPr lang="en-US" sz="22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nhót</a:t>
            </a:r>
            <a:endParaRPr lang="en-US" sz="2200" b="1" dirty="0">
              <a:solidFill>
                <a:schemeClr val="tx1"/>
              </a:solidFill>
              <a:latin typeface="HP001 4 hàng" panose="020B06030503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 flipH="1">
            <a:off x="5462194" y="1590203"/>
            <a:ext cx="195789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nhảy</a:t>
            </a:r>
            <a:r>
              <a:rPr lang="en-US" sz="22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nhót</a:t>
            </a:r>
            <a:endParaRPr lang="en-US" sz="2200" b="1" dirty="0">
              <a:solidFill>
                <a:schemeClr val="tx1"/>
              </a:solidFill>
              <a:latin typeface="HP001 4 hàng" panose="020B06030503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flipH="1">
            <a:off x="3011710" y="2417940"/>
            <a:ext cx="188258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bạn</a:t>
            </a:r>
            <a:r>
              <a:rPr lang="en-US" sz="22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tốt</a:t>
            </a:r>
            <a:endParaRPr lang="en-US" sz="2200" b="1" dirty="0">
              <a:solidFill>
                <a:schemeClr val="tx1"/>
              </a:solidFill>
              <a:latin typeface="HP001 4 hàng" panose="020B06030503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flipH="1">
            <a:off x="5431374" y="2417940"/>
            <a:ext cx="17882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bạn</a:t>
            </a:r>
            <a:r>
              <a:rPr lang="en-US" sz="22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tốt</a:t>
            </a:r>
            <a:endParaRPr lang="en-US" sz="2200" b="1" dirty="0">
              <a:solidFill>
                <a:schemeClr val="tx1"/>
              </a:solidFill>
              <a:latin typeface="HP001 4 hàng" panose="020B06030503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76889" y="4230340"/>
            <a:ext cx="826832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chemeClr val="tx1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Sói</a:t>
            </a:r>
            <a:r>
              <a:rPr lang="en-US" sz="2000" b="1" dirty="0">
                <a:solidFill>
                  <a:schemeClr val="tx1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lúc</a:t>
            </a:r>
            <a:r>
              <a:rPr lang="en-US" sz="2000" b="1" dirty="0">
                <a:solidFill>
                  <a:schemeClr val="tx1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2000" b="1" dirty="0">
                <a:solidFill>
                  <a:schemeClr val="tx1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cũng</a:t>
            </a:r>
            <a:r>
              <a:rPr lang="en-US" sz="2000" b="1" dirty="0">
                <a:solidFill>
                  <a:schemeClr val="tx1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buồn</a:t>
            </a:r>
            <a:r>
              <a:rPr lang="en-US" sz="2000" b="1" dirty="0">
                <a:solidFill>
                  <a:schemeClr val="tx1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bực</a:t>
            </a:r>
            <a:r>
              <a:rPr lang="en-US" sz="2000" b="1" dirty="0">
                <a:solidFill>
                  <a:schemeClr val="tx1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vì</a:t>
            </a:r>
            <a:r>
              <a:rPr lang="en-US" sz="2000" b="1" dirty="0">
                <a:solidFill>
                  <a:schemeClr val="tx1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sói</a:t>
            </a:r>
            <a:r>
              <a:rPr lang="en-US" sz="2000" b="1" dirty="0">
                <a:solidFill>
                  <a:schemeClr val="tx1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2000" b="1" dirty="0">
                <a:solidFill>
                  <a:schemeClr val="tx1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2000" b="1" dirty="0">
                <a:solidFill>
                  <a:schemeClr val="tx1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2000" b="1" dirty="0">
                <a:solidFill>
                  <a:schemeClr val="tx1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bè</a:t>
            </a:r>
            <a:r>
              <a:rPr lang="en-US" sz="2000" b="1" dirty="0">
                <a:solidFill>
                  <a:schemeClr val="tx1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814901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16646"/>
            <a:ext cx="9144000" cy="3826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0" y="-4156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1. 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-SGK-TV" pitchFamily="2" charset="0"/>
                <a:ea typeface="Arial-Rounded" charset="-93"/>
                <a:cs typeface="Arial-SGK-TV" pitchFamily="2" charset="0"/>
              </a:rPr>
              <a:t>Quan sát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-SGK-TV" pitchFamily="2" charset="0"/>
                <a:ea typeface="Arial-Rounded" charset="-93"/>
                <a:cs typeface="Arial-SGK-TV" pitchFamily="2" charset="0"/>
              </a:rPr>
              <a:t>các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-SGK-TV" pitchFamily="2" charset="0"/>
                <a:ea typeface="Arial-Rounded" charset="-93"/>
                <a:cs typeface="Arial-SGK-TV" pitchFamily="2" charset="0"/>
              </a:rPr>
              <a:t> 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-SGK-TV" pitchFamily="2" charset="0"/>
                <a:ea typeface="Arial-Rounded" charset="-93"/>
                <a:cs typeface="Arial-SGK-TV" pitchFamily="2" charset="0"/>
              </a:rPr>
              <a:t>con vật trong tranh</a:t>
            </a:r>
            <a:endParaRPr kumimoji="0" lang="zh-CN" altLang="en-US" sz="2600" b="0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Arial-SGK-TV" pitchFamily="2" charset="0"/>
              <a:ea typeface="Arial-Rounded" charset="-93"/>
              <a:cs typeface="Arial-SGK-TV" pitchFamily="2" charset="0"/>
              <a:sym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5350" y="543211"/>
            <a:ext cx="4892686" cy="400110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a . Các con vật trong tranh đang làm gì ? 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SGK-TV" pitchFamily="2" charset="0"/>
              <a:cs typeface="Arial-SGK-TV" pitchFamily="2" charset="0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5350" y="916536"/>
            <a:ext cx="45368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b . Em thấy các con vật này thế nào ? 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SGK-TV" pitchFamily="2" charset="0"/>
              <a:cs typeface="Arial-SGK-TV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1949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 animBg="1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63405" y="187969"/>
            <a:ext cx="4742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Nhìn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vào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bức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tranh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em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thấy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gì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?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500"/>
          <a:stretch/>
        </p:blipFill>
        <p:spPr bwMode="auto">
          <a:xfrm>
            <a:off x="0" y="844843"/>
            <a:ext cx="9144000" cy="4298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9189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505" y="340206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26996" y="1748343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ea"/>
              <a:sym typeface="+mn-lt"/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2135599" y="3033470"/>
            <a:ext cx="4872801" cy="687339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/>
            </a:prstTxWarp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 hỏi của sói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8" name="矩形 97"/>
          <p:cNvSpPr/>
          <p:nvPr/>
        </p:nvSpPr>
        <p:spPr>
          <a:xfrm>
            <a:off x="3743355" y="2036066"/>
            <a:ext cx="162095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kumimoji="0" lang="en-US" altLang="zh-CN" sz="5400" b="1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874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algn="tl" rotWithShape="0">
                  <a:srgbClr val="0070C0"/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90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97564" y="291294"/>
            <a:ext cx="2664512" cy="52322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Câu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hỏi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của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sói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SGK-TV" pitchFamily="2" charset="0"/>
              <a:cs typeface="Arial-SGK-TV" pitchFamily="2" charset="0"/>
              <a:sym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7389" y="814514"/>
            <a:ext cx="8570649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  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Một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chú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sóc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đang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chuyền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trên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cành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cây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bỗng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trượt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chân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,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rơi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trúng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đầu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lão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sói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đang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ngái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ngủ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.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Sói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chồm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dậy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,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túm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lấy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sóc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.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Sóc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van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nài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: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   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- Xin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hãy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thả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tôi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ra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!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  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Sói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nói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: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   -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Được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, ta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sẽ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thả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,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nhưng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ngươi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hãy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nói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cho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ta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biết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: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Vì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sao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các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ngươi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cứ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nhảy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nhót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vui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đùa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suốt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ngày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,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còn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ta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lúc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nào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cũng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thấy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buồn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bực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?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  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Sóc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bảo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: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    -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Thả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tôi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ra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,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rồi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tôi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sẽ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nói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.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  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Sói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thả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sóc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ra.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Sóc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nhảy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tót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lên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cây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cao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,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rồi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đáp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vọng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xuống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: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   -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Mỗi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khi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nhìn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thấy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anh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,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chúng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tôi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đều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bỏ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chạy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vì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anh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hay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gây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gổ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.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Anh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hay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buồn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bực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vì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anh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không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có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bạn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bè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.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Còn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chúng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tôi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lúc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nào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cũng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vui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vì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chúng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tôi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có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nhiều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bạn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tốt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.</a:t>
            </a:r>
          </a:p>
          <a:p>
            <a:pPr marL="0" marR="0" lvl="1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( Theo </a:t>
            </a:r>
            <a:r>
              <a:rPr kumimoji="0" lang="en-US" sz="2100" b="0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truyện</a:t>
            </a: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kumimoji="0" lang="en-US" sz="2100" b="0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cổ</a:t>
            </a: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Grim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)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-SGK-TV" pitchFamily="2" charset="0"/>
              <a:cs typeface="Arial-SGK-TV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85650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083625" y="108987"/>
            <a:ext cx="2664512" cy="52322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Câu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hỏi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của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sói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1935" y="594619"/>
            <a:ext cx="8570649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  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Một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chú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sóc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đang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chuyền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trên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cành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cây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bỗng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trượt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chân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,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rơi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trúng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đầu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lão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sói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đang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ngái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ngủ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.  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Sói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chồm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dậy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,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túm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lấy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sóc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.   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Sóc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van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nài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:</a:t>
            </a:r>
          </a:p>
          <a:p>
            <a:pPr marL="0" marR="0" lvl="1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   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- Xin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hãy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thả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tôi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ra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!</a:t>
            </a:r>
          </a:p>
          <a:p>
            <a:pPr marL="0" marR="0" lvl="1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  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Sói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nói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:</a:t>
            </a:r>
          </a:p>
          <a:p>
            <a:pPr marL="0" marR="0" lvl="1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   -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Được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, ta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sẽ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thả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,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nhưng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ngươi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hãy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nói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cho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ta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biết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: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Vì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sao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các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ngươi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cứ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nhảy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nhót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vui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đùa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suốt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ngày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,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còn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ta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lúc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nào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cũng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thấy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buồn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bực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?</a:t>
            </a:r>
          </a:p>
          <a:p>
            <a:pPr marL="0" marR="0" lvl="1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  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Sóc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bảo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:</a:t>
            </a:r>
          </a:p>
          <a:p>
            <a:pPr marL="0" marR="0" lvl="1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    -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Thả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tôi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ra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,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rồi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tôi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sẽ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nói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.</a:t>
            </a:r>
          </a:p>
          <a:p>
            <a:pPr marL="0" marR="0" lvl="1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  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Sói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thả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sóc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ra.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  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Sóc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nhảy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tót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lên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cây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cao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,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rồi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đáp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vọng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xuống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:</a:t>
            </a:r>
          </a:p>
          <a:p>
            <a:pPr marL="0" marR="0" lvl="1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   -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Mỗi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khi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nhìn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thấy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anh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,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chúng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tôi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đều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bỏ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chạy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vì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anh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hay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gây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gổ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.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Anh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hay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buồn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bực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vì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anh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không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có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bạn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bè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.  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Còn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chúng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tôi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lúc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nào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cũng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vui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vì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chúng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tôi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có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nhiều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bạn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tốt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.</a:t>
            </a:r>
          </a:p>
          <a:p>
            <a:pPr marL="0" marR="0" lvl="1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( Theo </a:t>
            </a:r>
            <a:r>
              <a:rPr kumimoji="0" lang="en-US" sz="2100" b="0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truyện</a:t>
            </a: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cổ</a:t>
            </a: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Grim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)</a:t>
            </a:r>
          </a:p>
          <a:p>
            <a:pPr marL="0" marR="0" lvl="1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Lưu đồ: Đường kết nối 8">
            <a:extLst>
              <a:ext uri="{FF2B5EF4-FFF2-40B4-BE49-F238E27FC236}">
                <a16:creationId xmlns:a16="http://schemas.microsoft.com/office/drawing/2014/main" id="{05B1347F-81C5-4C1C-918D-37F6EE4FC6BC}"/>
              </a:ext>
            </a:extLst>
          </p:cNvPr>
          <p:cNvSpPr/>
          <p:nvPr/>
        </p:nvSpPr>
        <p:spPr>
          <a:xfrm>
            <a:off x="411156" y="653722"/>
            <a:ext cx="288927" cy="308787"/>
          </a:xfrm>
          <a:prstGeom prst="flowChartConnector">
            <a:avLst/>
          </a:prstGeom>
          <a:solidFill>
            <a:srgbClr val="00B0F0"/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1600" b="1" kern="1200" dirty="0">
                <a:solidFill>
                  <a:srgbClr val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endParaRPr lang="vi-VN" sz="1600" b="1" kern="1200" dirty="0">
              <a:solidFill>
                <a:srgbClr val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0">
            <a:extLst>
              <a:ext uri="{FF2B5EF4-FFF2-40B4-BE49-F238E27FC236}">
                <a16:creationId xmlns:a16="http://schemas.microsoft.com/office/drawing/2014/main" id="{1FC9B7EA-B150-45E6-8250-F6BD802E7DD9}"/>
              </a:ext>
            </a:extLst>
          </p:cNvPr>
          <p:cNvSpPr/>
          <p:nvPr/>
        </p:nvSpPr>
        <p:spPr>
          <a:xfrm>
            <a:off x="3534906" y="965194"/>
            <a:ext cx="297426" cy="305290"/>
          </a:xfrm>
          <a:prstGeom prst="flowChartConnector">
            <a:avLst/>
          </a:prstGeom>
          <a:solidFill>
            <a:srgbClr val="00B0F0"/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1600" b="1" kern="1200" dirty="0">
                <a:solidFill>
                  <a:srgbClr val="FFFFFF"/>
                </a:solidFill>
                <a:latin typeface="Arial-SGK-TV" pitchFamily="2" charset="0"/>
                <a:ea typeface="+mn-ea"/>
                <a:cs typeface="Arial-SGK-TV" pitchFamily="2" charset="0"/>
              </a:rPr>
              <a:t>2</a:t>
            </a:r>
            <a:endParaRPr lang="vi-VN" sz="1600" b="1" kern="1200" dirty="0">
              <a:solidFill>
                <a:srgbClr val="FFFFFF"/>
              </a:solidFill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sp>
        <p:nvSpPr>
          <p:cNvPr id="15" name="Lưu đồ: Đường kết nối 11">
            <a:extLst>
              <a:ext uri="{FF2B5EF4-FFF2-40B4-BE49-F238E27FC236}">
                <a16:creationId xmlns:a16="http://schemas.microsoft.com/office/drawing/2014/main" id="{216D888F-2C7B-491D-A08F-70C387E34C5C}"/>
              </a:ext>
            </a:extLst>
          </p:cNvPr>
          <p:cNvSpPr/>
          <p:nvPr/>
        </p:nvSpPr>
        <p:spPr>
          <a:xfrm>
            <a:off x="411155" y="1657085"/>
            <a:ext cx="288927" cy="308787"/>
          </a:xfrm>
          <a:prstGeom prst="flowChartConnector">
            <a:avLst/>
          </a:prstGeom>
          <a:solidFill>
            <a:srgbClr val="00B0F0"/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1600" b="1" kern="1200" dirty="0">
                <a:solidFill>
                  <a:srgbClr val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endParaRPr lang="vi-VN" sz="1600" b="1" kern="1200" dirty="0">
              <a:solidFill>
                <a:srgbClr val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2">
            <a:extLst>
              <a:ext uri="{FF2B5EF4-FFF2-40B4-BE49-F238E27FC236}">
                <a16:creationId xmlns:a16="http://schemas.microsoft.com/office/drawing/2014/main" id="{2AF74174-8E02-4241-9C99-49FF60DA04F9}"/>
              </a:ext>
            </a:extLst>
          </p:cNvPr>
          <p:cNvSpPr/>
          <p:nvPr/>
        </p:nvSpPr>
        <p:spPr>
          <a:xfrm>
            <a:off x="448006" y="2626286"/>
            <a:ext cx="290286" cy="311727"/>
          </a:xfrm>
          <a:prstGeom prst="flowChartConnector">
            <a:avLst/>
          </a:prstGeom>
          <a:solidFill>
            <a:srgbClr val="00B0F0"/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1600" b="1" kern="1200" dirty="0">
                <a:solidFill>
                  <a:srgbClr val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  <a:endParaRPr lang="vi-VN" sz="1600" b="1" kern="1200" dirty="0">
              <a:solidFill>
                <a:srgbClr val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Lưu đồ: Đường kết nối 13">
            <a:extLst>
              <a:ext uri="{FF2B5EF4-FFF2-40B4-BE49-F238E27FC236}">
                <a16:creationId xmlns:a16="http://schemas.microsoft.com/office/drawing/2014/main" id="{26B627CD-B328-401F-98FF-7053C8FE6A82}"/>
              </a:ext>
            </a:extLst>
          </p:cNvPr>
          <p:cNvSpPr/>
          <p:nvPr/>
        </p:nvSpPr>
        <p:spPr>
          <a:xfrm>
            <a:off x="425801" y="3269925"/>
            <a:ext cx="288927" cy="308787"/>
          </a:xfrm>
          <a:prstGeom prst="flowChartConnector">
            <a:avLst/>
          </a:prstGeom>
          <a:solidFill>
            <a:srgbClr val="00B0F0"/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1600" b="1" kern="1200" dirty="0">
                <a:solidFill>
                  <a:srgbClr val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  <a:endParaRPr lang="vi-VN" sz="1600" b="1" kern="1200" dirty="0">
              <a:solidFill>
                <a:srgbClr val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14">
            <a:extLst>
              <a:ext uri="{FF2B5EF4-FFF2-40B4-BE49-F238E27FC236}">
                <a16:creationId xmlns:a16="http://schemas.microsoft.com/office/drawing/2014/main" id="{6F77FD87-87E4-4A3A-B270-CA3005ECBC19}"/>
              </a:ext>
            </a:extLst>
          </p:cNvPr>
          <p:cNvSpPr/>
          <p:nvPr/>
        </p:nvSpPr>
        <p:spPr>
          <a:xfrm>
            <a:off x="2499136" y="3235233"/>
            <a:ext cx="288927" cy="308787"/>
          </a:xfrm>
          <a:prstGeom prst="flowChartConnector">
            <a:avLst/>
          </a:prstGeom>
          <a:solidFill>
            <a:srgbClr val="00B0F0"/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1600" b="1" kern="1200" dirty="0">
                <a:solidFill>
                  <a:srgbClr val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  <a:endParaRPr lang="vi-VN" sz="1600" b="1" kern="1200" dirty="0">
              <a:solidFill>
                <a:srgbClr val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Lưu đồ: Đường kết nối 15">
            <a:extLst>
              <a:ext uri="{FF2B5EF4-FFF2-40B4-BE49-F238E27FC236}">
                <a16:creationId xmlns:a16="http://schemas.microsoft.com/office/drawing/2014/main" id="{B3167088-ADE7-4DF5-AF7C-382B212818AC}"/>
              </a:ext>
            </a:extLst>
          </p:cNvPr>
          <p:cNvSpPr/>
          <p:nvPr/>
        </p:nvSpPr>
        <p:spPr>
          <a:xfrm>
            <a:off x="159079" y="3875974"/>
            <a:ext cx="288927" cy="308787"/>
          </a:xfrm>
          <a:prstGeom prst="flowChartConnector">
            <a:avLst/>
          </a:prstGeom>
          <a:solidFill>
            <a:srgbClr val="00B0F0"/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1600" b="1" kern="1200" dirty="0">
                <a:solidFill>
                  <a:srgbClr val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  <a:endParaRPr lang="vi-VN" sz="1600" b="1" kern="1200" dirty="0">
              <a:solidFill>
                <a:srgbClr val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Lưu đồ: Đường kết nối 11">
            <a:extLst>
              <a:ext uri="{FF2B5EF4-FFF2-40B4-BE49-F238E27FC236}">
                <a16:creationId xmlns:a16="http://schemas.microsoft.com/office/drawing/2014/main" id="{ABB0559C-89D1-4392-BB90-7A1F3DE649BC}"/>
              </a:ext>
            </a:extLst>
          </p:cNvPr>
          <p:cNvSpPr/>
          <p:nvPr/>
        </p:nvSpPr>
        <p:spPr>
          <a:xfrm>
            <a:off x="6985303" y="1018926"/>
            <a:ext cx="288927" cy="308787"/>
          </a:xfrm>
          <a:prstGeom prst="flowChartConnector">
            <a:avLst/>
          </a:prstGeom>
          <a:solidFill>
            <a:srgbClr val="00B0F0"/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1600" b="1" kern="1200" dirty="0">
                <a:solidFill>
                  <a:srgbClr val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endParaRPr lang="vi-VN" sz="1600" b="1" kern="1200" dirty="0">
              <a:solidFill>
                <a:srgbClr val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Lưu đồ: Đường kết nối 15">
            <a:extLst>
              <a:ext uri="{FF2B5EF4-FFF2-40B4-BE49-F238E27FC236}">
                <a16:creationId xmlns:a16="http://schemas.microsoft.com/office/drawing/2014/main" id="{B3167088-ADE7-4DF5-AF7C-382B212818AC}"/>
              </a:ext>
            </a:extLst>
          </p:cNvPr>
          <p:cNvSpPr/>
          <p:nvPr/>
        </p:nvSpPr>
        <p:spPr>
          <a:xfrm>
            <a:off x="5825429" y="3893541"/>
            <a:ext cx="288927" cy="308787"/>
          </a:xfrm>
          <a:prstGeom prst="flowChartConnector">
            <a:avLst/>
          </a:prstGeom>
          <a:solidFill>
            <a:srgbClr val="00B0F0"/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1600" b="1" kern="1200" dirty="0">
                <a:solidFill>
                  <a:srgbClr val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</a:t>
            </a:r>
            <a:endParaRPr lang="vi-VN" sz="1600" b="1" kern="1200" dirty="0">
              <a:solidFill>
                <a:srgbClr val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2731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97564" y="0"/>
            <a:ext cx="2664512" cy="52322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Câu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hỏi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của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sói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5116" y="427239"/>
            <a:ext cx="8570649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  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Một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chú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sóc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đang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chuyền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trên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cành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cây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bỗng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trượt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chân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,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rơi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trúng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đầu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lão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sói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đang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ngái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ngủ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.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Sói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chồm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dậy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,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túm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lấy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sóc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.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Sóc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van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nài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:</a:t>
            </a:r>
          </a:p>
          <a:p>
            <a:pPr marL="0" marR="0" lvl="1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   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- Xin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hãy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thả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tôi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ra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!</a:t>
            </a:r>
          </a:p>
          <a:p>
            <a:pPr marL="0" marR="0" lvl="1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  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Sói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nói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:</a:t>
            </a:r>
          </a:p>
          <a:p>
            <a:pPr marL="0" marR="0" lvl="1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   -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Được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, ta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sẽ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thả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,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nhưng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ngươi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hãy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nói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cho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ta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biết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: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Vì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sao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các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ngươi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cứ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nhảy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nhót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vui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đùa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suốt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ngày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,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còn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ta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lúc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nào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cũng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thấy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buồn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bực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?</a:t>
            </a:r>
          </a:p>
          <a:p>
            <a:pPr marL="0" marR="0" lvl="1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  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Sóc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bảo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:</a:t>
            </a:r>
          </a:p>
          <a:p>
            <a:pPr marL="0" marR="0" lvl="1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    -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Thả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tôi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ra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,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rồi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tôi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sẽ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nói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.</a:t>
            </a:r>
          </a:p>
          <a:p>
            <a:pPr marL="0" marR="0" lvl="1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  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Sói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thả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sóc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ra.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Sóc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nhảy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tót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lên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cây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cao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,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rồi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đáp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vọng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xuống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:</a:t>
            </a:r>
          </a:p>
          <a:p>
            <a:pPr marL="0" marR="0" lvl="1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   -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Mỗi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khi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nhìn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thấy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anh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,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chúng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tôi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đều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bỏ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chạy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vì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anh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hay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gây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gổ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.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Anh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hay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buồn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bực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vì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anh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không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có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bạn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bè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.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Còn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chúng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tôi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lúc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nào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cũng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vui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vì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chúng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tôi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có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nhiều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bạn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tốt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.</a:t>
            </a:r>
          </a:p>
          <a:p>
            <a:pPr marL="0" marR="0" lvl="1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( Theo </a:t>
            </a:r>
            <a:r>
              <a:rPr kumimoji="0" lang="en-US" sz="2100" b="0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truyện</a:t>
            </a: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100" b="0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cổ</a:t>
            </a: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Grim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)</a:t>
            </a:r>
          </a:p>
          <a:p>
            <a:pPr marL="0" marR="0" lvl="1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285116" y="427239"/>
            <a:ext cx="334009" cy="331057"/>
          </a:xfrm>
          <a:prstGeom prst="ellipse">
            <a:avLst/>
          </a:prstGeom>
          <a:solidFill>
            <a:srgbClr val="0070C0"/>
          </a:solidFill>
          <a:ln w="25400" cap="flat" cmpd="sng" algn="ctr">
            <a:solidFill>
              <a:srgbClr val="FFD1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5" name="Oval 4"/>
          <p:cNvSpPr/>
          <p:nvPr/>
        </p:nvSpPr>
        <p:spPr>
          <a:xfrm>
            <a:off x="285116" y="3323505"/>
            <a:ext cx="334009" cy="331057"/>
          </a:xfrm>
          <a:prstGeom prst="ellipse">
            <a:avLst/>
          </a:prstGeom>
          <a:solidFill>
            <a:srgbClr val="0070C0"/>
          </a:solidFill>
          <a:ln w="25400" cap="flat" cmpd="sng" algn="ctr">
            <a:solidFill>
              <a:srgbClr val="FFD1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6" name="Rectangle 5"/>
          <p:cNvSpPr/>
          <p:nvPr/>
        </p:nvSpPr>
        <p:spPr>
          <a:xfrm>
            <a:off x="-1" y="4631309"/>
            <a:ext cx="6156251" cy="430887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Giải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nghĩa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từ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: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E80888"/>
                </a:solidFill>
                <a:effectLst/>
                <a:uLnTx/>
                <a:uFillTx/>
              </a:rPr>
              <a:t>ngái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E80888"/>
                </a:solidFill>
                <a:effectLst/>
                <a:uLnTx/>
                <a:uFillTx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E80888"/>
                </a:solidFill>
                <a:effectLst/>
                <a:uLnTx/>
                <a:uFillTx/>
              </a:rPr>
              <a:t>ngủ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E80888"/>
                </a:solidFill>
                <a:effectLst/>
                <a:uLnTx/>
                <a:uFillTx/>
              </a:rPr>
              <a:t>, van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E80888"/>
                </a:solidFill>
                <a:effectLst/>
                <a:uLnTx/>
                <a:uFillTx/>
              </a:rPr>
              <a:t>nài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E80888"/>
                </a:solidFill>
                <a:effectLst/>
                <a:uLnTx/>
                <a:uFillTx/>
              </a:rPr>
              <a:t>,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E80888"/>
                </a:solidFill>
                <a:effectLst/>
                <a:uLnTx/>
                <a:uFillTx/>
              </a:rPr>
              <a:t>cầu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E80888"/>
                </a:solidFill>
                <a:effectLst/>
                <a:uLnTx/>
                <a:uFillTx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E80888"/>
                </a:solidFill>
                <a:effectLst/>
                <a:uLnTx/>
                <a:uFillTx/>
              </a:rPr>
              <a:t>xin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E80888"/>
                </a:solidFill>
                <a:effectLst/>
                <a:uLnTx/>
                <a:uFillTx/>
              </a:rPr>
              <a:t>,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E80888"/>
                </a:solidFill>
                <a:effectLst/>
                <a:uLnTx/>
                <a:uFillTx/>
              </a:rPr>
              <a:t>gây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E80888"/>
                </a:solidFill>
                <a:effectLst/>
                <a:uLnTx/>
                <a:uFillTx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E80888"/>
                </a:solidFill>
                <a:effectLst/>
                <a:uLnTx/>
                <a:uFillTx/>
              </a:rPr>
              <a:t>gổ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E80888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678284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千图网海量PPT模板www.58pic.com​​">
  <a:themeElements>
    <a:clrScheme name="自定义 117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62AE98"/>
      </a:accent1>
      <a:accent2>
        <a:srgbClr val="DD7F7F"/>
      </a:accent2>
      <a:accent3>
        <a:srgbClr val="62AE98"/>
      </a:accent3>
      <a:accent4>
        <a:srgbClr val="DD7F7F"/>
      </a:accent4>
      <a:accent5>
        <a:srgbClr val="62AE98"/>
      </a:accent5>
      <a:accent6>
        <a:srgbClr val="DD7F7F"/>
      </a:accent6>
      <a:hlink>
        <a:srgbClr val="168BBA"/>
      </a:hlink>
      <a:folHlink>
        <a:srgbClr val="680000"/>
      </a:folHlink>
    </a:clrScheme>
    <a:fontScheme name="rlwt431p">
      <a:majorFont>
        <a:latin typeface="庞门正道标题体" panose="020F0302020204030204"/>
        <a:ea typeface="庞门正道标题体"/>
        <a:cs typeface=""/>
      </a:majorFont>
      <a:minorFont>
        <a:latin typeface="庞门正道标题体" panose="020F0502020204030204"/>
        <a:ea typeface="庞门正道标题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更多模版请关注:尚佳素材公社shop64427429.taobao.com">
  <a:themeElements>
    <a:clrScheme name="自定义 59">
      <a:dk1>
        <a:srgbClr val="000000"/>
      </a:dk1>
      <a:lt1>
        <a:srgbClr val="FFFFFF"/>
      </a:lt1>
      <a:dk2>
        <a:srgbClr val="5E5E5E"/>
      </a:dk2>
      <a:lt2>
        <a:srgbClr val="DDDDDD"/>
      </a:lt2>
      <a:accent1>
        <a:srgbClr val="58CDD0"/>
      </a:accent1>
      <a:accent2>
        <a:srgbClr val="FFC305"/>
      </a:accent2>
      <a:accent3>
        <a:srgbClr val="EC7070"/>
      </a:accent3>
      <a:accent4>
        <a:srgbClr val="A5CB01"/>
      </a:accent4>
      <a:accent5>
        <a:srgbClr val="05BEFF"/>
      </a:accent5>
      <a:accent6>
        <a:srgbClr val="CC0066"/>
      </a:accent6>
      <a:hlink>
        <a:srgbClr val="F59E00"/>
      </a:hlink>
      <a:folHlink>
        <a:srgbClr val="42835E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茅草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5766</TotalTime>
  <Words>1653</Words>
  <Application>Microsoft Office PowerPoint</Application>
  <PresentationFormat>On-screen Show (16:9)</PresentationFormat>
  <Paragraphs>147</Paragraphs>
  <Slides>29</Slides>
  <Notes>6</Notes>
  <HiddenSlides>0</HiddenSlides>
  <MMClips>5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29</vt:i4>
      </vt:variant>
    </vt:vector>
  </HeadingPairs>
  <TitlesOfParts>
    <vt:vector size="51" baseType="lpstr">
      <vt:lpstr>Arial -SGK -TV</vt:lpstr>
      <vt:lpstr>HP001 4 hàng</vt:lpstr>
      <vt:lpstr>Arial-Rounded</vt:lpstr>
      <vt:lpstr>华康少女文字W5</vt:lpstr>
      <vt:lpstr>Times New Roman</vt:lpstr>
      <vt:lpstr>Microsoft YaHei</vt:lpstr>
      <vt:lpstr>Calibri</vt:lpstr>
      <vt:lpstr>Microsoft YaHei</vt:lpstr>
      <vt:lpstr>Arial</vt:lpstr>
      <vt:lpstr>UVN Banh Mi</vt:lpstr>
      <vt:lpstr>庞门正道标题体</vt:lpstr>
      <vt:lpstr>宋体</vt:lpstr>
      <vt:lpstr>DFPOP1-W9</vt:lpstr>
      <vt:lpstr>Arial-SGK-TV</vt:lpstr>
      <vt:lpstr>千图网海量PPT模板www.58pic.com​​</vt:lpstr>
      <vt:lpstr>Office 主题</vt:lpstr>
      <vt:lpstr>1_Office 主题</vt:lpstr>
      <vt:lpstr>2_Office 主题</vt:lpstr>
      <vt:lpstr>3_Office 主题</vt:lpstr>
      <vt:lpstr>更多模版请关注:尚佳素材公社shop64427429.taobao.com</vt:lpstr>
      <vt:lpstr>5_Office 主题</vt:lpstr>
      <vt:lpstr>6_Office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</dc:title>
  <dc:creator>Admin</dc:creator>
  <cp:lastModifiedBy>laptop</cp:lastModifiedBy>
  <cp:revision>694</cp:revision>
  <dcterms:modified xsi:type="dcterms:W3CDTF">2023-03-20T05:20:08Z</dcterms:modified>
</cp:coreProperties>
</file>