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media/media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79" r:id="rId6"/>
    <p:sldId id="259" r:id="rId7"/>
    <p:sldId id="261" r:id="rId8"/>
    <p:sldId id="264" r:id="rId9"/>
    <p:sldId id="280" r:id="rId10"/>
    <p:sldId id="265" r:id="rId11"/>
    <p:sldId id="266" r:id="rId12"/>
    <p:sldId id="268" r:id="rId13"/>
    <p:sldId id="270" r:id="rId14"/>
    <p:sldId id="271" r:id="rId15"/>
    <p:sldId id="262" r:id="rId16"/>
    <p:sldId id="272" r:id="rId17"/>
    <p:sldId id="273" r:id="rId18"/>
    <p:sldId id="281" r:id="rId19"/>
    <p:sldId id="274" r:id="rId20"/>
    <p:sldId id="263" r:id="rId21"/>
    <p:sldId id="275" r:id="rId22"/>
    <p:sldId id="276" r:id="rId23"/>
    <p:sldId id="278" r:id="rId24"/>
    <p:sldId id="277"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2D"/>
    <a:srgbClr val="FFFF1D"/>
    <a:srgbClr val="EAEAEA"/>
    <a:srgbClr val="ECECEC"/>
    <a:srgbClr val="E4E4E4"/>
    <a:srgbClr val="E8E8E8"/>
    <a:srgbClr val="DBDBDB"/>
    <a:srgbClr val="DDDDDD"/>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181.photobucket.com/albums/x204/nguyenhuongthachthao/Blue%20beer%20wallpaper/1178508017.jpg" TargetMode="External"/><Relationship Id="rId7"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smtClean="0"/>
              <a:t>0</a:t>
            </a:r>
          </a:p>
        </p:txBody>
      </p:sp>
      <p:sp>
        <p:nvSpPr>
          <p:cNvPr id="2051" name="Rectangle 3"/>
          <p:cNvSpPr>
            <a:spLocks noGrp="1" noChangeArrowheads="1"/>
          </p:cNvSpPr>
          <p:nvPr>
            <p:ph type="body" idx="1"/>
          </p:nvPr>
        </p:nvSpPr>
        <p:spPr/>
        <p:txBody>
          <a:bodyPr/>
          <a:lstStyle/>
          <a:p>
            <a:pPr eaLnBrk="1" hangingPunct="1"/>
            <a:endParaRPr lang="en-US" altLang="en-US" smtClean="0"/>
          </a:p>
        </p:txBody>
      </p:sp>
      <p:pic>
        <p:nvPicPr>
          <p:cNvPr id="2052" name="Picture 4" descr="36121099351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opy of 4657b97a329df77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68" y="5054600"/>
            <a:ext cx="9144000" cy="192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 Box 5"/>
          <p:cNvSpPr txBox="1">
            <a:spLocks noChangeArrowheads="1"/>
          </p:cNvSpPr>
          <p:nvPr/>
        </p:nvSpPr>
        <p:spPr bwMode="auto">
          <a:xfrm>
            <a:off x="200910" y="1524000"/>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TẬP ĐỌC</a:t>
            </a:r>
            <a:endParaRPr lang="en-US" altLang="en-US" sz="3600" b="1" dirty="0">
              <a:solidFill>
                <a:srgbClr val="7030A0"/>
              </a:solidFill>
            </a:endParaRPr>
          </a:p>
        </p:txBody>
      </p:sp>
    </p:spTree>
    <p:custDataLst>
      <p:tags r:id="rId1"/>
    </p:custDataLst>
    <p:extLst>
      <p:ext uri="{BB962C8B-B14F-4D97-AF65-F5344CB8AC3E}">
        <p14:creationId xmlns:p14="http://schemas.microsoft.com/office/powerpoint/2010/main" val="1152305726"/>
      </p:ext>
    </p:extLst>
  </p:cSld>
  <p:clrMapOvr>
    <a:masterClrMapping/>
  </p:clrMapOvr>
  <mc:AlternateContent xmlns:mc="http://schemas.openxmlformats.org/markup-compatibility/2006" xmlns:p14="http://schemas.microsoft.com/office/powerpoint/2010/main">
    <mc:Choice Requires="p14">
      <p:transition spd="slow" p14:dur="2000" advTm="9822"/>
    </mc:Choice>
    <mc:Fallback xmlns="">
      <p:transition spd="slow" advTm="982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47875" y="1981200"/>
            <a:ext cx="4819650" cy="523220"/>
          </a:xfrm>
          <a:prstGeom prst="rect">
            <a:avLst/>
          </a:prstGeom>
          <a:noFill/>
        </p:spPr>
        <p:txBody>
          <a:bodyPr wrap="square" rtlCol="0">
            <a:spAutoFit/>
          </a:bodyPr>
          <a:lstStyle/>
          <a:p>
            <a:r>
              <a:rPr lang="en-US" sz="2800" b="1" dirty="0" smtClean="0">
                <a:latin typeface="Arial-SGK-TV" pitchFamily="2" charset="0"/>
                <a:cs typeface="Arial-SGK-TV" pitchFamily="2" charset="0"/>
              </a:rPr>
              <a:t>a. Bạn Nam học lớp mấy?</a:t>
            </a:r>
            <a:endParaRPr lang="en-US" sz="2800" b="1" dirty="0">
              <a:latin typeface="Arial-SGK-TV" pitchFamily="2" charset="0"/>
              <a:cs typeface="Arial-SGK-TV" pitchFamily="2" charset="0"/>
            </a:endParaRPr>
          </a:p>
        </p:txBody>
      </p:sp>
      <p:sp>
        <p:nvSpPr>
          <p:cNvPr id="6" name="TextBox 5"/>
          <p:cNvSpPr txBox="1"/>
          <p:nvPr/>
        </p:nvSpPr>
        <p:spPr>
          <a:xfrm>
            <a:off x="2371725" y="2743200"/>
            <a:ext cx="426720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b="1" dirty="0" smtClean="0">
                <a:solidFill>
                  <a:srgbClr val="FF0000"/>
                </a:solidFill>
                <a:latin typeface="Arial-SGK-TV" pitchFamily="2" charset="0"/>
                <a:cs typeface="Arial-SGK-TV" pitchFamily="2" charset="0"/>
              </a:rPr>
              <a:t>Nam học lớp 1A.</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5481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752600"/>
            <a:ext cx="87693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497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EAEAEA"/>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27666" y="1066800"/>
            <a:ext cx="4778154" cy="3932261"/>
          </a:xfrm>
          <a:prstGeom prst="rect">
            <a:avLst/>
          </a:prstGeom>
        </p:spPr>
      </p:pic>
    </p:spTree>
    <p:extLst>
      <p:ext uri="{BB962C8B-B14F-4D97-AF65-F5344CB8AC3E}">
        <p14:creationId xmlns:p14="http://schemas.microsoft.com/office/powerpoint/2010/main" val="2502638559"/>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nextCondLst>
                <p:cond evt="onClick" delay="0">
                  <p:tgtEl>
                    <p:spTgt spid="4"/>
                  </p:tgtEl>
                </p:cond>
              </p:nextCondLst>
            </p:seq>
            <p:video>
              <p:cMediaNode vol="80000">
                <p:cTn id="10" fill="hold" display="0">
                  <p:stCondLst>
                    <p:cond delay="indefinite"/>
                  </p:stCondLst>
                </p:cTn>
                <p:tgtEl>
                  <p:spTgt spid="4"/>
                </p:tgtEl>
              </p:cMediaNode>
            </p:video>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080581"/>
            <a:ext cx="877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068006"/>
            <a:ext cx="877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6250" y="1232856"/>
            <a:ext cx="1143000" cy="523220"/>
          </a:xfrm>
          <a:prstGeom prst="rect">
            <a:avLst/>
          </a:prstGeom>
          <a:noFill/>
        </p:spPr>
        <p:txBody>
          <a:bodyPr wrap="square" rtlCol="0">
            <a:spAutoFit/>
          </a:bodyPr>
          <a:lstStyle/>
          <a:p>
            <a:r>
              <a:rPr lang="en-US" sz="2800" dirty="0" smtClean="0">
                <a:latin typeface="Arial-SGK-TV" pitchFamily="2" charset="0"/>
                <a:cs typeface="Arial-SGK-TV" pitchFamily="2" charset="0"/>
              </a:rPr>
              <a:t>1. Tô</a:t>
            </a:r>
            <a:endParaRPr lang="en-US" sz="2800" dirty="0">
              <a:latin typeface="Arial-SGK-TV" pitchFamily="2" charset="0"/>
              <a:cs typeface="Arial-SGK-TV" pitchFamily="2" charset="0"/>
            </a:endParaRPr>
          </a:p>
        </p:txBody>
      </p:sp>
    </p:spTree>
    <p:extLst>
      <p:ext uri="{BB962C8B-B14F-4D97-AF65-F5344CB8AC3E}">
        <p14:creationId xmlns:p14="http://schemas.microsoft.com/office/powerpoint/2010/main" val="2519084025"/>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a:latin typeface="Arial-SGK-TV" pitchFamily="2" charset="0"/>
                <a:cs typeface="Arial-SGK-TV" pitchFamily="2" charset="0"/>
              </a:rPr>
              <a:t>3</a:t>
            </a:r>
            <a:r>
              <a:rPr lang="en-US" sz="2600" dirty="0" smtClean="0">
                <a:latin typeface="Arial-SGK-TV" pitchFamily="2" charset="0"/>
                <a:cs typeface="Arial-SGK-TV" pitchFamily="2" charset="0"/>
              </a:rPr>
              <a:t>. Viết câu trả lời cho câu hỏi a ở mục 3 (SGK trang 5) </a:t>
            </a:r>
            <a:endParaRPr lang="en-US" sz="2600" dirty="0">
              <a:latin typeface="Arial-SGK-TV" pitchFamily="2" charset="0"/>
              <a:cs typeface="Arial-SGK-TV"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046669"/>
            <a:ext cx="87757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94232"/>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3</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0574" y="1631814"/>
            <a:ext cx="6629400" cy="523220"/>
          </a:xfrm>
          <a:prstGeom prst="rect">
            <a:avLst/>
          </a:prstGeom>
          <a:solidFill>
            <a:srgbClr val="FFFF2D"/>
          </a:solidFill>
        </p:spPr>
        <p:txBody>
          <a:bodyPr wrap="square" rtlCol="0">
            <a:spAutoFit/>
          </a:bodyPr>
          <a:lstStyle/>
          <a:p>
            <a:r>
              <a:rPr lang="en-US" sz="2800" b="1" dirty="0" smtClean="0">
                <a:solidFill>
                  <a:srgbClr val="FF0000"/>
                </a:solidFill>
                <a:latin typeface="Arial-SGK-TV" pitchFamily="2" charset="0"/>
                <a:cs typeface="Arial-SGK-TV" pitchFamily="2" charset="0"/>
              </a:rPr>
              <a:t>bổ ích		mới		</a:t>
            </a:r>
            <a:endParaRPr lang="en-US" sz="2800" b="1" dirty="0">
              <a:solidFill>
                <a:srgbClr val="FF0000"/>
              </a:solidFill>
              <a:latin typeface="Arial-SGK-TV" pitchFamily="2" charset="0"/>
              <a:cs typeface="Arial-SGK-TV" pitchFamily="2" charset="0"/>
            </a:endParaRPr>
          </a:p>
        </p:txBody>
      </p:sp>
      <p:sp>
        <p:nvSpPr>
          <p:cNvPr id="5" name="TextBox 4"/>
          <p:cNvSpPr txBox="1"/>
          <p:nvPr/>
        </p:nvSpPr>
        <p:spPr>
          <a:xfrm>
            <a:off x="1193322" y="2665604"/>
            <a:ext cx="7229475" cy="523220"/>
          </a:xfrm>
          <a:prstGeom prst="rect">
            <a:avLst/>
          </a:prstGeom>
          <a:noFill/>
        </p:spPr>
        <p:txBody>
          <a:bodyPr wrap="square" rtlCol="0">
            <a:spAutoFit/>
          </a:bodyPr>
          <a:lstStyle/>
          <a:p>
            <a:r>
              <a:rPr lang="en-US" sz="2800" b="1" dirty="0" smtClean="0">
                <a:solidFill>
                  <a:srgbClr val="0000FF"/>
                </a:solidFill>
                <a:latin typeface="Arial-SGK-TV" pitchFamily="2" charset="0"/>
                <a:cs typeface="Arial-SGK-TV" pitchFamily="2" charset="0"/>
              </a:rPr>
              <a:t>Nam rất  </a:t>
            </a:r>
            <a:r>
              <a:rPr lang="en-US" sz="2800" dirty="0" smtClean="0">
                <a:solidFill>
                  <a:srgbClr val="0000FF"/>
                </a:solidFill>
                <a:latin typeface="Arial-SGK-TV" pitchFamily="2" charset="0"/>
                <a:cs typeface="Arial-SGK-TV" pitchFamily="2" charset="0"/>
              </a:rPr>
              <a:t>............... </a:t>
            </a:r>
            <a:r>
              <a:rPr lang="en-US" sz="2800" b="1" dirty="0" smtClean="0">
                <a:solidFill>
                  <a:srgbClr val="0000FF"/>
                </a:solidFill>
                <a:latin typeface="Arial-SGK-TV" pitchFamily="2" charset="0"/>
                <a:cs typeface="Arial-SGK-TV" pitchFamily="2" charset="0"/>
              </a:rPr>
              <a:t> khi được cô giáo khen</a:t>
            </a:r>
            <a:r>
              <a:rPr lang="en-US" sz="2800" dirty="0" smtClean="0">
                <a:solidFill>
                  <a:srgbClr val="0000FF"/>
                </a:solidFill>
                <a:latin typeface="Arial-SGK-TV" pitchFamily="2" charset="0"/>
                <a:cs typeface="Arial-SGK-TV" pitchFamily="2" charset="0"/>
              </a:rPr>
              <a:t>.</a:t>
            </a:r>
            <a:endParaRPr lang="en-US" sz="2800" dirty="0">
              <a:solidFill>
                <a:srgbClr val="0000FF"/>
              </a:solidFill>
              <a:latin typeface="Arial-SGK-TV" pitchFamily="2" charset="0"/>
              <a:cs typeface="Arial-SGK-TV" pitchFamily="2" charset="0"/>
            </a:endParaRPr>
          </a:p>
        </p:txBody>
      </p:sp>
      <p:sp>
        <p:nvSpPr>
          <p:cNvPr id="6" name="TextBox 5"/>
          <p:cNvSpPr txBox="1"/>
          <p:nvPr/>
        </p:nvSpPr>
        <p:spPr>
          <a:xfrm>
            <a:off x="5917722" y="1623970"/>
            <a:ext cx="1981200"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hãnh diện</a:t>
            </a:r>
            <a:endParaRPr lang="en-US" sz="2800" b="1" dirty="0">
              <a:solidFill>
                <a:srgbClr val="FF0000"/>
              </a:solidFill>
              <a:latin typeface="Arial-SGK-TV" pitchFamily="2" charset="0"/>
              <a:cs typeface="Arial-SGK-TV" pitchFamily="2" charset="0"/>
            </a:endParaRPr>
          </a:p>
        </p:txBody>
      </p:sp>
      <p:sp>
        <p:nvSpPr>
          <p:cNvPr id="7" name="TextBox 6"/>
          <p:cNvSpPr txBox="1"/>
          <p:nvPr/>
        </p:nvSpPr>
        <p:spPr>
          <a:xfrm>
            <a:off x="1193322" y="2665604"/>
            <a:ext cx="469422" cy="523220"/>
          </a:xfrm>
          <a:prstGeom prst="rect">
            <a:avLst/>
          </a:prstGeom>
          <a:noFill/>
          <a:ln>
            <a:noFill/>
          </a:ln>
        </p:spPr>
        <p:txBody>
          <a:bodyPr wrap="square" rtlCol="0">
            <a:spAutoFit/>
          </a:bodyPr>
          <a:lstStyle/>
          <a:p>
            <a:r>
              <a:rPr lang="en-US" sz="2800" b="1" dirty="0" smtClean="0">
                <a:solidFill>
                  <a:srgbClr val="FF0000"/>
                </a:solidFill>
                <a:latin typeface="Arial-SGK-TV" pitchFamily="2" charset="0"/>
                <a:cs typeface="Arial-SGK-TV" pitchFamily="2" charset="0"/>
              </a:rPr>
              <a:t>N</a:t>
            </a:r>
            <a:endParaRPr lang="en-US" sz="28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05813170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38889E-6 4.07407E-6 L -0.3592 0.15185 " pathEditMode="relative" rAng="0" ptsTypes="AA">
                                      <p:cBhvr>
                                        <p:cTn id="11" dur="2000" fill="hold"/>
                                        <p:tgtEl>
                                          <p:spTgt spid="6"/>
                                        </p:tgtEl>
                                        <p:attrNameLst>
                                          <p:attrName>ppt_x</p:attrName>
                                          <p:attrName>ppt_y</p:attrName>
                                        </p:attrNameLst>
                                      </p:cBhvr>
                                      <p:rCtr x="-17969" y="7593"/>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344994"/>
            <a:ext cx="8229600" cy="492443"/>
          </a:xfrm>
          <a:prstGeom prst="rect">
            <a:avLst/>
          </a:prstGeom>
          <a:noFill/>
        </p:spPr>
        <p:txBody>
          <a:bodyPr wrap="square" rtlCol="0">
            <a:spAutoFit/>
          </a:bodyPr>
          <a:lstStyle/>
          <a:p>
            <a:r>
              <a:rPr lang="en-US" sz="2600" dirty="0" smtClean="0">
                <a:latin typeface="Arial-SGK-TV" pitchFamily="2" charset="0"/>
                <a:cs typeface="Arial-SGK-TV" pitchFamily="2" charset="0"/>
              </a:rPr>
              <a:t>4. Viết câu hoàn thiện ở mục 5 (SGK trang 6) </a:t>
            </a:r>
            <a:endParaRPr lang="en-US" sz="2600" dirty="0">
              <a:latin typeface="Arial-SGK-TV" pitchFamily="2" charset="0"/>
              <a:cs typeface="Arial-SGK-TV"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26" y="2051642"/>
            <a:ext cx="878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73038"/>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4" y="766952"/>
            <a:ext cx="3199638" cy="218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6" y="3814324"/>
            <a:ext cx="3257550" cy="234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590" y="642670"/>
            <a:ext cx="3315462"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032" y="3886199"/>
            <a:ext cx="3243072" cy="227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rot="21135162">
            <a:off x="3406881" y="11070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đ</a:t>
            </a:r>
            <a:r>
              <a:rPr lang="en-US" sz="2400" dirty="0" smtClean="0">
                <a:latin typeface="Arial-SGK-TV" pitchFamily="2" charset="0"/>
                <a:cs typeface="Arial-SGK-TV" pitchFamily="2" charset="0"/>
              </a:rPr>
              <a:t>á bóng</a:t>
            </a:r>
            <a:endParaRPr lang="en-US" sz="2400" dirty="0">
              <a:latin typeface="Arial-SGK-TV" pitchFamily="2" charset="0"/>
              <a:cs typeface="Arial-SGK-TV" pitchFamily="2" charset="0"/>
            </a:endParaRPr>
          </a:p>
        </p:txBody>
      </p:sp>
      <p:sp>
        <p:nvSpPr>
          <p:cNvPr id="14" name="Oval 13"/>
          <p:cNvSpPr/>
          <p:nvPr/>
        </p:nvSpPr>
        <p:spPr>
          <a:xfrm rot="549101">
            <a:off x="3407341" y="2286690"/>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đọc sách</a:t>
            </a:r>
            <a:endParaRPr lang="en-US" sz="2400" dirty="0">
              <a:latin typeface="Arial-SGK-TV" pitchFamily="2" charset="0"/>
              <a:cs typeface="Arial-SGK-TV" pitchFamily="2" charset="0"/>
            </a:endParaRPr>
          </a:p>
        </p:txBody>
      </p:sp>
      <p:sp>
        <p:nvSpPr>
          <p:cNvPr id="15" name="Oval 14"/>
          <p:cNvSpPr/>
          <p:nvPr/>
        </p:nvSpPr>
        <p:spPr>
          <a:xfrm rot="21126959">
            <a:off x="3503250" y="3545707"/>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SGK-TV" pitchFamily="2" charset="0"/>
                <a:cs typeface="Arial-SGK-TV" pitchFamily="2" charset="0"/>
              </a:rPr>
              <a:t>k</a:t>
            </a:r>
            <a:r>
              <a:rPr lang="en-US" sz="2400" dirty="0" smtClean="0">
                <a:latin typeface="Arial-SGK-TV" pitchFamily="2" charset="0"/>
                <a:cs typeface="Arial-SGK-TV" pitchFamily="2" charset="0"/>
              </a:rPr>
              <a:t>éo co</a:t>
            </a:r>
            <a:endParaRPr lang="en-US" sz="2400" dirty="0">
              <a:latin typeface="Arial-SGK-TV" pitchFamily="2" charset="0"/>
              <a:cs typeface="Arial-SGK-TV" pitchFamily="2" charset="0"/>
            </a:endParaRPr>
          </a:p>
        </p:txBody>
      </p:sp>
      <p:sp>
        <p:nvSpPr>
          <p:cNvPr id="16" name="Oval 15"/>
          <p:cNvSpPr/>
          <p:nvPr/>
        </p:nvSpPr>
        <p:spPr>
          <a:xfrm rot="491139">
            <a:off x="3478901" y="4653036"/>
            <a:ext cx="2030789" cy="685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SGK-TV" pitchFamily="2" charset="0"/>
                <a:cs typeface="Arial-SGK-TV" pitchFamily="2" charset="0"/>
              </a:rPr>
              <a:t>múa</a:t>
            </a:r>
            <a:endParaRPr lang="en-US" sz="2400" dirty="0">
              <a:latin typeface="Arial-SGK-TV" pitchFamily="2" charset="0"/>
              <a:cs typeface="Arial-SGK-TV" pitchFamily="2" charset="0"/>
            </a:endParaRPr>
          </a:p>
        </p:txBody>
      </p:sp>
    </p:spTree>
    <p:extLst>
      <p:ext uri="{BB962C8B-B14F-4D97-AF65-F5344CB8AC3E}">
        <p14:creationId xmlns:p14="http://schemas.microsoft.com/office/powerpoint/2010/main" val="29546414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out)">
                                      <p:cBhvr>
                                        <p:cTn id="7" dur="2000"/>
                                        <p:tgtEl>
                                          <p:spTgt spid="3075"/>
                                        </p:tgtEl>
                                      </p:cBhvr>
                                    </p:animEffect>
                                  </p:childTnLst>
                                </p:cTn>
                              </p:par>
                              <p:par>
                                <p:cTn id="8" presetID="6" presetClass="entr" presetSubtype="32"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out)">
                                      <p:cBhvr>
                                        <p:cTn id="10" dur="2000"/>
                                        <p:tgtEl>
                                          <p:spTgt spid="3076"/>
                                        </p:tgtEl>
                                      </p:cBhvr>
                                    </p:animEffect>
                                  </p:childTnLst>
                                </p:cTn>
                              </p:par>
                              <p:par>
                                <p:cTn id="11" presetID="6" presetClass="entr" presetSubtype="32"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circle(out)">
                                      <p:cBhvr>
                                        <p:cTn id="13" dur="2000"/>
                                        <p:tgtEl>
                                          <p:spTgt spid="3077"/>
                                        </p:tgtEl>
                                      </p:cBhvr>
                                    </p:animEffect>
                                  </p:childTnLst>
                                </p:cTn>
                              </p:par>
                              <p:par>
                                <p:cTn id="14" presetID="6" presetClass="entr" presetSubtype="32"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circle(out)">
                                      <p:cBhvr>
                                        <p:cTn id="16"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1</a:t>
            </a:r>
            <a:endParaRPr lang="en-US" altLang="en-US" sz="3600" b="1" dirty="0">
              <a:solidFill>
                <a:srgbClr val="7030A0"/>
              </a:solidFill>
            </a:endParaRPr>
          </a:p>
        </p:txBody>
      </p:sp>
    </p:spTree>
    <p:extLst>
      <p:ext uri="{BB962C8B-B14F-4D97-AF65-F5344CB8AC3E}">
        <p14:creationId xmlns:p14="http://schemas.microsoft.com/office/powerpoint/2010/main" val="3366487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4</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94" y="1676400"/>
            <a:ext cx="8767572" cy="34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7350" y="2361682"/>
            <a:ext cx="522473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Arial-SGK-TV" pitchFamily="2" charset="0"/>
                <a:cs typeface="Arial-SGK-TV" pitchFamily="2" charset="0"/>
              </a:rPr>
              <a:t>     </a:t>
            </a:r>
            <a:r>
              <a:rPr lang="en-US" sz="2600" dirty="0" smtClean="0">
                <a:solidFill>
                  <a:schemeClr val="tx1"/>
                </a:solidFill>
                <a:latin typeface="Arial-SGK-TV" pitchFamily="2" charset="0"/>
                <a:cs typeface="Arial-SGK-TV" pitchFamily="2" charset="0"/>
              </a:rPr>
              <a:t>Nam đã đọc được truyện tranh. Nam còn biết làm toán nữa.</a:t>
            </a:r>
            <a:endParaRPr lang="en-US" sz="2600" dirty="0">
              <a:solidFill>
                <a:schemeClr val="tx1"/>
              </a:solidFill>
              <a:latin typeface="Arial-SGK-TV" pitchFamily="2" charset="0"/>
              <a:cs typeface="Arial-SGK-TV" pitchFamily="2" charset="0"/>
            </a:endParaRPr>
          </a:p>
        </p:txBody>
      </p:sp>
      <p:sp>
        <p:nvSpPr>
          <p:cNvPr id="9" name="Rectangle 8"/>
          <p:cNvSpPr/>
          <p:nvPr/>
        </p:nvSpPr>
        <p:spPr>
          <a:xfrm>
            <a:off x="345040" y="762000"/>
            <a:ext cx="2045906"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SGK-TV" pitchFamily="2" charset="0"/>
                <a:cs typeface="Arial-SGK-TV" pitchFamily="2" charset="0"/>
              </a:rPr>
              <a:t>Nghe viết</a:t>
            </a:r>
            <a:endParaRPr lang="en-US" sz="2600" b="1" dirty="0">
              <a:solidFill>
                <a:schemeClr val="tx1"/>
              </a:solidFill>
              <a:latin typeface="Arial-SGK-TV" pitchFamily="2" charset="0"/>
              <a:cs typeface="Arial-SGK-TV" pitchFamily="2" charset="0"/>
            </a:endParaRPr>
          </a:p>
        </p:txBody>
      </p:sp>
      <p:sp>
        <p:nvSpPr>
          <p:cNvPr id="12" name="TextBox 11"/>
          <p:cNvSpPr txBox="1"/>
          <p:nvPr/>
        </p:nvSpPr>
        <p:spPr>
          <a:xfrm>
            <a:off x="1350741" y="2452065"/>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sp>
        <p:nvSpPr>
          <p:cNvPr id="13" name="TextBox 12"/>
          <p:cNvSpPr txBox="1"/>
          <p:nvPr/>
        </p:nvSpPr>
        <p:spPr>
          <a:xfrm>
            <a:off x="927350" y="2851239"/>
            <a:ext cx="469422" cy="492443"/>
          </a:xfrm>
          <a:prstGeom prst="rect">
            <a:avLst/>
          </a:prstGeom>
          <a:noFill/>
          <a:ln>
            <a:noFill/>
          </a:ln>
        </p:spPr>
        <p:txBody>
          <a:bodyPr wrap="square" rtlCol="0">
            <a:spAutoFit/>
          </a:bodyPr>
          <a:lstStyle/>
          <a:p>
            <a:r>
              <a:rPr lang="en-US" sz="2600" dirty="0" smtClean="0">
                <a:solidFill>
                  <a:srgbClr val="FF0000"/>
                </a:solidFill>
                <a:latin typeface="Arial-SGK-TV" pitchFamily="2" charset="0"/>
                <a:cs typeface="Arial-SGK-TV" pitchFamily="2" charset="0"/>
              </a:rPr>
              <a:t>N</a:t>
            </a:r>
            <a:endParaRPr lang="en-US" sz="2600" dirty="0">
              <a:solidFill>
                <a:srgbClr val="FF0000"/>
              </a:solidFill>
              <a:latin typeface="Arial-SGK-TV" pitchFamily="2" charset="0"/>
              <a:cs typeface="Arial-SGK-TV" pitchFamily="2" charset="0"/>
            </a:endParaRPr>
          </a:p>
        </p:txBody>
      </p:sp>
      <p:cxnSp>
        <p:nvCxnSpPr>
          <p:cNvPr id="8" name="Straight Connector 7"/>
          <p:cNvCxnSpPr/>
          <p:nvPr/>
        </p:nvCxnSpPr>
        <p:spPr>
          <a:xfrm>
            <a:off x="3352800" y="2877830"/>
            <a:ext cx="64008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4170991" y="2877830"/>
            <a:ext cx="173736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3093142" y="3267974"/>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a:off x="4428226" y="3257910"/>
            <a:ext cx="54864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80073476"/>
      </p:ext>
    </p:extLst>
  </p:cSld>
  <p:clrMapOvr>
    <a:masterClrMapping/>
  </p:clrMapOvr>
  <mc:AlternateContent xmlns:mc="http://schemas.openxmlformats.org/markup-compatibility/2006" xmlns:p14="http://schemas.microsoft.com/office/powerpoint/2010/main">
    <mc:Choice Requires="p14">
      <p:transition spd="slow" p14:dur="150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08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solidFill>
                  <a:srgbClr val="7030A0"/>
                </a:solidFill>
                <a:latin typeface="Arial-SGK-TV" pitchFamily="2" charset="0"/>
                <a:cs typeface="Arial-SGK-TV" pitchFamily="2" charset="0"/>
              </a:rPr>
              <a:t>a. Điền s hay x?</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học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inh	           </a:t>
            </a:r>
            <a:r>
              <a:rPr lang="en-US" altLang="en-US" sz="2800" b="1" dirty="0" smtClean="0">
                <a:solidFill>
                  <a:srgbClr val="FF0000"/>
                </a:solidFill>
                <a:latin typeface="Arial-SGK-TV" pitchFamily="2" charset="0"/>
                <a:cs typeface="Arial-SGK-TV" pitchFamily="2" charset="0"/>
              </a:rPr>
              <a:t>x</a:t>
            </a:r>
            <a:r>
              <a:rPr lang="en-US" altLang="en-US" sz="2800" b="1" dirty="0" smtClean="0">
                <a:latin typeface="Arial-SGK-TV" pitchFamily="2" charset="0"/>
                <a:cs typeface="Arial-SGK-TV" pitchFamily="2" charset="0"/>
              </a:rPr>
              <a:t> inh đẹp	          </a:t>
            </a:r>
            <a:r>
              <a:rPr lang="en-US" altLang="en-US" sz="2800" b="1" dirty="0" smtClean="0">
                <a:solidFill>
                  <a:srgbClr val="FF0000"/>
                </a:solidFill>
                <a:latin typeface="Arial-SGK-TV" pitchFamily="2" charset="0"/>
                <a:cs typeface="Arial-SGK-TV" pitchFamily="2" charset="0"/>
              </a:rPr>
              <a:t>s</a:t>
            </a:r>
            <a:r>
              <a:rPr lang="en-US" altLang="en-US" sz="2800" b="1" dirty="0" smtClean="0">
                <a:latin typeface="Arial-SGK-TV" pitchFamily="2" charset="0"/>
                <a:cs typeface="Arial-SGK-TV" pitchFamily="2" charset="0"/>
              </a:rPr>
              <a:t> ách vở</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242"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1523"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395271"/>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1466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762000" y="1613068"/>
            <a:ext cx="3810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solidFill>
                  <a:srgbClr val="7030A0"/>
                </a:solidFill>
                <a:latin typeface="Arial-SGK-TV" pitchFamily="2" charset="0"/>
                <a:cs typeface="Arial-SGK-TV" pitchFamily="2" charset="0"/>
              </a:rPr>
              <a:t>b</a:t>
            </a:r>
            <a:r>
              <a:rPr lang="en-US" altLang="en-US" sz="2800" b="1" dirty="0" smtClean="0">
                <a:solidFill>
                  <a:srgbClr val="7030A0"/>
                </a:solidFill>
                <a:latin typeface="Arial-SGK-TV" pitchFamily="2" charset="0"/>
                <a:cs typeface="Arial-SGK-TV" pitchFamily="2" charset="0"/>
              </a:rPr>
              <a:t>. Điền tr hay ch?</a:t>
            </a:r>
            <a:endParaRPr lang="en-US" altLang="en-US" sz="2800" b="1" dirty="0">
              <a:solidFill>
                <a:srgbClr val="7030A0"/>
              </a:solidFill>
              <a:latin typeface="Arial-SGK-TV" pitchFamily="2" charset="0"/>
              <a:cs typeface="Arial-SGK-TV" pitchFamily="2" charset="0"/>
            </a:endParaRPr>
          </a:p>
        </p:txBody>
      </p:sp>
      <p:sp>
        <p:nvSpPr>
          <p:cNvPr id="3" name="Text Box 5"/>
          <p:cNvSpPr txBox="1">
            <a:spLocks noChangeArrowheads="1"/>
          </p:cNvSpPr>
          <p:nvPr/>
        </p:nvSpPr>
        <p:spPr bwMode="auto">
          <a:xfrm>
            <a:off x="769189" y="2342058"/>
            <a:ext cx="8070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a:latin typeface="Arial-SGK-TV" pitchFamily="2" charset="0"/>
                <a:cs typeface="Arial-SGK-TV" pitchFamily="2" charset="0"/>
              </a:rPr>
              <a:t> </a:t>
            </a:r>
            <a:r>
              <a:rPr lang="en-US" altLang="en-US" sz="2800" b="1" dirty="0" smtClean="0">
                <a:solidFill>
                  <a:srgbClr val="FF0000"/>
                </a:solidFill>
                <a:latin typeface="Arial-SGK-TV" pitchFamily="2" charset="0"/>
                <a:cs typeface="Arial-SGK-TV" pitchFamily="2" charset="0"/>
              </a:rPr>
              <a:t>tr</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anh ảnh            </a:t>
            </a:r>
            <a:r>
              <a:rPr lang="en-US" altLang="en-US" sz="2800" b="1" dirty="0" smtClean="0">
                <a:solidFill>
                  <a:srgbClr val="FF0000"/>
                </a:solidFill>
                <a:latin typeface="Arial-SGK-TV" pitchFamily="2" charset="0"/>
                <a:cs typeface="Arial-SGK-TV" pitchFamily="2" charset="0"/>
              </a:rPr>
              <a:t>ch</a:t>
            </a:r>
            <a:r>
              <a:rPr lang="en-US" altLang="en-US" sz="1800" b="1" dirty="0" smtClean="0">
                <a:latin typeface="Arial-SGK-TV" pitchFamily="2" charset="0"/>
                <a:cs typeface="Arial-SGK-TV" pitchFamily="2" charset="0"/>
              </a:rPr>
              <a:t> </a:t>
            </a:r>
            <a:r>
              <a:rPr lang="en-US" altLang="en-US" sz="2800" b="1" dirty="0" smtClean="0">
                <a:latin typeface="Arial-SGK-TV" pitchFamily="2" charset="0"/>
                <a:cs typeface="Arial-SGK-TV" pitchFamily="2" charset="0"/>
              </a:rPr>
              <a:t>ữ cái	          vui </a:t>
            </a:r>
            <a:r>
              <a:rPr lang="en-US" altLang="en-US" sz="2800" b="1" dirty="0" smtClean="0">
                <a:solidFill>
                  <a:srgbClr val="FF0000"/>
                </a:solidFill>
                <a:latin typeface="Arial-SGK-TV" pitchFamily="2" charset="0"/>
                <a:cs typeface="Arial-SGK-TV" pitchFamily="2" charset="0"/>
              </a:rPr>
              <a:t>ch</a:t>
            </a:r>
            <a:r>
              <a:rPr lang="en-US" altLang="en-US" sz="1800" b="1" dirty="0" smtClean="0">
                <a:solidFill>
                  <a:srgbClr val="FF0000"/>
                </a:solidFill>
                <a:latin typeface="Arial-SGK-TV" pitchFamily="2" charset="0"/>
                <a:cs typeface="Arial-SGK-TV" pitchFamily="2" charset="0"/>
              </a:rPr>
              <a:t> </a:t>
            </a:r>
            <a:r>
              <a:rPr lang="en-US" altLang="en-US" sz="2800" b="1" dirty="0" smtClean="0">
                <a:latin typeface="Arial-SGK-TV" pitchFamily="2" charset="0"/>
                <a:cs typeface="Arial-SGK-TV" pitchFamily="2" charset="0"/>
              </a:rPr>
              <a:t>ơi</a:t>
            </a:r>
            <a:endParaRPr lang="en-US" altLang="en-US" sz="2800" b="1" dirty="0">
              <a:latin typeface="Arial-SGK-TV" pitchFamily="2" charset="0"/>
              <a:cs typeface="Arial-SGK-TV"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57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7252"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904" y="2395270"/>
            <a:ext cx="457200" cy="44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0826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1026"/>
                                        </p:tgtEl>
                                      </p:cBhvr>
                                    </p:animEffect>
                                    <p:set>
                                      <p:cBhvr>
                                        <p:cTn id="7" dur="1" fill="hold">
                                          <p:stCondLst>
                                            <p:cond delay="9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5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7979" y="3647406"/>
            <a:ext cx="4909704" cy="32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762000" y="1149233"/>
            <a:ext cx="4038600" cy="523220"/>
          </a:xfrm>
          <a:prstGeom prst="rect">
            <a:avLst/>
          </a:prstGeom>
          <a:solidFill>
            <a:srgbClr val="FFFF00"/>
          </a:solidFill>
          <a:ln>
            <a:noFill/>
          </a:ln>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rPr>
              <a:t>Từ khi đi học lớp 1, em:</a:t>
            </a:r>
            <a:endParaRPr lang="en-US" altLang="en-US" sz="2800" dirty="0">
              <a:solidFill>
                <a:srgbClr val="0000FF"/>
              </a:solidFill>
              <a:latin typeface="Arial-SGK-TV" pitchFamily="2" charset="0"/>
              <a:cs typeface="Arial-SGK-TV" pitchFamily="2" charset="0"/>
            </a:endParaRPr>
          </a:p>
        </p:txBody>
      </p:sp>
      <p:sp>
        <p:nvSpPr>
          <p:cNvPr id="7" name="Text Box 5"/>
          <p:cNvSpPr txBox="1">
            <a:spLocks noChangeArrowheads="1"/>
          </p:cNvSpPr>
          <p:nvPr/>
        </p:nvSpPr>
        <p:spPr bwMode="auto">
          <a:xfrm>
            <a:off x="457200" y="626013"/>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b="1" dirty="0" smtClean="0">
                <a:latin typeface="Arial-SGK-TV" pitchFamily="2" charset="0"/>
                <a:cs typeface="Arial-SGK-TV" pitchFamily="2" charset="0"/>
              </a:rPr>
              <a:t>Chọn ý phù hợp để nói về bản thân</a:t>
            </a:r>
            <a:endParaRPr lang="en-US" altLang="en-US" sz="2800" b="1" dirty="0">
              <a:latin typeface="Arial-SGK-TV" pitchFamily="2" charset="0"/>
              <a:cs typeface="Arial-SGK-TV" pitchFamily="2" charset="0"/>
            </a:endParaRPr>
          </a:p>
        </p:txBody>
      </p:sp>
      <p:sp>
        <p:nvSpPr>
          <p:cNvPr id="8" name="Text Box 5"/>
          <p:cNvSpPr txBox="1">
            <a:spLocks noChangeArrowheads="1"/>
          </p:cNvSpPr>
          <p:nvPr/>
        </p:nvSpPr>
        <p:spPr bwMode="auto">
          <a:xfrm>
            <a:off x="762000" y="1593565"/>
            <a:ext cx="354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pPr>
            <a:r>
              <a:rPr lang="en-US" altLang="en-US" sz="2800" dirty="0" smtClean="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Thức dậy sớm hơn</a:t>
            </a:r>
            <a:endParaRPr lang="en-US" altLang="en-US" sz="2800" dirty="0">
              <a:solidFill>
                <a:srgbClr val="0000FF"/>
              </a:solidFill>
              <a:latin typeface="Arial-SGK-TV" pitchFamily="2" charset="0"/>
              <a:cs typeface="Arial-SGK-TV" pitchFamily="2" charset="0"/>
            </a:endParaRPr>
          </a:p>
        </p:txBody>
      </p:sp>
      <p:sp>
        <p:nvSpPr>
          <p:cNvPr id="9" name="Text Box 5"/>
          <p:cNvSpPr txBox="1">
            <a:spLocks noChangeArrowheads="1"/>
          </p:cNvSpPr>
          <p:nvPr/>
        </p:nvSpPr>
        <p:spPr bwMode="auto">
          <a:xfrm>
            <a:off x="767751" y="2050765"/>
            <a:ext cx="38427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sym typeface="Wingdings"/>
              </a:rPr>
              <a:t>Ăn sáng nhanh hơn</a:t>
            </a:r>
            <a:endParaRPr lang="en-US" altLang="en-US" sz="2800" dirty="0">
              <a:solidFill>
                <a:srgbClr val="0000FF"/>
              </a:solidFill>
              <a:latin typeface="Arial-SGK-TV" pitchFamily="2" charset="0"/>
              <a:cs typeface="Arial-SGK-TV" pitchFamily="2" charset="0"/>
            </a:endParaRPr>
          </a:p>
        </p:txBody>
      </p:sp>
      <p:sp>
        <p:nvSpPr>
          <p:cNvPr id="10" name="Text Box 5"/>
          <p:cNvSpPr txBox="1">
            <a:spLocks noChangeArrowheads="1"/>
          </p:cNvSpPr>
          <p:nvPr/>
        </p:nvSpPr>
        <p:spPr bwMode="auto">
          <a:xfrm>
            <a:off x="762360" y="2507965"/>
            <a:ext cx="3276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khóc nhè</a:t>
            </a:r>
            <a:endParaRPr lang="en-US" altLang="en-US" sz="2800" dirty="0">
              <a:solidFill>
                <a:srgbClr val="0000FF"/>
              </a:solidFill>
              <a:latin typeface="Arial-SGK-TV" pitchFamily="2" charset="0"/>
              <a:cs typeface="Arial-SGK-TV" pitchFamily="2" charset="0"/>
            </a:endParaRPr>
          </a:p>
        </p:txBody>
      </p:sp>
      <p:sp>
        <p:nvSpPr>
          <p:cNvPr id="11" name="Text Box 5"/>
          <p:cNvSpPr txBox="1">
            <a:spLocks noChangeArrowheads="1"/>
          </p:cNvSpPr>
          <p:nvPr/>
        </p:nvSpPr>
        <p:spPr bwMode="auto">
          <a:xfrm>
            <a:off x="762360" y="2965165"/>
            <a:ext cx="5028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Không ngóng bố mẹ đón về</a:t>
            </a:r>
            <a:endParaRPr lang="en-US" altLang="en-US" sz="2800" dirty="0">
              <a:solidFill>
                <a:srgbClr val="0000FF"/>
              </a:solidFill>
              <a:latin typeface="Arial-SGK-TV" pitchFamily="2" charset="0"/>
              <a:cs typeface="Arial-SGK-TV" pitchFamily="2" charset="0"/>
            </a:endParaRPr>
          </a:p>
        </p:txBody>
      </p:sp>
      <p:sp>
        <p:nvSpPr>
          <p:cNvPr id="12" name="Text Box 5"/>
          <p:cNvSpPr txBox="1">
            <a:spLocks noChangeArrowheads="1"/>
          </p:cNvSpPr>
          <p:nvPr/>
        </p:nvSpPr>
        <p:spPr bwMode="auto">
          <a:xfrm>
            <a:off x="764157" y="3422365"/>
            <a:ext cx="47222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Thuộc thêm nhiều bài thơ</a:t>
            </a:r>
            <a:endParaRPr lang="en-US" altLang="en-US" sz="2800" dirty="0">
              <a:solidFill>
                <a:srgbClr val="0000FF"/>
              </a:solidFill>
              <a:latin typeface="Arial-SGK-TV" pitchFamily="2" charset="0"/>
              <a:cs typeface="Arial-SGK-TV" pitchFamily="2" charset="0"/>
            </a:endParaRPr>
          </a:p>
        </p:txBody>
      </p:sp>
      <p:sp>
        <p:nvSpPr>
          <p:cNvPr id="13" name="Text Box 5"/>
          <p:cNvSpPr txBox="1">
            <a:spLocks noChangeArrowheads="1"/>
          </p:cNvSpPr>
          <p:nvPr/>
        </p:nvSpPr>
        <p:spPr bwMode="auto">
          <a:xfrm>
            <a:off x="764157" y="3879565"/>
            <a:ext cx="37316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spcBef>
                <a:spcPct val="50000"/>
              </a:spcBef>
            </a:pPr>
            <a:r>
              <a:rPr lang="en-US" altLang="en-US" sz="2800" dirty="0">
                <a:solidFill>
                  <a:srgbClr val="0000FF"/>
                </a:solidFill>
                <a:latin typeface="Arial-SGK-TV" pitchFamily="2" charset="0"/>
                <a:cs typeface="Arial-SGK-TV" pitchFamily="2" charset="0"/>
                <a:sym typeface="Wingdings"/>
              </a:rPr>
              <a:t> </a:t>
            </a:r>
            <a:r>
              <a:rPr lang="en-US" altLang="en-US" sz="2800" dirty="0" smtClean="0">
                <a:solidFill>
                  <a:srgbClr val="0000FF"/>
                </a:solidFill>
                <a:latin typeface="Arial-SGK-TV" pitchFamily="2" charset="0"/>
                <a:cs typeface="Arial-SGK-TV" pitchFamily="2" charset="0"/>
              </a:rPr>
              <a:t>Có thêm nhiều bạn</a:t>
            </a:r>
            <a:endParaRPr lang="en-US" altLang="en-US" sz="2800" dirty="0">
              <a:solidFill>
                <a:srgbClr val="0000FF"/>
              </a:solidFill>
              <a:latin typeface="Arial-SGK-TV" pitchFamily="2" charset="0"/>
              <a:cs typeface="Arial-SGK-TV" pitchFamily="2" charset="0"/>
            </a:endParaRPr>
          </a:p>
        </p:txBody>
      </p:sp>
    </p:spTree>
    <p:extLst>
      <p:ext uri="{BB962C8B-B14F-4D97-AF65-F5344CB8AC3E}">
        <p14:creationId xmlns:p14="http://schemas.microsoft.com/office/powerpoint/2010/main" val="239012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088"/>
            <a:ext cx="9144000" cy="701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WordArt 16"/>
          <p:cNvSpPr>
            <a:spLocks noChangeArrowheads="1" noChangeShapeType="1" noTextEdit="1"/>
          </p:cNvSpPr>
          <p:nvPr/>
        </p:nvSpPr>
        <p:spPr bwMode="auto">
          <a:xfrm>
            <a:off x="1981200" y="1909763"/>
            <a:ext cx="5943600" cy="1066800"/>
          </a:xfrm>
          <a:prstGeom prst="rect">
            <a:avLst/>
          </a:prstGeom>
        </p:spPr>
        <p:txBody>
          <a:bodyPr wrap="none" fromWordArt="1">
            <a:prstTxWarp prst="textPlain">
              <a:avLst>
                <a:gd name="adj" fmla="val 50000"/>
              </a:avLst>
            </a:prstTxWarp>
          </a:bodyPr>
          <a:lstStyle/>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a:t>
            </a:r>
          </a:p>
          <a:p>
            <a:pPr algn="ctr"/>
            <a:r>
              <a:rPr lang="vi-VN"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chăm ngoan, học giỏi!</a:t>
            </a:r>
            <a:endParaRPr lang="en-US"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8" name="AB4B7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8504238" y="6218238"/>
            <a:ext cx="487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288323"/>
      </p:ext>
    </p:extLst>
  </p:cSld>
  <p:clrMapOvr>
    <a:masterClrMapping/>
  </p:clrMapOvr>
  <p:transition spd="slow" advTm="16234">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96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34" y="1113493"/>
            <a:ext cx="8046720" cy="3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922509"/>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5549" y="281596"/>
            <a:ext cx="4148893" cy="584775"/>
          </a:xfrm>
          <a:prstGeom prst="rect">
            <a:avLst/>
          </a:prstGeom>
          <a:noFill/>
        </p:spPr>
        <p:txBody>
          <a:bodyPr wrap="none" rtlCol="0">
            <a:spAutoFit/>
          </a:bodyPr>
          <a:lstStyle/>
          <a:p>
            <a:r>
              <a:rPr lang="en-US" sz="3200" b="1" dirty="0" smtClean="0">
                <a:latin typeface="Arial-SGK-TV" pitchFamily="2" charset="0"/>
                <a:cs typeface="Arial-SGK-TV" pitchFamily="2" charset="0"/>
              </a:rPr>
              <a:t>Tôi là học sinh lớp 1</a:t>
            </a:r>
            <a:endParaRPr lang="en-US" sz="3200" b="1" dirty="0">
              <a:latin typeface="Arial-SGK-TV" pitchFamily="2" charset="0"/>
              <a:cs typeface="Arial-SGK-TV" pitchFamily="2" charset="0"/>
            </a:endParaRPr>
          </a:p>
        </p:txBody>
      </p:sp>
      <p:sp>
        <p:nvSpPr>
          <p:cNvPr id="16" name="TextBox 15"/>
          <p:cNvSpPr txBox="1"/>
          <p:nvPr/>
        </p:nvSpPr>
        <p:spPr>
          <a:xfrm>
            <a:off x="282991" y="1316092"/>
            <a:ext cx="8279116" cy="5016758"/>
          </a:xfrm>
          <a:prstGeom prst="rect">
            <a:avLst/>
          </a:prstGeom>
          <a:noFill/>
        </p:spPr>
        <p:txBody>
          <a:bodyPr wrap="square" rtlCol="0">
            <a:spAutoFit/>
          </a:bodyPr>
          <a:lstStyle/>
          <a:p>
            <a:pPr algn="just"/>
            <a:r>
              <a:rPr lang="en-US" sz="3200" dirty="0" smtClean="0">
                <a:latin typeface="Arial-SGK-TV" pitchFamily="2" charset="0"/>
                <a:cs typeface="Arial-SGK-TV" pitchFamily="2" charset="0"/>
              </a:rPr>
              <a:t>      Tôi tên là Nam, học sinh lớp 1A, Trường Tiểu học Lê Quý Đôn. Ngày đầu đi học, mặc bộ đồng phục  của trường, tôi hãnh diện lắm.</a:t>
            </a:r>
          </a:p>
          <a:p>
            <a:pPr algn="just"/>
            <a:r>
              <a:rPr lang="en-US" sz="3200" dirty="0">
                <a:latin typeface="Arial-SGK-TV" pitchFamily="2" charset="0"/>
                <a:cs typeface="Arial-SGK-TV" pitchFamily="2" charset="0"/>
              </a:rPr>
              <a:t> </a:t>
            </a:r>
            <a:r>
              <a:rPr lang="en-US" sz="32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3200" dirty="0">
                <a:latin typeface="Arial-SGK-TV" pitchFamily="2" charset="0"/>
                <a:cs typeface="Arial-SGK-TV" pitchFamily="2" charset="0"/>
              </a:rPr>
              <a:t> </a:t>
            </a:r>
            <a:r>
              <a:rPr lang="en-US" sz="3200" dirty="0" smtClean="0">
                <a:latin typeface="Arial-SGK-TV" pitchFamily="2" charset="0"/>
                <a:cs typeface="Arial-SGK-TV" pitchFamily="2" charset="0"/>
              </a:rPr>
              <a:t>     Ai cũng bảo từ khi đi học, tôi chững chạc hẳn lên.</a:t>
            </a:r>
          </a:p>
          <a:p>
            <a:pPr algn="just"/>
            <a:r>
              <a:rPr lang="en-US" sz="3200" dirty="0">
                <a:latin typeface="Arial-SGK-TV" pitchFamily="2" charset="0"/>
                <a:cs typeface="Arial-SGK-TV" pitchFamily="2" charset="0"/>
              </a:rPr>
              <a:t>	</a:t>
            </a:r>
            <a:r>
              <a:rPr lang="en-US" sz="3200" dirty="0" smtClean="0">
                <a:latin typeface="Arial-SGK-TV" pitchFamily="2" charset="0"/>
                <a:cs typeface="Arial-SGK-TV" pitchFamily="2" charset="0"/>
              </a:rPr>
              <a:t>				    </a:t>
            </a:r>
            <a:r>
              <a:rPr lang="en-US" sz="3200" i="1" dirty="0" smtClean="0">
                <a:latin typeface="Arial-SGK-TV" pitchFamily="2" charset="0"/>
                <a:cs typeface="Arial-SGK-TV" pitchFamily="2" charset="0"/>
              </a:rPr>
              <a:t>(Trung Sơn)</a:t>
            </a:r>
            <a:endParaRPr lang="en-US" sz="3200" i="1" dirty="0">
              <a:latin typeface="Arial-SGK-TV" pitchFamily="2" charset="0"/>
              <a:cs typeface="Arial-SGK-TV" pitchFamily="2" charset="0"/>
            </a:endParaRPr>
          </a:p>
        </p:txBody>
      </p:sp>
    </p:spTree>
    <p:extLst>
      <p:ext uri="{BB962C8B-B14F-4D97-AF65-F5344CB8AC3E}">
        <p14:creationId xmlns:p14="http://schemas.microsoft.com/office/powerpoint/2010/main" val="53882379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5065" y="1230680"/>
            <a:ext cx="3661580" cy="523220"/>
          </a:xfrm>
          <a:prstGeom prst="rect">
            <a:avLst/>
          </a:prstGeom>
          <a:noFill/>
        </p:spPr>
        <p:txBody>
          <a:bodyPr wrap="none" rtlCol="0">
            <a:spAutoFit/>
          </a:bodyPr>
          <a:lstStyle/>
          <a:p>
            <a:r>
              <a:rPr lang="en-US" sz="2800" b="1" dirty="0" smtClean="0">
                <a:latin typeface="Arial-SGK-TV" pitchFamily="2" charset="0"/>
                <a:cs typeface="Arial-SGK-TV" pitchFamily="2" charset="0"/>
              </a:rPr>
              <a:t>Tôi là học sinh lớp 1</a:t>
            </a:r>
            <a:endParaRPr lang="en-US" sz="2800" b="1" dirty="0">
              <a:latin typeface="Arial-SGK-TV" pitchFamily="2" charset="0"/>
              <a:cs typeface="Arial-SGK-TV" pitchFamily="2"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771" y="992101"/>
            <a:ext cx="22606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4800" y="1805441"/>
            <a:ext cx="7118523" cy="2939266"/>
          </a:xfrm>
          <a:prstGeom prst="rect">
            <a:avLst/>
          </a:prstGeom>
          <a:noFill/>
        </p:spPr>
        <p:txBody>
          <a:bodyPr wrap="square" rtlCol="0">
            <a:spAutoFit/>
          </a:bodyPr>
          <a:lstStyle/>
          <a:p>
            <a:pPr algn="just"/>
            <a:r>
              <a:rPr lang="en-US" sz="2400" dirty="0" smtClean="0">
                <a:latin typeface="Arial-SGK-TV" pitchFamily="2" charset="0"/>
                <a:cs typeface="Arial-SGK-TV" pitchFamily="2" charset="0"/>
              </a:rPr>
              <a:t>      </a:t>
            </a:r>
            <a:r>
              <a:rPr lang="en-US" sz="2300" dirty="0" smtClean="0">
                <a:latin typeface="Arial-SGK-TV" pitchFamily="2" charset="0"/>
                <a:cs typeface="Arial-SGK-TV" pitchFamily="2" charset="0"/>
              </a:rPr>
              <a:t>Tôi tên là Nam, học sinh lớp 1A, Trường Tiểu học Lê Quý Đôn. Ngày đầu đi học, mặc bộ đồng phục  của trường, tôi hãnh diện lắm.</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Hồi đầu năm học, tôi mới học chữ cái. Thế mà bây giờ, tôi đã đọc được truyện tranh. Tôi còn biết làm toán nữa. Tôi có thêm nhiều bạn mới.</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Ai cũng bảo từ khi đi học, tôi chững chạc hẳn lên.</a:t>
            </a:r>
          </a:p>
          <a:p>
            <a:pPr algn="just"/>
            <a:r>
              <a:rPr lang="en-US" sz="2300" dirty="0">
                <a:latin typeface="Arial-SGK-TV" pitchFamily="2" charset="0"/>
                <a:cs typeface="Arial-SGK-TV" pitchFamily="2" charset="0"/>
              </a:rPr>
              <a:t>	</a:t>
            </a:r>
            <a:r>
              <a:rPr lang="en-US" sz="2300" dirty="0" smtClean="0">
                <a:latin typeface="Arial-SGK-TV" pitchFamily="2" charset="0"/>
                <a:cs typeface="Arial-SGK-TV" pitchFamily="2" charset="0"/>
              </a:rPr>
              <a:t>				    </a:t>
            </a:r>
            <a:r>
              <a:rPr lang="en-US" sz="2000" i="1" dirty="0" smtClean="0">
                <a:latin typeface="Arial-SGK-TV" pitchFamily="2" charset="0"/>
                <a:cs typeface="Arial-SGK-TV" pitchFamily="2" charset="0"/>
              </a:rPr>
              <a:t>(Trung Sơn)</a:t>
            </a:r>
            <a:endParaRPr lang="en-US" sz="2000" i="1" dirty="0">
              <a:latin typeface="Arial-SGK-TV" pitchFamily="2" charset="0"/>
              <a:cs typeface="Arial-SGK-TV" pitchFamily="2" charset="0"/>
            </a:endParaRPr>
          </a:p>
        </p:txBody>
      </p:sp>
      <p:sp>
        <p:nvSpPr>
          <p:cNvPr id="19" name="TextBox 18"/>
          <p:cNvSpPr txBox="1"/>
          <p:nvPr/>
        </p:nvSpPr>
        <p:spPr>
          <a:xfrm>
            <a:off x="304798" y="1805440"/>
            <a:ext cx="7118523" cy="1169551"/>
          </a:xfrm>
          <a:prstGeom prst="rect">
            <a:avLst/>
          </a:prstGeom>
          <a:noFill/>
        </p:spPr>
        <p:txBody>
          <a:bodyPr wrap="square" rtlCol="0">
            <a:spAutoFit/>
          </a:bodyPr>
          <a:lstStyle/>
          <a:p>
            <a:pPr algn="just"/>
            <a:r>
              <a:rPr lang="en-US" sz="2400" dirty="0" smtClean="0">
                <a:solidFill>
                  <a:srgbClr val="FF0000"/>
                </a:solidFill>
                <a:latin typeface="Arial-SGK-TV" pitchFamily="2" charset="0"/>
                <a:cs typeface="Arial-SGK-TV" pitchFamily="2" charset="0"/>
              </a:rPr>
              <a:t>      </a:t>
            </a:r>
            <a:r>
              <a:rPr lang="en-US" sz="2300" dirty="0" smtClean="0">
                <a:solidFill>
                  <a:srgbClr val="FF0000"/>
                </a:solidFill>
                <a:latin typeface="Arial-SGK-TV" pitchFamily="2" charset="0"/>
                <a:cs typeface="Arial-SGK-TV" pitchFamily="2" charset="0"/>
              </a:rPr>
              <a:t>Tôi tên là Nam, học sinh lớp 1A, Trường Tiểu học Lê Quý Đôn. Ngày đầu đi học, mặc bộ đồng phục  của trường, tôi hãnh diện lắm.</a:t>
            </a:r>
          </a:p>
        </p:txBody>
      </p:sp>
    </p:spTree>
    <p:extLst>
      <p:ext uri="{BB962C8B-B14F-4D97-AF65-F5344CB8AC3E}">
        <p14:creationId xmlns:p14="http://schemas.microsoft.com/office/powerpoint/2010/main" val="32828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3977" y="1847165"/>
            <a:ext cx="8775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lgn="ctr" eaLnBrk="1" hangingPunct="1">
              <a:spcBef>
                <a:spcPct val="50000"/>
              </a:spcBef>
            </a:pPr>
            <a:r>
              <a:rPr lang="en-US" altLang="en-US" sz="3600" b="1" dirty="0" smtClean="0">
                <a:solidFill>
                  <a:srgbClr val="7030A0"/>
                </a:solidFill>
              </a:rPr>
              <a:t>TIẾT 2</a:t>
            </a:r>
            <a:endParaRPr lang="en-US" altLang="en-US" sz="3600" b="1" dirty="0">
              <a:solidFill>
                <a:srgbClr val="7030A0"/>
              </a:solidFill>
            </a:endParaRPr>
          </a:p>
        </p:txBody>
      </p:sp>
    </p:spTree>
    <p:extLst>
      <p:ext uri="{BB962C8B-B14F-4D97-AF65-F5344CB8AC3E}">
        <p14:creationId xmlns:p14="http://schemas.microsoft.com/office/powerpoint/2010/main" val="1273395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ột số khó khăn của các gia đình khi lắp đặt thang m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085884"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1981200"/>
            <a:ext cx="6599785" cy="523220"/>
          </a:xfrm>
          <a:prstGeom prst="rect">
            <a:avLst/>
          </a:prstGeom>
          <a:noFill/>
        </p:spPr>
        <p:txBody>
          <a:bodyPr wrap="square" rtlCol="0">
            <a:spAutoFit/>
          </a:bodyPr>
          <a:lstStyle/>
          <a:p>
            <a:r>
              <a:rPr lang="en-US" sz="2800" dirty="0" smtClean="0">
                <a:latin typeface="Arial-SGK-TV" pitchFamily="2" charset="0"/>
                <a:cs typeface="Arial-SGK-TV" pitchFamily="2" charset="0"/>
              </a:rPr>
              <a:t>a. Bạn Nam học lớp mấy? Trường nào?</a:t>
            </a:r>
            <a:endParaRPr lang="en-US" sz="2800" dirty="0">
              <a:latin typeface="Arial-SGK-TV" pitchFamily="2" charset="0"/>
              <a:cs typeface="Arial-SGK-TV" pitchFamily="2" charset="0"/>
            </a:endParaRPr>
          </a:p>
        </p:txBody>
      </p:sp>
      <p:sp>
        <p:nvSpPr>
          <p:cNvPr id="8" name="TextBox 7"/>
          <p:cNvSpPr txBox="1"/>
          <p:nvPr/>
        </p:nvSpPr>
        <p:spPr>
          <a:xfrm>
            <a:off x="514350" y="1981200"/>
            <a:ext cx="7943850" cy="523220"/>
          </a:xfrm>
          <a:prstGeom prst="rect">
            <a:avLst/>
          </a:prstGeom>
          <a:noFill/>
        </p:spPr>
        <p:txBody>
          <a:bodyPr wrap="square" rtlCol="0">
            <a:spAutoFit/>
          </a:bodyPr>
          <a:lstStyle/>
          <a:p>
            <a:r>
              <a:rPr lang="en-US" sz="2800" dirty="0">
                <a:latin typeface="Arial-SGK-TV" pitchFamily="2" charset="0"/>
                <a:cs typeface="Arial-SGK-TV" pitchFamily="2" charset="0"/>
              </a:rPr>
              <a:t>Ngày đầu đi học bạn Nam </a:t>
            </a:r>
            <a:r>
              <a:rPr lang="en-US" sz="2800" dirty="0" smtClean="0">
                <a:latin typeface="Arial-SGK-TV" pitchFamily="2" charset="0"/>
                <a:cs typeface="Arial-SGK-TV" pitchFamily="2" charset="0"/>
              </a:rPr>
              <a:t>mặc bộ quần áo </a:t>
            </a:r>
            <a:r>
              <a:rPr lang="en-US" sz="2800" dirty="0">
                <a:latin typeface="Arial-SGK-TV" pitchFamily="2" charset="0"/>
                <a:cs typeface="Arial-SGK-TV" pitchFamily="2" charset="0"/>
              </a:rPr>
              <a:t>nào</a:t>
            </a:r>
            <a:r>
              <a:rPr lang="en-US" sz="2800" dirty="0" smtClean="0">
                <a:latin typeface="Arial-SGK-TV" pitchFamily="2" charset="0"/>
                <a:cs typeface="Arial-SGK-TV" pitchFamily="2" charset="0"/>
              </a:rPr>
              <a:t>?</a:t>
            </a:r>
            <a:endParaRPr lang="en-US" sz="2800" dirty="0">
              <a:latin typeface="Arial-SGK-TV" pitchFamily="2" charset="0"/>
              <a:cs typeface="Arial-SGK-TV" pitchFamily="2" charset="0"/>
            </a:endParaRPr>
          </a:p>
        </p:txBody>
      </p:sp>
      <p:sp>
        <p:nvSpPr>
          <p:cNvPr id="6" name="TextBox 5"/>
          <p:cNvSpPr txBox="1"/>
          <p:nvPr/>
        </p:nvSpPr>
        <p:spPr>
          <a:xfrm>
            <a:off x="2971800" y="29051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đồng phục</a:t>
            </a:r>
            <a:endParaRPr lang="en-US" sz="2800" dirty="0">
              <a:solidFill>
                <a:srgbClr val="FF0000"/>
              </a:solidFill>
              <a:latin typeface="Arial-SGK-TV" pitchFamily="2" charset="0"/>
              <a:cs typeface="Arial-SGK-TV" pitchFamily="2" charset="0"/>
            </a:endParaRPr>
          </a:p>
        </p:txBody>
      </p:sp>
      <p:sp>
        <p:nvSpPr>
          <p:cNvPr id="10" name="TextBox 9"/>
          <p:cNvSpPr txBox="1"/>
          <p:nvPr/>
        </p:nvSpPr>
        <p:spPr>
          <a:xfrm>
            <a:off x="609600" y="1981200"/>
            <a:ext cx="8077200" cy="954107"/>
          </a:xfrm>
          <a:prstGeom prst="rect">
            <a:avLst/>
          </a:prstGeom>
          <a:noFill/>
        </p:spPr>
        <p:txBody>
          <a:bodyPr wrap="square" rtlCol="0">
            <a:spAutoFit/>
          </a:bodyPr>
          <a:lstStyle/>
          <a:p>
            <a:r>
              <a:rPr lang="en-US" sz="2800" dirty="0" smtClean="0">
                <a:latin typeface="Arial-SGK-TV" pitchFamily="2" charset="0"/>
                <a:cs typeface="Arial-SGK-TV" pitchFamily="2" charset="0"/>
              </a:rPr>
              <a:t>     Khi </a:t>
            </a:r>
            <a:r>
              <a:rPr lang="en-US" sz="2800" dirty="0">
                <a:latin typeface="Arial-SGK-TV" pitchFamily="2" charset="0"/>
                <a:cs typeface="Arial-SGK-TV" pitchFamily="2" charset="0"/>
              </a:rPr>
              <a:t>mặc bộ đồng phục của trường Nam cảm thấy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2" name="TextBox 11"/>
          <p:cNvSpPr txBox="1"/>
          <p:nvPr/>
        </p:nvSpPr>
        <p:spPr>
          <a:xfrm>
            <a:off x="2971800" y="3200400"/>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a:solidFill>
                  <a:srgbClr val="FF0000"/>
                </a:solidFill>
                <a:latin typeface="Arial-SGK-TV" pitchFamily="2" charset="0"/>
                <a:cs typeface="Arial-SGK-TV" pitchFamily="2" charset="0"/>
              </a:rPr>
              <a:t>h</a:t>
            </a:r>
            <a:r>
              <a:rPr lang="en-US" sz="2800" dirty="0" smtClean="0">
                <a:solidFill>
                  <a:srgbClr val="FF0000"/>
                </a:solidFill>
                <a:latin typeface="Arial-SGK-TV" pitchFamily="2" charset="0"/>
                <a:cs typeface="Arial-SGK-TV" pitchFamily="2" charset="0"/>
              </a:rPr>
              <a:t>ãnh diện</a:t>
            </a:r>
            <a:endParaRPr lang="en-US" sz="2800" dirty="0">
              <a:solidFill>
                <a:srgbClr val="FF0000"/>
              </a:solidFill>
              <a:latin typeface="Arial-SGK-TV" pitchFamily="2" charset="0"/>
              <a:cs typeface="Arial-SGK-TV" pitchFamily="2" charset="0"/>
            </a:endParaRPr>
          </a:p>
        </p:txBody>
      </p:sp>
      <p:sp>
        <p:nvSpPr>
          <p:cNvPr id="13" name="TextBox 12"/>
          <p:cNvSpPr txBox="1"/>
          <p:nvPr/>
        </p:nvSpPr>
        <p:spPr>
          <a:xfrm>
            <a:off x="1371600" y="1971675"/>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b. Hồi đầu năm, Nam học gì?</a:t>
            </a:r>
          </a:p>
        </p:txBody>
      </p:sp>
      <p:sp>
        <p:nvSpPr>
          <p:cNvPr id="14" name="TextBox 13"/>
          <p:cNvSpPr txBox="1"/>
          <p:nvPr/>
        </p:nvSpPr>
        <p:spPr>
          <a:xfrm>
            <a:off x="1362075" y="1981200"/>
            <a:ext cx="6324600" cy="523220"/>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c. Bây giờ, Nam biết làm gì?</a:t>
            </a:r>
          </a:p>
        </p:txBody>
      </p:sp>
      <p:sp>
        <p:nvSpPr>
          <p:cNvPr id="15" name="TextBox 14"/>
          <p:cNvSpPr txBox="1"/>
          <p:nvPr/>
        </p:nvSpPr>
        <p:spPr>
          <a:xfrm>
            <a:off x="514350" y="1981200"/>
            <a:ext cx="7686675" cy="954107"/>
          </a:xfrm>
          <a:prstGeom prst="rect">
            <a:avLst/>
          </a:prstGeom>
          <a:noFill/>
        </p:spPr>
        <p:txBody>
          <a:bodyPr wrap="square" rtlCol="0">
            <a:spAutoFit/>
          </a:bodyPr>
          <a:lstStyle/>
          <a:p>
            <a:r>
              <a:rPr lang="en-US" sz="2800" dirty="0" smtClean="0">
                <a:latin typeface="Arial-SGK-TV" pitchFamily="2" charset="0"/>
                <a:cs typeface="Arial-SGK-TV" pitchFamily="2" charset="0"/>
              </a:rPr>
              <a:t>     </a:t>
            </a:r>
            <a:r>
              <a:rPr lang="en-US" sz="2800" dirty="0">
                <a:latin typeface="Arial-SGK-TV" pitchFamily="2" charset="0"/>
                <a:cs typeface="Arial-SGK-TV" pitchFamily="2" charset="0"/>
              </a:rPr>
              <a:t>Từ khi đi học, mọi người thấy Nam </a:t>
            </a:r>
            <a:r>
              <a:rPr lang="en-US" sz="2800" dirty="0" smtClean="0">
                <a:latin typeface="Arial-SGK-TV" pitchFamily="2" charset="0"/>
                <a:cs typeface="Arial-SGK-TV" pitchFamily="2" charset="0"/>
              </a:rPr>
              <a:t>như thế nào?</a:t>
            </a:r>
            <a:endParaRPr lang="en-US" sz="2800" dirty="0">
              <a:latin typeface="Arial-SGK-TV" pitchFamily="2" charset="0"/>
              <a:cs typeface="Arial-SGK-TV" pitchFamily="2" charset="0"/>
            </a:endParaRPr>
          </a:p>
        </p:txBody>
      </p:sp>
      <p:sp>
        <p:nvSpPr>
          <p:cNvPr id="16" name="TextBox 15"/>
          <p:cNvSpPr txBox="1"/>
          <p:nvPr/>
        </p:nvSpPr>
        <p:spPr>
          <a:xfrm>
            <a:off x="2971800" y="3209925"/>
            <a:ext cx="2647950" cy="523220"/>
          </a:xfrm>
          <a:prstGeom prst="rect">
            <a:avLst/>
          </a:prstGeom>
          <a:noFill/>
        </p:spPr>
        <p:txBody>
          <a:bodyPr wrap="square" rtlCol="0">
            <a:spAutoFit/>
          </a:bodyPr>
          <a:lstStyle/>
          <a:p>
            <a:r>
              <a:rPr lang="en-US" sz="2800" dirty="0" smtClean="0">
                <a:solidFill>
                  <a:srgbClr val="0000FF"/>
                </a:solidFill>
                <a:latin typeface="Arial-SGK-TV" pitchFamily="2" charset="0"/>
                <a:cs typeface="Arial-SGK-TV" pitchFamily="2" charset="0"/>
              </a:rPr>
              <a:t>=&gt; </a:t>
            </a:r>
            <a:r>
              <a:rPr lang="en-US" sz="2800" dirty="0" smtClean="0">
                <a:solidFill>
                  <a:srgbClr val="FF0000"/>
                </a:solidFill>
                <a:latin typeface="Arial-SGK-TV" pitchFamily="2" charset="0"/>
                <a:cs typeface="Arial-SGK-TV" pitchFamily="2" charset="0"/>
              </a:rPr>
              <a:t>chững chạc</a:t>
            </a:r>
            <a:endParaRPr lang="en-US" sz="28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227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xEl>
                                              <p:pRg st="0" end="0"/>
                                            </p:txEl>
                                          </p:spTgt>
                                        </p:tgtEl>
                                      </p:cBhvr>
                                    </p:animEffect>
                                    <p:set>
                                      <p:cBhvr>
                                        <p:cTn id="12" dur="1" fill="hold">
                                          <p:stCondLst>
                                            <p:cond delay="499"/>
                                          </p:stCondLst>
                                        </p:cTn>
                                        <p:tgtEl>
                                          <p:spTgt spid="5">
                                            <p:txEl>
                                              <p:pRg st="0" end="0"/>
                                            </p:txEl>
                                          </p:spTgt>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P spid="8" grpId="1"/>
      <p:bldP spid="6" grpId="0"/>
      <p:bldP spid="6" grpId="1"/>
      <p:bldP spid="10" grpId="0"/>
      <p:bldP spid="10" grpId="1"/>
      <p:bldP spid="12" grpId="0"/>
      <p:bldP spid="12" grpId="1"/>
      <p:bldP spid="13" grpId="0"/>
      <p:bldP spid="13" grpId="1"/>
      <p:bldP spid="14" grpId="0"/>
      <p:bldP spid="14" grpId="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117850801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la019"/>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50" name="WordArt 6"/>
          <p:cNvSpPr>
            <a:spLocks noChangeArrowheads="1" noChangeShapeType="1" noTextEdit="1"/>
          </p:cNvSpPr>
          <p:nvPr/>
        </p:nvSpPr>
        <p:spPr bwMode="auto">
          <a:xfrm>
            <a:off x="381000" y="1752600"/>
            <a:ext cx="8458200" cy="2286000"/>
          </a:xfrm>
          <a:prstGeom prst="rect">
            <a:avLst/>
          </a:prstGeom>
        </p:spPr>
        <p:txBody>
          <a:bodyPr wrap="none" fromWordArt="1">
            <a:prstTxWarp prst="textWave2">
              <a:avLst>
                <a:gd name="adj1" fmla="val 13005"/>
                <a:gd name="adj2" fmla="val 0"/>
              </a:avLst>
            </a:prstTxWarp>
          </a:bodyPr>
          <a:lstStyle/>
          <a:p>
            <a:pPr algn="ctr"/>
            <a:r>
              <a:rPr lang="en-US" sz="4800" b="1" kern="10" spc="640">
                <a:ln w="28575">
                  <a:solidFill>
                    <a:schemeClr val="accent2"/>
                  </a:solidFill>
                  <a:round/>
                  <a:headEnd/>
                  <a:tailEnd/>
                </a:ln>
                <a:solidFill>
                  <a:srgbClr val="FF0000"/>
                </a:solidFill>
                <a:effectLst>
                  <a:outerShdw dist="45791" dir="3378596" algn="ctr" rotWithShape="0">
                    <a:srgbClr val="4D4D4D">
                      <a:alpha val="79999"/>
                    </a:srgbClr>
                  </a:outerShdw>
                </a:effectLst>
                <a:latin typeface="HP001 4 hàng"/>
              </a:rPr>
              <a:t>Nghỉ giữa tiết</a:t>
            </a:r>
          </a:p>
        </p:txBody>
      </p:sp>
      <p:pic>
        <p:nvPicPr>
          <p:cNvPr id="73735" name="Picture 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371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00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352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447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4"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Picture 15"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14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Picture 16"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17" descr="Picture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057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244475"/>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7"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682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11609"/>
      </p:ext>
    </p:extLst>
  </p:cSld>
  <p:clrMapOvr>
    <a:masterClrMapping/>
  </p:clrMapOvr>
  <p:transition spd="slow">
    <p:wheel spokes="8"/>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wipe(down)">
                                      <p:cBhvr>
                                        <p:cTn id="7" dur="500"/>
                                        <p:tgtEl>
                                          <p:spTgt spid="73735"/>
                                        </p:tgtEl>
                                      </p:cBhvr>
                                    </p:animEffect>
                                  </p:childTnLst>
                                </p:cTn>
                              </p:par>
                              <p:par>
                                <p:cTn id="8" presetID="22" presetClass="entr" presetSubtype="4" fill="hold" nodeType="withEffect">
                                  <p:stCondLst>
                                    <p:cond delay="0"/>
                                  </p:stCondLst>
                                  <p:childTnLst>
                                    <p:set>
                                      <p:cBhvr>
                                        <p:cTn id="9" dur="1" fill="hold">
                                          <p:stCondLst>
                                            <p:cond delay="0"/>
                                          </p:stCondLst>
                                        </p:cTn>
                                        <p:tgtEl>
                                          <p:spTgt spid="73736"/>
                                        </p:tgtEl>
                                        <p:attrNameLst>
                                          <p:attrName>style.visibility</p:attrName>
                                        </p:attrNameLst>
                                      </p:cBhvr>
                                      <p:to>
                                        <p:strVal val="visible"/>
                                      </p:to>
                                    </p:set>
                                    <p:animEffect transition="in" filter="wipe(down)">
                                      <p:cBhvr>
                                        <p:cTn id="10" dur="500"/>
                                        <p:tgtEl>
                                          <p:spTgt spid="73736"/>
                                        </p:tgtEl>
                                      </p:cBhvr>
                                    </p:animEffect>
                                  </p:childTnLst>
                                </p:cTn>
                              </p:par>
                              <p:par>
                                <p:cTn id="11" presetID="22" presetClass="entr" presetSubtype="4" fill="hold" nodeType="withEffect">
                                  <p:stCondLst>
                                    <p:cond delay="0"/>
                                  </p:stCondLst>
                                  <p:childTnLst>
                                    <p:set>
                                      <p:cBhvr>
                                        <p:cTn id="12" dur="1" fill="hold">
                                          <p:stCondLst>
                                            <p:cond delay="0"/>
                                          </p:stCondLst>
                                        </p:cTn>
                                        <p:tgtEl>
                                          <p:spTgt spid="73737"/>
                                        </p:tgtEl>
                                        <p:attrNameLst>
                                          <p:attrName>style.visibility</p:attrName>
                                        </p:attrNameLst>
                                      </p:cBhvr>
                                      <p:to>
                                        <p:strVal val="visible"/>
                                      </p:to>
                                    </p:set>
                                    <p:animEffect transition="in" filter="wipe(down)">
                                      <p:cBhvr>
                                        <p:cTn id="13" dur="500"/>
                                        <p:tgtEl>
                                          <p:spTgt spid="73737"/>
                                        </p:tgtEl>
                                      </p:cBhvr>
                                    </p:animEffect>
                                  </p:childTnLst>
                                </p:cTn>
                              </p:par>
                              <p:par>
                                <p:cTn id="14" presetID="22" presetClass="entr" presetSubtype="4" fill="hold" nodeType="withEffect">
                                  <p:stCondLst>
                                    <p:cond delay="0"/>
                                  </p:stCondLst>
                                  <p:childTnLst>
                                    <p:set>
                                      <p:cBhvr>
                                        <p:cTn id="15" dur="1" fill="hold">
                                          <p:stCondLst>
                                            <p:cond delay="0"/>
                                          </p:stCondLst>
                                        </p:cTn>
                                        <p:tgtEl>
                                          <p:spTgt spid="73738"/>
                                        </p:tgtEl>
                                        <p:attrNameLst>
                                          <p:attrName>style.visibility</p:attrName>
                                        </p:attrNameLst>
                                      </p:cBhvr>
                                      <p:to>
                                        <p:strVal val="visible"/>
                                      </p:to>
                                    </p:set>
                                    <p:animEffect transition="in" filter="wipe(down)">
                                      <p:cBhvr>
                                        <p:cTn id="16" dur="500"/>
                                        <p:tgtEl>
                                          <p:spTgt spid="73738"/>
                                        </p:tgtEl>
                                      </p:cBhvr>
                                    </p:animEffect>
                                  </p:childTnLst>
                                </p:cTn>
                              </p:par>
                              <p:par>
                                <p:cTn id="17" presetID="22" presetClass="entr" presetSubtype="4" fill="hold" nodeType="withEffect">
                                  <p:stCondLst>
                                    <p:cond delay="0"/>
                                  </p:stCondLst>
                                  <p:childTnLst>
                                    <p:set>
                                      <p:cBhvr>
                                        <p:cTn id="18" dur="1" fill="hold">
                                          <p:stCondLst>
                                            <p:cond delay="0"/>
                                          </p:stCondLst>
                                        </p:cTn>
                                        <p:tgtEl>
                                          <p:spTgt spid="73739"/>
                                        </p:tgtEl>
                                        <p:attrNameLst>
                                          <p:attrName>style.visibility</p:attrName>
                                        </p:attrNameLst>
                                      </p:cBhvr>
                                      <p:to>
                                        <p:strVal val="visible"/>
                                      </p:to>
                                    </p:set>
                                    <p:animEffect transition="in" filter="wipe(down)">
                                      <p:cBhvr>
                                        <p:cTn id="19" dur="500"/>
                                        <p:tgtEl>
                                          <p:spTgt spid="73739"/>
                                        </p:tgtEl>
                                      </p:cBhvr>
                                    </p:animEffect>
                                  </p:childTnLst>
                                </p:cTn>
                              </p:par>
                              <p:par>
                                <p:cTn id="20" presetID="22" presetClass="entr" presetSubtype="4" fill="hold" nodeType="withEffect">
                                  <p:stCondLst>
                                    <p:cond delay="0"/>
                                  </p:stCondLst>
                                  <p:childTnLst>
                                    <p:set>
                                      <p:cBhvr>
                                        <p:cTn id="21" dur="1" fill="hold">
                                          <p:stCondLst>
                                            <p:cond delay="0"/>
                                          </p:stCondLst>
                                        </p:cTn>
                                        <p:tgtEl>
                                          <p:spTgt spid="73740"/>
                                        </p:tgtEl>
                                        <p:attrNameLst>
                                          <p:attrName>style.visibility</p:attrName>
                                        </p:attrNameLst>
                                      </p:cBhvr>
                                      <p:to>
                                        <p:strVal val="visible"/>
                                      </p:to>
                                    </p:set>
                                    <p:animEffect transition="in" filter="wipe(down)">
                                      <p:cBhvr>
                                        <p:cTn id="22" dur="500"/>
                                        <p:tgtEl>
                                          <p:spTgt spid="73740"/>
                                        </p:tgtEl>
                                      </p:cBhvr>
                                    </p:animEffect>
                                  </p:childTnLst>
                                </p:cTn>
                              </p:par>
                              <p:par>
                                <p:cTn id="23" presetID="22" presetClass="entr" presetSubtype="4" fill="hold" nodeType="withEffect">
                                  <p:stCondLst>
                                    <p:cond delay="0"/>
                                  </p:stCondLst>
                                  <p:childTnLst>
                                    <p:set>
                                      <p:cBhvr>
                                        <p:cTn id="24" dur="1" fill="hold">
                                          <p:stCondLst>
                                            <p:cond delay="0"/>
                                          </p:stCondLst>
                                        </p:cTn>
                                        <p:tgtEl>
                                          <p:spTgt spid="73741"/>
                                        </p:tgtEl>
                                        <p:attrNameLst>
                                          <p:attrName>style.visibility</p:attrName>
                                        </p:attrNameLst>
                                      </p:cBhvr>
                                      <p:to>
                                        <p:strVal val="visible"/>
                                      </p:to>
                                    </p:set>
                                    <p:animEffect transition="in" filter="wipe(down)">
                                      <p:cBhvr>
                                        <p:cTn id="25" dur="500"/>
                                        <p:tgtEl>
                                          <p:spTgt spid="73741"/>
                                        </p:tgtEl>
                                      </p:cBhvr>
                                    </p:animEffect>
                                  </p:childTnLst>
                                </p:cTn>
                              </p:par>
                              <p:par>
                                <p:cTn id="26" presetID="22" presetClass="entr" presetSubtype="4" fill="hold" nodeType="withEffect">
                                  <p:stCondLst>
                                    <p:cond delay="0"/>
                                  </p:stCondLst>
                                  <p:childTnLst>
                                    <p:set>
                                      <p:cBhvr>
                                        <p:cTn id="27" dur="1" fill="hold">
                                          <p:stCondLst>
                                            <p:cond delay="0"/>
                                          </p:stCondLst>
                                        </p:cTn>
                                        <p:tgtEl>
                                          <p:spTgt spid="73742"/>
                                        </p:tgtEl>
                                        <p:attrNameLst>
                                          <p:attrName>style.visibility</p:attrName>
                                        </p:attrNameLst>
                                      </p:cBhvr>
                                      <p:to>
                                        <p:strVal val="visible"/>
                                      </p:to>
                                    </p:set>
                                    <p:animEffect transition="in" filter="wipe(down)">
                                      <p:cBhvr>
                                        <p:cTn id="28" dur="500"/>
                                        <p:tgtEl>
                                          <p:spTgt spid="73742"/>
                                        </p:tgtEl>
                                      </p:cBhvr>
                                    </p:animEffect>
                                  </p:childTnLst>
                                </p:cTn>
                              </p:par>
                              <p:par>
                                <p:cTn id="29" presetID="22" presetClass="entr" presetSubtype="4" fill="hold" nodeType="withEffect">
                                  <p:stCondLst>
                                    <p:cond delay="0"/>
                                  </p:stCondLst>
                                  <p:childTnLst>
                                    <p:set>
                                      <p:cBhvr>
                                        <p:cTn id="30" dur="1" fill="hold">
                                          <p:stCondLst>
                                            <p:cond delay="0"/>
                                          </p:stCondLst>
                                        </p:cTn>
                                        <p:tgtEl>
                                          <p:spTgt spid="73743"/>
                                        </p:tgtEl>
                                        <p:attrNameLst>
                                          <p:attrName>style.visibility</p:attrName>
                                        </p:attrNameLst>
                                      </p:cBhvr>
                                      <p:to>
                                        <p:strVal val="visible"/>
                                      </p:to>
                                    </p:set>
                                    <p:animEffect transition="in" filter="wipe(down)">
                                      <p:cBhvr>
                                        <p:cTn id="31" dur="500"/>
                                        <p:tgtEl>
                                          <p:spTgt spid="73743"/>
                                        </p:tgtEl>
                                      </p:cBhvr>
                                    </p:animEffect>
                                  </p:childTnLst>
                                </p:cTn>
                              </p:par>
                              <p:par>
                                <p:cTn id="32" presetID="22" presetClass="entr" presetSubtype="4" fill="hold" nodeType="withEffect">
                                  <p:stCondLst>
                                    <p:cond delay="0"/>
                                  </p:stCondLst>
                                  <p:childTnLst>
                                    <p:set>
                                      <p:cBhvr>
                                        <p:cTn id="33" dur="1" fill="hold">
                                          <p:stCondLst>
                                            <p:cond delay="0"/>
                                          </p:stCondLst>
                                        </p:cTn>
                                        <p:tgtEl>
                                          <p:spTgt spid="73744"/>
                                        </p:tgtEl>
                                        <p:attrNameLst>
                                          <p:attrName>style.visibility</p:attrName>
                                        </p:attrNameLst>
                                      </p:cBhvr>
                                      <p:to>
                                        <p:strVal val="visible"/>
                                      </p:to>
                                    </p:set>
                                    <p:animEffect transition="in" filter="wipe(down)">
                                      <p:cBhvr>
                                        <p:cTn id="34" dur="500"/>
                                        <p:tgtEl>
                                          <p:spTgt spid="73744"/>
                                        </p:tgtEl>
                                      </p:cBhvr>
                                    </p:animEffect>
                                  </p:childTnLst>
                                </p:cTn>
                              </p:par>
                              <p:par>
                                <p:cTn id="35" presetID="22" presetClass="entr" presetSubtype="4" fill="hold" nodeType="withEffect">
                                  <p:stCondLst>
                                    <p:cond delay="0"/>
                                  </p:stCondLst>
                                  <p:childTnLst>
                                    <p:set>
                                      <p:cBhvr>
                                        <p:cTn id="36" dur="1" fill="hold">
                                          <p:stCondLst>
                                            <p:cond delay="0"/>
                                          </p:stCondLst>
                                        </p:cTn>
                                        <p:tgtEl>
                                          <p:spTgt spid="73745"/>
                                        </p:tgtEl>
                                        <p:attrNameLst>
                                          <p:attrName>style.visibility</p:attrName>
                                        </p:attrNameLst>
                                      </p:cBhvr>
                                      <p:to>
                                        <p:strVal val="visible"/>
                                      </p:to>
                                    </p:set>
                                    <p:animEffect transition="in" filter="wipe(down)">
                                      <p:cBhvr>
                                        <p:cTn id="37" dur="500"/>
                                        <p:tgtEl>
                                          <p:spTgt spid="7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2745</TotalTime>
  <Words>501</Words>
  <Application>Microsoft Office PowerPoint</Application>
  <PresentationFormat>On-screen Show (4:3)</PresentationFormat>
  <Paragraphs>61</Paragraphs>
  <Slides>27</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Arial-SGK-TV</vt:lpstr>
      <vt:lpstr>Calibri</vt:lpstr>
      <vt:lpstr>HP001 4 hàng</vt:lpstr>
      <vt:lpstr>Times New Roman</vt:lpstr>
      <vt:lpstr>Wingdings</vt:lpstr>
      <vt:lpstr>Office Theme</vt:lpstr>
      <vt:lpstr>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Administrator</dc:creator>
  <cp:lastModifiedBy>laptop</cp:lastModifiedBy>
  <cp:revision>52</cp:revision>
  <dcterms:created xsi:type="dcterms:W3CDTF">2006-08-16T00:00:00Z</dcterms:created>
  <dcterms:modified xsi:type="dcterms:W3CDTF">2023-01-12T05:33:20Z</dcterms:modified>
</cp:coreProperties>
</file>