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08" r:id="rId2"/>
    <p:sldMasterId id="2147483723" r:id="rId3"/>
    <p:sldMasterId id="2147483738" r:id="rId4"/>
  </p:sldMasterIdLst>
  <p:notesMasterIdLst>
    <p:notesMasterId r:id="rId32"/>
  </p:notesMasterIdLst>
  <p:sldIdLst>
    <p:sldId id="317" r:id="rId5"/>
    <p:sldId id="318" r:id="rId6"/>
    <p:sldId id="374" r:id="rId7"/>
    <p:sldId id="358" r:id="rId8"/>
    <p:sldId id="322" r:id="rId9"/>
    <p:sldId id="341" r:id="rId10"/>
    <p:sldId id="363" r:id="rId11"/>
    <p:sldId id="361" r:id="rId12"/>
    <p:sldId id="376" r:id="rId13"/>
    <p:sldId id="355" r:id="rId14"/>
    <p:sldId id="349" r:id="rId15"/>
    <p:sldId id="356" r:id="rId16"/>
    <p:sldId id="350" r:id="rId17"/>
    <p:sldId id="365" r:id="rId18"/>
    <p:sldId id="366" r:id="rId19"/>
    <p:sldId id="367" r:id="rId20"/>
    <p:sldId id="369" r:id="rId21"/>
    <p:sldId id="351" r:id="rId22"/>
    <p:sldId id="347" r:id="rId23"/>
    <p:sldId id="359" r:id="rId24"/>
    <p:sldId id="327" r:id="rId25"/>
    <p:sldId id="371" r:id="rId26"/>
    <p:sldId id="370" r:id="rId27"/>
    <p:sldId id="372" r:id="rId28"/>
    <p:sldId id="373" r:id="rId29"/>
    <p:sldId id="316" r:id="rId30"/>
    <p:sldId id="364" r:id="rId31"/>
  </p:sldIdLst>
  <p:sldSz cx="12192000" cy="6858000"/>
  <p:notesSz cx="6858000" cy="9144000"/>
  <p:custDataLst>
    <p:tags r:id="rId33"/>
  </p:custData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0FF7"/>
    <a:srgbClr val="676EFD"/>
    <a:srgbClr val="FFCC99"/>
    <a:srgbClr val="FF6600"/>
    <a:srgbClr val="000066"/>
    <a:srgbClr val="E9562B"/>
    <a:srgbClr val="C5639E"/>
    <a:srgbClr val="B90FB1"/>
    <a:srgbClr val="00FF00"/>
    <a:srgbClr val="0CC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76" autoAdjust="0"/>
    <p:restoredTop sz="94660"/>
  </p:normalViewPr>
  <p:slideViewPr>
    <p:cSldViewPr>
      <p:cViewPr varScale="1">
        <p:scale>
          <a:sx n="81" d="100"/>
          <a:sy n="81" d="100"/>
        </p:scale>
        <p:origin x="62" y="83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noProof="0"/>
              <a:t>Click to edit Master text styles</a:t>
            </a:r>
          </a:p>
          <a:p>
            <a:pPr lvl="1"/>
            <a:r>
              <a:rPr lang="en-US" altLang="vi-VN" noProof="0"/>
              <a:t>Second level</a:t>
            </a:r>
          </a:p>
          <a:p>
            <a:pPr lvl="2"/>
            <a:r>
              <a:rPr lang="en-US" altLang="vi-VN" noProof="0"/>
              <a:t>Third level</a:t>
            </a:r>
          </a:p>
          <a:p>
            <a:pPr lvl="3"/>
            <a:r>
              <a:rPr lang="en-US" altLang="vi-VN" noProof="0"/>
              <a:t>Fourth level</a:t>
            </a:r>
          </a:p>
          <a:p>
            <a:pPr lvl="4"/>
            <a:r>
              <a:rPr lang="en-US" altLang="vi-VN" noProof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2704B26-9B0D-49F3-8C6C-99A84FDDEBD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78537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5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66258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7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26210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9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74607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11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900424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13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23605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21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86340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22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10935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5B6B1-18FB-48AE-836A-BEDF5EC3DE7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13237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F9388-2F26-41B8-9CFD-76C0368A0FF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31798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2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3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FB205-86A2-4988-9351-86CE95021C8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4105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A6892-091C-43FE-8FE1-96A9DCE71E3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91144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BB6C2-7960-4F85-82DD-3E2AC551206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94497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AC044-7C1B-49DA-A312-B71603CD3B0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02526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3A20B-B58A-42F7-8949-B59BB679F7C9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8A8DB-6C6E-4F97-A17F-D6A69C67D4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650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4DBBB-98AC-49B3-A9F3-F50F9215CB91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D406E-A6EC-43B8-94A7-90B884715E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324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08AA1-A8E7-430E-B685-BF836DB9E4F4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088B0-2083-4DCE-A673-32D5912C25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386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28"/>
            <a:ext cx="5391149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949328"/>
            <a:ext cx="5391151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366F8-30F9-402B-B845-9C74BF74E69E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A7CB1-7EE7-4E99-8007-3ED7C17573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409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16EBF-E3F1-43EA-AA43-CA9CD2A63BFF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DD023-F101-4BB4-A21B-BCC1D10B59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508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62408-75FA-445C-93E6-FDDA9AFA1F2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01757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3C3D-65FB-4ADD-9751-5D66ADAA1005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49BAE-E2CB-4A41-8B26-CF6EF73564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936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C824C-0DBE-485F-82B5-BB538A469A65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2ABBA-2F70-4158-8C69-00960C8240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605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F5F3-CBF6-4FD6-AC79-950BD613148C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430DE-1060-4955-A850-56CAEF7662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946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C6B40-D4A0-4AEC-95B1-81B4D056507F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0C91-5F78-4C66-9B74-A2650D51DA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9602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3ABA-A0F5-4CF5-BFCE-1A5417682B96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43FAD-AD11-4385-9952-6A8AC55A4B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721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2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3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DC42C-4A68-46C4-9A11-72A2EBCB5DC6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05CEA-9904-4296-86CE-440517985A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052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FE433-C62B-4580-ABFE-89B92B03E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34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739F6-B038-4859-9219-C47D85041890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113530-5522-4F3C-AAA1-26EA1B730D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355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B4009-8604-4C5C-A34E-741D32CC27BE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CCD787-B26A-4D7C-B45D-818825FA8D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2782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38BAC-C0F3-4589-A3AD-1B6D4C3898A2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A6FD7B-8641-4E3D-A02B-D481C9757A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974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737B9-A8CD-4DFC-9EF4-0E1461B4523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21530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949326"/>
            <a:ext cx="5391149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1" y="949326"/>
            <a:ext cx="5391151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2B9B6-27E3-422D-A635-524255537188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BD5A4C-08DA-459B-B054-0674036920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283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548C4-4466-48EA-A4AC-CA3E0F80B926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2A8A71-8E3F-4A6F-968B-943AAFB1764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7262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8A5E8-A7EB-494E-9AE5-F9E5FCA24647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7311A1-B4F8-4F98-AD98-74B76977731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9016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1B6FC-16C9-4EB1-9828-FA955CC1E74D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766199-C5AA-400F-A8E7-74C9E2D632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4609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5BA5B-06AD-4222-9923-D18D9D074F50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B1E310-5DA3-41F6-A7F0-3ADAC0359C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7557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AAC32-334B-453C-BFBF-3E4EBEAE1CFD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05593F-2D8E-45B2-985E-9F374CAFDD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771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63B2D-C541-4C3E-8DA8-9C52DB4306C7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C41ADD-2FFC-450A-A9F3-6D69452D75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3229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1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2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29072-C710-47F7-88F6-2D85448DEA1A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3E174E-C612-4110-BF3C-7274F71317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3128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3D830-41D1-4443-846B-183C733EEC9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62864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CE3D0-6A25-4FE5-8E24-3BD8FA0D216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7529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28"/>
            <a:ext cx="5391149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949328"/>
            <a:ext cx="5391151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70F9E-CD82-45F5-9C25-852AB586F37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00351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E7A10-D360-45F2-BAA1-BB6AD060B4E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80937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C9247-7D36-4F61-A7D0-E644A7BF5863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11DA8-61F9-4BC3-B64E-BC2FC6A683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1660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77CF6-0796-43F1-A481-6E96F1EEADA5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74402-A343-4F34-84BD-81989DDA84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398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CBC57-C3B3-4E51-991B-8968115F3BB7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88538-4829-4DA6-98C1-AEFFB31B63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542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949326"/>
            <a:ext cx="5391149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1" y="949326"/>
            <a:ext cx="5391151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AB025-EE0C-42FA-B280-2BDFE1DD6601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152AF-2820-4308-A00F-640BF2EE28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274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88FB1-7F9E-4E64-897C-6A6FF8EFA2D3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F35A6-E034-4B44-A042-725507905D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1179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A1116-B0BB-4567-98B9-3B42F73DE11A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AC0E9-6025-4142-BB4D-F1C0ACAF93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4409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6E192-2A6B-4027-8CC1-DC790D7555E4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C0AED-9C8D-4BFA-B2A6-DAF7D141FA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969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2D44B-8E97-4072-A36C-5F12620944C2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91A0C-719F-448B-98AA-F7EDB017DC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495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12886-F078-41C3-9450-675A299F5EBA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AFD30-DE4C-41C0-A68D-6D648F07CC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808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17615-5272-45D2-AA35-E0D3111AB7F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049945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EFAFF-62FB-45B6-8133-9A50AC40CBCB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7C63F-121C-48A7-962D-FF086E8D1E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9409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1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2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A0C44-AAFF-434B-9CBC-E56E946CD2DC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A38D7-01CC-44B6-8B62-7091245FEB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4464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DAADFE-126A-4840-9FF4-C896367B2F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480639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E61FF5-18CE-4798-A207-AB6ADA051BB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937781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69AB53-DC4B-465A-BFB7-26661490ABD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4131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5D943-164C-49AA-8B14-8718E8B7DA7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02612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F93B4-18D1-4F0D-BA26-B49E8E8A890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27604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49128-E87B-4929-8EEE-5CBDD08FA1F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61944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19DD6-DB0A-47C2-AB68-84AA31C8C8D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62078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8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2053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4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5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FD824808-20FB-42D1-B7C3-FD6F9E6BC5F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  <p:sldLayoutId id="2147484193" r:id="rId12"/>
    <p:sldLayoutId id="2147484194" r:id="rId13"/>
    <p:sldLayoutId id="2147484195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333375" indent="-333375" algn="just" rtl="0" eaLnBrk="0" fontAlgn="base" hangingPunct="0">
        <a:lnSpc>
          <a:spcPct val="110000"/>
        </a:lnSpc>
        <a:spcBef>
          <a:spcPts val="1350"/>
        </a:spcBef>
        <a:spcAft>
          <a:spcPct val="0"/>
        </a:spcAft>
        <a:buClr>
          <a:srgbClr val="963B22"/>
        </a:buClr>
        <a:buSzPct val="80000"/>
        <a:buBlip>
          <a:blip r:embed="rId18"/>
        </a:buBlip>
        <a:defRPr sz="1500">
          <a:solidFill>
            <a:srgbClr val="8B8E2E"/>
          </a:solidFill>
          <a:latin typeface="+mn-lt"/>
          <a:ea typeface="+mn-ea"/>
          <a:cs typeface="+mn-cs"/>
        </a:defRPr>
      </a:lvl1pPr>
      <a:lvl2pPr marL="333375" indent="-333375" algn="just" rtl="0" eaLnBrk="0" fontAlgn="base" hangingPunct="0">
        <a:lnSpc>
          <a:spcPct val="130000"/>
        </a:lnSpc>
        <a:spcBef>
          <a:spcPct val="0"/>
        </a:spcBef>
        <a:spcAft>
          <a:spcPts val="450"/>
        </a:spcAft>
        <a:buClr>
          <a:srgbClr val="B1D19B"/>
        </a:buClr>
        <a:buFont typeface="幼圆"/>
        <a:buChar char=" "/>
        <a:defRPr sz="12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5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2057" name="矩形 7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+mn-lt"/>
                <a:ea typeface="幼圆" pitchFamily="1" charset="-122"/>
              </a:endParaRPr>
            </a:p>
          </p:txBody>
        </p:sp>
      </p:grpSp>
      <p:sp>
        <p:nvSpPr>
          <p:cNvPr id="2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5F68A777-3017-47B8-BAFF-488E6D63B39F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BE0BAAA0-C07E-4824-99F8-0FFD31FEC4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  <p:sldLayoutId id="214748426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333375" indent="-333375" algn="just" rtl="0" eaLnBrk="0" fontAlgn="base" hangingPunct="0">
        <a:lnSpc>
          <a:spcPct val="110000"/>
        </a:lnSpc>
        <a:spcBef>
          <a:spcPts val="1350"/>
        </a:spcBef>
        <a:spcAft>
          <a:spcPct val="0"/>
        </a:spcAft>
        <a:buClr>
          <a:srgbClr val="963B22"/>
        </a:buClr>
        <a:buSzPct val="80000"/>
        <a:buBlip>
          <a:blip r:embed="rId17"/>
        </a:buBlip>
        <a:defRPr sz="1500">
          <a:solidFill>
            <a:srgbClr val="8B8E2E"/>
          </a:solidFill>
          <a:latin typeface="+mn-lt"/>
          <a:ea typeface="+mn-ea"/>
          <a:cs typeface="+mn-cs"/>
        </a:defRPr>
      </a:lvl1pPr>
      <a:lvl2pPr marL="333375" indent="-333375" algn="just" rtl="0" eaLnBrk="0" fontAlgn="base" hangingPunct="0">
        <a:lnSpc>
          <a:spcPct val="130000"/>
        </a:lnSpc>
        <a:spcBef>
          <a:spcPct val="0"/>
        </a:spcBef>
        <a:spcAft>
          <a:spcPts val="450"/>
        </a:spcAft>
        <a:buClr>
          <a:srgbClr val="B1D19B"/>
        </a:buClr>
        <a:buFont typeface="幼圆"/>
        <a:buChar char=" "/>
        <a:defRPr sz="12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076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2053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4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5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92A64A71-689F-4173-93CA-FCEFCE9F9D5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  <p:sldLayoutId id="2147484207" r:id="rId12"/>
    <p:sldLayoutId id="2147484208" r:id="rId13"/>
    <p:sldLayoutId id="2147484209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444500" indent="-444500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18"/>
        </a:buBlip>
        <a:defRPr sz="2000">
          <a:solidFill>
            <a:srgbClr val="8B8E2E"/>
          </a:solidFill>
          <a:latin typeface="+mn-lt"/>
          <a:ea typeface="+mn-ea"/>
          <a:cs typeface="+mn-cs"/>
        </a:defRPr>
      </a:lvl1pPr>
      <a:lvl2pPr marL="444500" indent="-444500" algn="just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rgbClr val="B1D19B"/>
        </a:buClr>
        <a:buFont typeface="幼圆"/>
        <a:buChar char=" "/>
        <a:defRPr sz="16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5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9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4105" name="矩形 7"/>
            <p:cNvPicPr>
              <a:picLocks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6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9pPr>
            </a:lstStyle>
            <a:p>
              <a:pPr algn="ctr" eaLnBrk="1" hangingPunct="1">
                <a:defRPr/>
              </a:pPr>
              <a:endParaRPr lang="zh-CN" altLang="en-US">
                <a:solidFill>
                  <a:srgbClr val="FFFFFF"/>
                </a:solidFill>
                <a:ea typeface="幼圆"/>
                <a:cs typeface="幼圆"/>
              </a:endParaRPr>
            </a:p>
          </p:txBody>
        </p:sp>
      </p:grpSp>
      <p:sp>
        <p:nvSpPr>
          <p:cNvPr id="4100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4101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FA786437-B475-419D-B1DB-91B9C7B71D38}" type="datetimeFigureOut">
              <a:rPr lang="zh-CN" altLang="en-US"/>
              <a:pPr>
                <a:defRPr/>
              </a:pPr>
              <a:t>2023/1/11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862EF283-2624-4675-8EC2-EC78C9563A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33" r:id="rId12"/>
    <p:sldLayoutId id="2147484234" r:id="rId13"/>
    <p:sldLayoutId id="2147484235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444500" indent="-444500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19"/>
        </a:buBlip>
        <a:defRPr sz="2000">
          <a:solidFill>
            <a:srgbClr val="8B8E2E"/>
          </a:solidFill>
          <a:latin typeface="+mn-lt"/>
          <a:ea typeface="+mn-ea"/>
          <a:cs typeface="+mn-cs"/>
        </a:defRPr>
      </a:lvl1pPr>
      <a:lvl2pPr marL="444500" indent="-444500" algn="just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rgbClr val="B1D19B"/>
        </a:buClr>
        <a:buFont typeface="幼圆"/>
        <a:buChar char=" "/>
        <a:defRPr sz="16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2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slide" Target="slide26.xml"/><Relationship Id="rId5" Type="http://schemas.openxmlformats.org/officeDocument/2006/relationships/slide" Target="slide5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5.jpe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0.jpeg"/><Relationship Id="rId7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1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28789B-BA20-32BD-8882-82738A1FD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752" y="0"/>
            <a:ext cx="9712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6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F5E99691-75B2-18DF-5B14-FF17B63650AB}"/>
              </a:ext>
            </a:extLst>
          </p:cNvPr>
          <p:cNvSpPr/>
          <p:nvPr/>
        </p:nvSpPr>
        <p:spPr bwMode="auto">
          <a:xfrm>
            <a:off x="266700" y="990600"/>
            <a:ext cx="11658600" cy="4038600"/>
          </a:xfrm>
          <a:prstGeom prst="cloud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sz="3600">
                <a:solidFill>
                  <a:schemeClr val="bg1"/>
                </a:solidFill>
                <a:latin typeface="Arial-SGK-TV" pitchFamily="2" charset="0"/>
                <a:ea typeface="幼圆" pitchFamily="1" charset="-122"/>
                <a:cs typeface="Arial-SGK-TV" pitchFamily="2" charset="0"/>
              </a:rPr>
              <a:t>Đèn chi có đủ ba màu</a:t>
            </a:r>
          </a:p>
          <a:p>
            <a:pPr marL="0" marR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3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-SGK-TV" pitchFamily="2" charset="0"/>
                <a:ea typeface="幼圆" pitchFamily="1" charset="-122"/>
                <a:cs typeface="Arial-SGK-TV" pitchFamily="2" charset="0"/>
              </a:rPr>
              <a:t>Ch</a:t>
            </a:r>
            <a:r>
              <a:rPr lang="en-US" sz="3600">
                <a:solidFill>
                  <a:schemeClr val="bg1"/>
                </a:solidFill>
                <a:latin typeface="Arial-SGK-TV" pitchFamily="2" charset="0"/>
                <a:ea typeface="幼圆" pitchFamily="1" charset="-122"/>
                <a:cs typeface="Arial-SGK-TV" pitchFamily="2" charset="0"/>
              </a:rPr>
              <a:t>ỉ bật từng chiếc đứng đầu ngã tư?</a:t>
            </a:r>
          </a:p>
          <a:p>
            <a:pPr marL="0" marR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kumimoji="0" lang="en-US" sz="3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-SGK-TV" pitchFamily="2" charset="0"/>
                <a:ea typeface="幼圆" pitchFamily="1" charset="-122"/>
                <a:cs typeface="Arial-SGK-TV" pitchFamily="2" charset="0"/>
              </a:rPr>
              <a:t>                                 L</a:t>
            </a:r>
            <a:r>
              <a:rPr lang="en-US" sz="3600">
                <a:solidFill>
                  <a:schemeClr val="bg1"/>
                </a:solidFill>
                <a:latin typeface="Arial-SGK-TV" pitchFamily="2" charset="0"/>
                <a:ea typeface="幼圆" pitchFamily="1" charset="-122"/>
                <a:cs typeface="Arial-SGK-TV" pitchFamily="2" charset="0"/>
              </a:rPr>
              <a:t>à đèn gì?</a:t>
            </a: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-SGK-TV" pitchFamily="2" charset="0"/>
              <a:ea typeface="幼圆" pitchFamily="1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255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19319" r="84881" b="75013"/>
          <a:stretch/>
        </p:blipFill>
        <p:spPr>
          <a:xfrm>
            <a:off x="228600" y="76200"/>
            <a:ext cx="762000" cy="79841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5" t="33356" r="57806" b="43232"/>
          <a:stretch/>
        </p:blipFill>
        <p:spPr bwMode="auto">
          <a:xfrm>
            <a:off x="2057400" y="1035763"/>
            <a:ext cx="1700938" cy="4109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5" t="56684" r="57075" b="38443"/>
          <a:stretch/>
        </p:blipFill>
        <p:spPr bwMode="auto">
          <a:xfrm>
            <a:off x="1752600" y="5455363"/>
            <a:ext cx="2154621" cy="819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1" t="34118" r="46051" b="43559"/>
          <a:stretch/>
        </p:blipFill>
        <p:spPr bwMode="auto">
          <a:xfrm>
            <a:off x="5410200" y="1081087"/>
            <a:ext cx="1600200" cy="410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2" t="56441" r="43602" b="37787"/>
          <a:stretch/>
        </p:blipFill>
        <p:spPr bwMode="auto">
          <a:xfrm>
            <a:off x="4945116" y="5489027"/>
            <a:ext cx="2522484" cy="835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45" t="34118" r="34083" b="43232"/>
          <a:stretch/>
        </p:blipFill>
        <p:spPr bwMode="auto">
          <a:xfrm>
            <a:off x="8458200" y="1130262"/>
            <a:ext cx="1676400" cy="412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86" t="56768" r="33204" b="38314"/>
          <a:stretch/>
        </p:blipFill>
        <p:spPr bwMode="auto">
          <a:xfrm>
            <a:off x="8458200" y="5460125"/>
            <a:ext cx="1676400" cy="71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3614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4087C4B4-F40A-2967-EA9F-219C959E4736}"/>
              </a:ext>
            </a:extLst>
          </p:cNvPr>
          <p:cNvSpPr/>
          <p:nvPr/>
        </p:nvSpPr>
        <p:spPr bwMode="auto">
          <a:xfrm>
            <a:off x="2057400" y="1143000"/>
            <a:ext cx="8343900" cy="2819400"/>
          </a:xfrm>
          <a:prstGeom prst="cloudCallout">
            <a:avLst>
              <a:gd name="adj1" fmla="val -23623"/>
              <a:gd name="adj2" fmla="val 11242"/>
            </a:avLst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sz="3600">
                <a:solidFill>
                  <a:schemeClr val="bg1"/>
                </a:solidFill>
                <a:latin typeface="Arial-SGK-TV" pitchFamily="2" charset="0"/>
                <a:ea typeface="幼圆" pitchFamily="1" charset="-122"/>
                <a:cs typeface="Arial-SGK-TV" pitchFamily="2" charset="0"/>
              </a:rPr>
              <a:t>Trò chơi</a:t>
            </a:r>
          </a:p>
          <a:p>
            <a:pPr marL="0" marR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r>
              <a:rPr lang="en-US" sz="3600">
                <a:solidFill>
                  <a:schemeClr val="bg1"/>
                </a:solidFill>
                <a:latin typeface="Arial-SGK-TV" pitchFamily="2" charset="0"/>
                <a:ea typeface="幼圆" pitchFamily="1" charset="-122"/>
                <a:cs typeface="Arial-SGK-TV" pitchFamily="2" charset="0"/>
              </a:rPr>
              <a:t>Đèn xanh – Đèn đỏ </a:t>
            </a:r>
            <a:endParaRPr kumimoji="0" lang="en-US" sz="36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-SGK-TV" pitchFamily="2" charset="0"/>
              <a:ea typeface="幼圆" pitchFamily="1" charset="-122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26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6" t="25839" r="50051" b="37720"/>
          <a:stretch/>
        </p:blipFill>
        <p:spPr bwMode="auto">
          <a:xfrm>
            <a:off x="126124" y="346841"/>
            <a:ext cx="5754414" cy="394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8" t="25839" r="17924" b="37720"/>
          <a:stretch/>
        </p:blipFill>
        <p:spPr bwMode="auto">
          <a:xfrm>
            <a:off x="6589986" y="346840"/>
            <a:ext cx="5470635" cy="394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1" t="62280" r="34643" b="23726"/>
          <a:stretch/>
        </p:blipFill>
        <p:spPr bwMode="auto">
          <a:xfrm>
            <a:off x="2743200" y="4430110"/>
            <a:ext cx="7124072" cy="189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89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Tổng hợp các loại biển báo hiệu lệnh và ý nghĩa của từng biển báo">
            <a:extLst>
              <a:ext uri="{FF2B5EF4-FFF2-40B4-BE49-F238E27FC236}">
                <a16:creationId xmlns:a16="http://schemas.microsoft.com/office/drawing/2014/main" id="{6801FCA9-B809-5C76-57D6-FB18A63BE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38862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D40195-8E2A-2DB6-5CBE-D37C62950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9" t="28973" r="51308" b="61868"/>
          <a:stretch/>
        </p:blipFill>
        <p:spPr bwMode="auto">
          <a:xfrm>
            <a:off x="4495800" y="1981200"/>
            <a:ext cx="7596554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875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A1E3051-EB12-E4FF-E489-C222B59C10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6" t="38520" r="50051" b="37720"/>
          <a:stretch/>
        </p:blipFill>
        <p:spPr bwMode="auto">
          <a:xfrm>
            <a:off x="304800" y="914400"/>
            <a:ext cx="10702738" cy="477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57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321E41-32AE-F858-EE79-673BC2C91B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38" t="25839" r="17924" b="37720"/>
          <a:stretch/>
        </p:blipFill>
        <p:spPr bwMode="auto">
          <a:xfrm>
            <a:off x="990600" y="152399"/>
            <a:ext cx="8991600" cy="64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2" descr="Những biển cảnh báo nguy hiểm cần biết khi đi xa - VnExpress">
            <a:extLst>
              <a:ext uri="{FF2B5EF4-FFF2-40B4-BE49-F238E27FC236}">
                <a16:creationId xmlns:a16="http://schemas.microsoft.com/office/drawing/2014/main" id="{08724574-5DBF-EE0D-91A3-A602847725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1" r="17122" b="18062"/>
          <a:stretch/>
        </p:blipFill>
        <p:spPr bwMode="auto">
          <a:xfrm>
            <a:off x="1905000" y="2590800"/>
            <a:ext cx="220717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BBB670-0231-6D19-A8E5-CB4F0E59292E}"/>
              </a:ext>
            </a:extLst>
          </p:cNvPr>
          <p:cNvSpPr txBox="1"/>
          <p:nvPr/>
        </p:nvSpPr>
        <p:spPr>
          <a:xfrm>
            <a:off x="4191000" y="2971800"/>
            <a:ext cx="548640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600" b="0" i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Giao nhau với đường sắt không có rào chắn</a:t>
            </a:r>
            <a:endParaRPr lang="en-US" sz="360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03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8" descr="Biển báo Đường người đi bộ sang ngang, biển báo 423b">
            <a:extLst>
              <a:ext uri="{FF2B5EF4-FFF2-40B4-BE49-F238E27FC236}">
                <a16:creationId xmlns:a16="http://schemas.microsoft.com/office/drawing/2014/main" id="{C4A923F4-E287-3131-CA26-2AAD0DA75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518C7D-0870-5949-2E9D-934900C0DB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2" t="62280" r="34643" b="23726"/>
          <a:stretch/>
        </p:blipFill>
        <p:spPr bwMode="auto">
          <a:xfrm>
            <a:off x="4267200" y="1828800"/>
            <a:ext cx="7828326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989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1916" cy="83899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1045028"/>
            <a:ext cx="472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</a:rPr>
              <a:t>Trò</a:t>
            </a:r>
            <a:r>
              <a:rPr lang="en-US" sz="8000" dirty="0">
                <a:solidFill>
                  <a:srgbClr val="FF0000"/>
                </a:solidFill>
              </a:rPr>
              <a:t> </a:t>
            </a:r>
            <a:r>
              <a:rPr lang="en-US" sz="8000" dirty="0" err="1">
                <a:solidFill>
                  <a:srgbClr val="FF0000"/>
                </a:solidFill>
              </a:rPr>
              <a:t>chơi</a:t>
            </a:r>
            <a:endParaRPr lang="en-GB" sz="8000" dirty="0">
              <a:solidFill>
                <a:srgbClr val="FF0000"/>
              </a:solidFill>
            </a:endParaRPr>
          </a:p>
        </p:txBody>
      </p:sp>
      <p:sp>
        <p:nvSpPr>
          <p:cNvPr id="7" name="Rounded Rectangle 6">
            <a:hlinkClick r:id="rId5" action="ppaction://hlinksldjump"/>
          </p:cNvPr>
          <p:cNvSpPr/>
          <p:nvPr/>
        </p:nvSpPr>
        <p:spPr>
          <a:xfrm>
            <a:off x="4824882" y="4746171"/>
            <a:ext cx="2542235" cy="9361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BẮT ĐẦU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E518DD-9249-428C-9F9B-B46828FEBB1A}"/>
              </a:ext>
            </a:extLst>
          </p:cNvPr>
          <p:cNvSpPr/>
          <p:nvPr/>
        </p:nvSpPr>
        <p:spPr>
          <a:xfrm>
            <a:off x="2359695" y="3354050"/>
            <a:ext cx="8384505" cy="220855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GB" sz="9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Biển</a:t>
            </a:r>
            <a:r>
              <a:rPr lang="en-GB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GB" sz="9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báo</a:t>
            </a:r>
            <a:r>
              <a:rPr lang="en-GB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GB" sz="9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nói</a:t>
            </a:r>
            <a:r>
              <a:rPr lang="en-GB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GB" sz="96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gì</a:t>
            </a:r>
            <a:r>
              <a:rPr lang="en-GB" sz="9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Oval 2">
            <a:hlinkClick r:id="rId6" action="ppaction://hlinksldjump"/>
          </p:cNvPr>
          <p:cNvSpPr/>
          <p:nvPr/>
        </p:nvSpPr>
        <p:spPr>
          <a:xfrm>
            <a:off x="253640" y="6199797"/>
            <a:ext cx="918337" cy="85000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8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65"/>
    </mc:Choice>
    <mc:Fallback xmlns="">
      <p:transition spd="slow" advTm="13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EE056BE0-7598-3A4B-D6DD-005CDD447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341" y="0"/>
            <a:ext cx="3276859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5500" b="1" dirty="0" err="1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Thư</a:t>
            </a:r>
            <a:r>
              <a:rPr lang="en-US" sz="5500" b="1" dirty="0">
                <a:latin typeface="Arial-SGK-TV" pitchFamily="2" charset="0"/>
                <a:ea typeface="Arial-SGK-TV" pitchFamily="2" charset="0"/>
                <a:cs typeface="Arial-SGK-TV" pitchFamily="2" charset="0"/>
              </a:rPr>
              <a:t> </a:t>
            </a:r>
            <a:r>
              <a:rPr lang="en-US" sz="5500" b="1" dirty="0" err="1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giãn</a:t>
            </a:r>
            <a:r>
              <a:rPr lang="en-US" sz="5500" b="1" dirty="0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C2EE36-CADA-E717-C114-C8EF9A7DA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34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vi-VN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371600" y="1455175"/>
            <a:ext cx="9601200" cy="225425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GB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13: An </a:t>
            </a:r>
            <a:r>
              <a:rPr lang="en-GB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GB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GB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GB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vi-VN" sz="6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68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CF1E7BA-F854-EDF5-B02C-9151DC2A239A}"/>
              </a:ext>
            </a:extLst>
          </p:cNvPr>
          <p:cNvSpPr txBox="1">
            <a:spLocks/>
          </p:cNvSpPr>
          <p:nvPr/>
        </p:nvSpPr>
        <p:spPr bwMode="auto">
          <a:xfrm>
            <a:off x="1371600" y="1455175"/>
            <a:ext cx="9601200" cy="225425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GB" sz="6000" b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vận dụng</a:t>
            </a:r>
            <a:endParaRPr lang="vi-VN" sz="6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085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8" t="5363" r="49298" b="88659"/>
          <a:stretch/>
        </p:blipFill>
        <p:spPr>
          <a:xfrm>
            <a:off x="152400" y="237797"/>
            <a:ext cx="751490" cy="819806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295400" y="152400"/>
            <a:ext cx="10668000" cy="990600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6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0" t="24559" r="44483" b="48915"/>
          <a:stretch/>
        </p:blipFill>
        <p:spPr bwMode="auto">
          <a:xfrm>
            <a:off x="381000" y="1066800"/>
            <a:ext cx="5849007" cy="2664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4" t="24717" r="22511" b="48601"/>
          <a:stretch/>
        </p:blipFill>
        <p:spPr bwMode="auto">
          <a:xfrm>
            <a:off x="6400800" y="1051473"/>
            <a:ext cx="5201631" cy="374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7" t="52245" r="34600" b="19722"/>
          <a:stretch/>
        </p:blipFill>
        <p:spPr bwMode="auto">
          <a:xfrm>
            <a:off x="465083" y="3807373"/>
            <a:ext cx="5707117" cy="281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D6AFB580-5D8D-2F67-7712-13E77133C1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4800" y="4953000"/>
            <a:ext cx="2259760" cy="127098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150CBF8-7B78-8C91-911D-4E1840DCB7EB}"/>
              </a:ext>
            </a:extLst>
          </p:cNvPr>
          <p:cNvCxnSpPr/>
          <p:nvPr/>
        </p:nvCxnSpPr>
        <p:spPr bwMode="auto">
          <a:xfrm>
            <a:off x="3124200" y="609600"/>
            <a:ext cx="64008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9365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0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9825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8" t="5363" r="49298" b="88659"/>
          <a:stretch/>
        </p:blipFill>
        <p:spPr>
          <a:xfrm>
            <a:off x="152400" y="237797"/>
            <a:ext cx="751490" cy="81980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0" t="24559" r="44483" b="48915"/>
          <a:stretch/>
        </p:blipFill>
        <p:spPr bwMode="auto">
          <a:xfrm>
            <a:off x="891190" y="304800"/>
            <a:ext cx="5883615" cy="26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64" t="24717" r="22511" b="48601"/>
          <a:stretch/>
        </p:blipFill>
        <p:spPr bwMode="auto">
          <a:xfrm>
            <a:off x="7162800" y="443678"/>
            <a:ext cx="3720662" cy="268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7" t="52245" r="34600" b="19722"/>
          <a:stretch/>
        </p:blipFill>
        <p:spPr bwMode="auto">
          <a:xfrm>
            <a:off x="228601" y="3390900"/>
            <a:ext cx="5707117" cy="281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A2064BD-633F-41C3-A087-842D1BEE51EA}"/>
              </a:ext>
            </a:extLst>
          </p:cNvPr>
          <p:cNvSpPr/>
          <p:nvPr/>
        </p:nvSpPr>
        <p:spPr>
          <a:xfrm>
            <a:off x="6161182" y="3422884"/>
            <a:ext cx="5802217" cy="3206515"/>
          </a:xfrm>
          <a:prstGeom prst="rect">
            <a:avLst/>
          </a:prstGeom>
          <a:solidFill>
            <a:srgbClr val="FFFF99"/>
          </a:solidFill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52F617-4B4A-4BFC-9B9B-DB90FFD3E4E4}"/>
              </a:ext>
            </a:extLst>
          </p:cNvPr>
          <p:cNvSpPr txBox="1"/>
          <p:nvPr/>
        </p:nvSpPr>
        <p:spPr>
          <a:xfrm>
            <a:off x="6256284" y="3422885"/>
            <a:ext cx="564356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 cần: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ker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ker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ngang.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2. không 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sang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200" ker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lệnh.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Chú 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ý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kern="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suối</a:t>
            </a:r>
            <a:r>
              <a:rPr lang="en-US" sz="3200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70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11144250-403E-01D9-280F-212DF42A3FCA}"/>
              </a:ext>
            </a:extLst>
          </p:cNvPr>
          <p:cNvSpPr/>
          <p:nvPr/>
        </p:nvSpPr>
        <p:spPr bwMode="auto">
          <a:xfrm>
            <a:off x="762000" y="1447800"/>
            <a:ext cx="11125200" cy="2667000"/>
          </a:xfrm>
          <a:prstGeom prst="horizontalScroll">
            <a:avLst/>
          </a:prstGeom>
          <a:solidFill>
            <a:srgbClr val="676EFD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幼圆" pitchFamily="1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B3362A-C0D8-E3EC-35CF-0B70EBDB1B00}"/>
              </a:ext>
            </a:extLst>
          </p:cNvPr>
          <p:cNvSpPr txBox="1"/>
          <p:nvPr/>
        </p:nvSpPr>
        <p:spPr>
          <a:xfrm>
            <a:off x="1562100" y="1905000"/>
            <a:ext cx="9525000" cy="1680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2000"/>
              </a:lnSpc>
            </a:pPr>
            <a:r>
              <a:rPr lang="vi-VN" sz="4800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Tuân thủ tốt </a:t>
            </a:r>
            <a:r>
              <a:rPr lang="en-US" sz="4800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quy tắc</a:t>
            </a:r>
            <a:r>
              <a:rPr lang="vi-VN" sz="4800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 </a:t>
            </a:r>
            <a:r>
              <a:rPr lang="en-US" sz="4800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an toàn </a:t>
            </a:r>
            <a:r>
              <a:rPr lang="vi-VN" sz="4800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giao thông </a:t>
            </a:r>
            <a:r>
              <a:rPr lang="en-US" sz="4800">
                <a:solidFill>
                  <a:schemeClr val="bg1"/>
                </a:solidFill>
                <a:effectLst/>
                <a:latin typeface="Arial-SGK-TV" pitchFamily="2" charset="0"/>
                <a:ea typeface="Times New Roman" panose="02020603050405020304" pitchFamily="18" charset="0"/>
                <a:cs typeface="Arial-SGK-TV" pitchFamily="2" charset="0"/>
              </a:rPr>
              <a:t>khi đi bộ.</a:t>
            </a:r>
          </a:p>
        </p:txBody>
      </p:sp>
    </p:spTree>
    <p:extLst>
      <p:ext uri="{BB962C8B-B14F-4D97-AF65-F5344CB8AC3E}">
        <p14:creationId xmlns:p14="http://schemas.microsoft.com/office/powerpoint/2010/main" val="1909565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ảng tin tuyên truyền an toàn giao thông. File corel - Vector6.com">
            <a:extLst>
              <a:ext uri="{FF2B5EF4-FFF2-40B4-BE49-F238E27FC236}">
                <a16:creationId xmlns:a16="http://schemas.microsoft.com/office/drawing/2014/main" id="{57420C06-898E-E2F3-3820-F3F31E10EA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" t="19565" r="6498" b="61004"/>
          <a:stretch/>
        </p:blipFill>
        <p:spPr bwMode="auto">
          <a:xfrm>
            <a:off x="2057400" y="228600"/>
            <a:ext cx="85344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ảng tin tuyên truyền an toàn giao thông. File corel - Vector6.com">
            <a:extLst>
              <a:ext uri="{FF2B5EF4-FFF2-40B4-BE49-F238E27FC236}">
                <a16:creationId xmlns:a16="http://schemas.microsoft.com/office/drawing/2014/main" id="{3FCB1B7E-E331-4966-646C-AD7F36107F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" t="38995" r="1845" b="1827"/>
          <a:stretch/>
        </p:blipFill>
        <p:spPr bwMode="auto">
          <a:xfrm>
            <a:off x="762000" y="1874371"/>
            <a:ext cx="10858500" cy="475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9731AA-91C4-E329-39DF-7EFFF1665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057400"/>
            <a:ext cx="3810000" cy="3590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88574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iaoYing_Video_1670542574268">
            <a:hlinkClick r:id="" action="ppaction://media"/>
            <a:extLst>
              <a:ext uri="{FF2B5EF4-FFF2-40B4-BE49-F238E27FC236}">
                <a16:creationId xmlns:a16="http://schemas.microsoft.com/office/drawing/2014/main" id="{A0F60C9A-F83A-7716-9F61-AA15F0A4DE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0" y="228600"/>
            <a:ext cx="8203032" cy="6289325"/>
          </a:xfrm>
          <a:prstGeom prst="rect">
            <a:avLst/>
          </a:prstGeom>
        </p:spPr>
      </p:pic>
      <p:pic>
        <p:nvPicPr>
          <p:cNvPr id="3" name="Picture 2" descr="Bảng tin tuyên truyền an toàn giao thông. File corel - Vector6.com">
            <a:extLst>
              <a:ext uri="{FF2B5EF4-FFF2-40B4-BE49-F238E27FC236}">
                <a16:creationId xmlns:a16="http://schemas.microsoft.com/office/drawing/2014/main" id="{70E0A36E-1CAB-1C48-9311-FF0AD5ED13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5" t="19565" r="6498" b="61004"/>
          <a:stretch/>
        </p:blipFill>
        <p:spPr bwMode="auto">
          <a:xfrm>
            <a:off x="2272716" y="304800"/>
            <a:ext cx="3962400" cy="6368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0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1780117" y="2209800"/>
            <a:ext cx="9144000" cy="20970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 chào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2050829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ản xuất biển báo giao thông đường bộ theo yêu cầu | Xây dựng Minh Hải">
            <a:extLst>
              <a:ext uri="{FF2B5EF4-FFF2-40B4-BE49-F238E27FC236}">
                <a16:creationId xmlns:a16="http://schemas.microsoft.com/office/drawing/2014/main" id="{74F2B084-C2CC-C7AF-15DE-8BF2B6752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663" y="619881"/>
            <a:ext cx="21717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ển báo cấm người đi bộ - Biển báo giao thông số hiệu 112">
            <a:extLst>
              <a:ext uri="{FF2B5EF4-FFF2-40B4-BE49-F238E27FC236}">
                <a16:creationId xmlns:a16="http://schemas.microsoft.com/office/drawing/2014/main" id="{B1B79B89-5202-5E12-8D80-FFC1FFDB2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956" y="381000"/>
            <a:ext cx="2471057" cy="247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ổng hợp các loại biển báo hiệu lệnh và ý nghĩa của từng biển báo">
            <a:extLst>
              <a:ext uri="{FF2B5EF4-FFF2-40B4-BE49-F238E27FC236}">
                <a16:creationId xmlns:a16="http://schemas.microsoft.com/office/drawing/2014/main" id="{109DBDD4-1FC7-7DAA-5615-10686FA2C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5" y="3429000"/>
            <a:ext cx="2830286" cy="283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Thấy biển báo nguy hiểm giao nhau với đường sắt, cần lưu ý gì?">
            <a:extLst>
              <a:ext uri="{FF2B5EF4-FFF2-40B4-BE49-F238E27FC236}">
                <a16:creationId xmlns:a16="http://schemas.microsoft.com/office/drawing/2014/main" id="{512D81A5-5FCB-00EC-0F76-B5C0C9A3D2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Những biển cảnh báo nguy hiểm cần biết khi đi xa - VnExpress">
            <a:extLst>
              <a:ext uri="{FF2B5EF4-FFF2-40B4-BE49-F238E27FC236}">
                <a16:creationId xmlns:a16="http://schemas.microsoft.com/office/drawing/2014/main" id="{FF1702A5-DF10-EF0D-BB3D-FA8A6C13F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1" r="17122" b="18062"/>
          <a:stretch/>
        </p:blipFill>
        <p:spPr bwMode="auto">
          <a:xfrm>
            <a:off x="8839200" y="381001"/>
            <a:ext cx="26670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iển báo đá lở bên phải">
            <a:extLst>
              <a:ext uri="{FF2B5EF4-FFF2-40B4-BE49-F238E27FC236}">
                <a16:creationId xmlns:a16="http://schemas.microsoft.com/office/drawing/2014/main" id="{07AA9FE5-5915-B03F-5F69-BFC3BBCCF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937" y="3581400"/>
            <a:ext cx="2343150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Nhận sản xuất Biển số W.225 &quot;Trẻ em&quot; chất lượng cao giá Rẻ nhất Hà Nội Châu  Hưng 247">
            <a:extLst>
              <a:ext uri="{FF2B5EF4-FFF2-40B4-BE49-F238E27FC236}">
                <a16:creationId xmlns:a16="http://schemas.microsoft.com/office/drawing/2014/main" id="{C574A292-AEFB-156E-3C5A-2B0F616B1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832" y="3472543"/>
            <a:ext cx="234315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iển báo Đường người đi bộ sang ngang, biển báo 423b">
            <a:extLst>
              <a:ext uri="{FF2B5EF4-FFF2-40B4-BE49-F238E27FC236}">
                <a16:creationId xmlns:a16="http://schemas.microsoft.com/office/drawing/2014/main" id="{C73E3DE3-3C21-AEFE-BDE6-043434326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" y="1519238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32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B70C0-0BC9-99EA-21E7-9334A2298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C0DA45A-50A0-4AC4-6596-94F08ECF9E58}"/>
              </a:ext>
            </a:extLst>
          </p:cNvPr>
          <p:cNvSpPr txBox="1">
            <a:spLocks/>
          </p:cNvSpPr>
          <p:nvPr/>
        </p:nvSpPr>
        <p:spPr bwMode="auto">
          <a:xfrm>
            <a:off x="3200400" y="381000"/>
            <a:ext cx="5626100" cy="9906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GB" sz="6000" b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vi-VN" sz="6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26C46D0-048A-9A2A-5214-473EAB4804B6}"/>
              </a:ext>
            </a:extLst>
          </p:cNvPr>
          <p:cNvSpPr txBox="1">
            <a:spLocks/>
          </p:cNvSpPr>
          <p:nvPr/>
        </p:nvSpPr>
        <p:spPr bwMode="auto">
          <a:xfrm>
            <a:off x="2222500" y="1905000"/>
            <a:ext cx="8686800" cy="19050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GB" sz="4000" kern="0">
                <a:solidFill>
                  <a:srgbClr val="030FF7"/>
                </a:solidFill>
                <a:latin typeface="Arial-SGK-TV" pitchFamily="2" charset="0"/>
                <a:cs typeface="Arial-SGK-TV" pitchFamily="2" charset="0"/>
              </a:rPr>
              <a:t>Nhận biết được một số tình huống nguy hiểm khi đi trên đường.</a:t>
            </a:r>
            <a:endParaRPr lang="vi-VN" sz="4000" kern="0" dirty="0">
              <a:solidFill>
                <a:srgbClr val="030FF7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7BB6B85-082F-A11C-EB34-B5CE96C3151F}"/>
              </a:ext>
            </a:extLst>
          </p:cNvPr>
          <p:cNvSpPr txBox="1">
            <a:spLocks/>
          </p:cNvSpPr>
          <p:nvPr/>
        </p:nvSpPr>
        <p:spPr bwMode="auto">
          <a:xfrm>
            <a:off x="2209800" y="4207404"/>
            <a:ext cx="8699500" cy="190500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GB" sz="4000" kern="0">
                <a:solidFill>
                  <a:srgbClr val="030FF7"/>
                </a:solidFill>
                <a:latin typeface="Arial-SGK-TV" pitchFamily="2" charset="0"/>
                <a:cs typeface="Arial-SGK-TV" pitchFamily="2" charset="0"/>
              </a:rPr>
              <a:t>Nêu được tên, ý nghĩa của biển báo giao thông và quy tắc an toàn giao thông khi đi bộ.</a:t>
            </a:r>
            <a:endParaRPr lang="vi-VN" sz="4000" kern="0" dirty="0">
              <a:solidFill>
                <a:srgbClr val="030FF7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26" name="Picture 2" descr="Hình ảnh Năm Mới đếm Ngược Năm Mới Số 1 PNG , Hoạt Hình, Phim Hoạt Hình Cô  Gái, Nâng Thỏi Vàng PNG miễn phí tải tập tin PSDComment và Vector">
            <a:extLst>
              <a:ext uri="{FF2B5EF4-FFF2-40B4-BE49-F238E27FC236}">
                <a16:creationId xmlns:a16="http://schemas.microsoft.com/office/drawing/2014/main" id="{80644E9B-3F62-D149-6CD0-10E319D2D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1847320" cy="184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05D99BA-1E9C-1415-5EE0-E2F0E03A7F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88" y="4127633"/>
            <a:ext cx="2064543" cy="206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121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9C7D05A-9F2E-1A27-C952-58D3EDB42A0A}"/>
              </a:ext>
            </a:extLst>
          </p:cNvPr>
          <p:cNvSpPr txBox="1">
            <a:spLocks/>
          </p:cNvSpPr>
          <p:nvPr/>
        </p:nvSpPr>
        <p:spPr bwMode="auto">
          <a:xfrm>
            <a:off x="1371600" y="1455175"/>
            <a:ext cx="9601200" cy="225425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GB" sz="6000" b="1" ker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khám phá</a:t>
            </a:r>
            <a:endParaRPr lang="vi-VN" sz="6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424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19319" r="84881" b="75013"/>
          <a:stretch/>
        </p:blipFill>
        <p:spPr>
          <a:xfrm>
            <a:off x="228600" y="368183"/>
            <a:ext cx="762000" cy="798419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143000" y="374101"/>
            <a:ext cx="10896600" cy="798419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4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nêu các tình huống trong mỗi tranh</a:t>
            </a:r>
            <a:endParaRPr lang="en-US" sz="3200" b="1" dirty="0"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t="26208" r="46651" b="53562"/>
          <a:stretch/>
        </p:blipFill>
        <p:spPr>
          <a:xfrm>
            <a:off x="838200" y="1022979"/>
            <a:ext cx="4114800" cy="26625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5" t="26208" r="9058" b="53333"/>
          <a:stretch/>
        </p:blipFill>
        <p:spPr>
          <a:xfrm>
            <a:off x="816661" y="3675080"/>
            <a:ext cx="4136339" cy="31464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01" t="45709" r="18348" b="11034"/>
          <a:stretch/>
        </p:blipFill>
        <p:spPr>
          <a:xfrm>
            <a:off x="5888794" y="1039696"/>
            <a:ext cx="5789036" cy="576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31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C6539B5-7AB2-46E8-83AA-C2007623AB17}"/>
              </a:ext>
            </a:extLst>
          </p:cNvPr>
          <p:cNvSpPr/>
          <p:nvPr/>
        </p:nvSpPr>
        <p:spPr>
          <a:xfrm>
            <a:off x="457200" y="351367"/>
            <a:ext cx="11506200" cy="3048000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1.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Điều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xảy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mỗi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tình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huống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đó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40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2.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Hậu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mỗi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tình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huống</a:t>
            </a:r>
            <a:r>
              <a:rPr lang="en-US" sz="40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?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86FDA4-1A89-49B9-A5BE-44A65FFA54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51367"/>
            <a:ext cx="914400" cy="914400"/>
          </a:xfrm>
          <a:prstGeom prst="rect">
            <a:avLst/>
          </a:prstGeom>
        </p:spPr>
      </p:pic>
      <p:pic>
        <p:nvPicPr>
          <p:cNvPr id="4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9EC159D1-52DF-D769-84D3-B1F58EA955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8600" y="4114800"/>
            <a:ext cx="3482975" cy="195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5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4561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19319" r="84881" b="75013"/>
          <a:stretch/>
        </p:blipFill>
        <p:spPr>
          <a:xfrm>
            <a:off x="228600" y="368183"/>
            <a:ext cx="762000" cy="7984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t="26208" r="46651" b="53562"/>
          <a:stretch/>
        </p:blipFill>
        <p:spPr>
          <a:xfrm>
            <a:off x="893006" y="402050"/>
            <a:ext cx="4114800" cy="26625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5" t="26208" r="9058" b="53333"/>
          <a:stretch/>
        </p:blipFill>
        <p:spPr>
          <a:xfrm>
            <a:off x="871467" y="3054151"/>
            <a:ext cx="4136339" cy="31464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01" t="45709" r="18348" b="11034"/>
          <a:stretch/>
        </p:blipFill>
        <p:spPr>
          <a:xfrm>
            <a:off x="5943600" y="418767"/>
            <a:ext cx="5789036" cy="576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31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iaoYing_Video_1670540219033">
            <a:hlinkClick r:id="" action="ppaction://media"/>
            <a:extLst>
              <a:ext uri="{FF2B5EF4-FFF2-40B4-BE49-F238E27FC236}">
                <a16:creationId xmlns:a16="http://schemas.microsoft.com/office/drawing/2014/main" id="{A97A8E3B-99B3-F4D4-FA3E-ECC92190BE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854075"/>
            <a:ext cx="5943600" cy="5943600"/>
          </a:xfrm>
          <a:prstGeom prst="rect">
            <a:avLst/>
          </a:prstGeo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81B9E7C-A7A2-BCEE-8F9D-71E0881DE2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00202" y="260350"/>
            <a:ext cx="10591798" cy="622297"/>
          </a:xfrm>
        </p:spPr>
        <p:txBody>
          <a:bodyPr/>
          <a:lstStyle/>
          <a:p>
            <a:r>
              <a:rPr lang="en-US" sz="2800">
                <a:solidFill>
                  <a:srgbClr val="0070C0"/>
                </a:solidFill>
              </a:rPr>
              <a:t>MỘT SỐ TÌNH HUỐNG NGUY HIỂM KHI ĐI TRÊN ĐƯỜNG</a:t>
            </a:r>
          </a:p>
        </p:txBody>
      </p:sp>
    </p:spTree>
    <p:extLst>
      <p:ext uri="{BB962C8B-B14F-4D97-AF65-F5344CB8AC3E}">
        <p14:creationId xmlns:p14="http://schemas.microsoft.com/office/powerpoint/2010/main" val="105686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19319" r="84881" b="75013"/>
          <a:stretch/>
        </p:blipFill>
        <p:spPr>
          <a:xfrm>
            <a:off x="228600" y="368183"/>
            <a:ext cx="762000" cy="7984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t="26208" r="46651" b="53562"/>
          <a:stretch/>
        </p:blipFill>
        <p:spPr>
          <a:xfrm>
            <a:off x="893006" y="402050"/>
            <a:ext cx="4114800" cy="26625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5" t="26208" r="9058" b="53333"/>
          <a:stretch/>
        </p:blipFill>
        <p:spPr>
          <a:xfrm>
            <a:off x="871467" y="3054151"/>
            <a:ext cx="4136339" cy="31464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01" t="45709" r="18348" b="11034"/>
          <a:stretch/>
        </p:blipFill>
        <p:spPr>
          <a:xfrm>
            <a:off x="5943600" y="418767"/>
            <a:ext cx="5789036" cy="576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571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7&quot;/&gt;&lt;/object&gt;&lt;object type=&quot;3&quot; unique_id=&quot;10005&quot;&gt;&lt;property id=&quot;20148&quot; value=&quot;5&quot;/&gt;&lt;property id=&quot;20300&quot; value=&quot;Slide 2&quot;/&gt;&lt;property id=&quot;20307&quot; value=&quot;279&quot;/&gt;&lt;/object&gt;&lt;object type=&quot;3&quot; unique_id=&quot;10006&quot;&gt;&lt;property id=&quot;20148&quot; value=&quot;5&quot;/&gt;&lt;property id=&quot;20300&quot; value=&quot;Slide 3 - &amp;quot;Thứ sáu ngày 22 tháng 2 năm 2013&amp;quot;&quot;/&gt;&lt;property id=&quot;20307&quot; value=&quot;278&quot;/&gt;&lt;/object&gt;&lt;object type=&quot;3&quot; unique_id=&quot;10007&quot;&gt;&lt;property id=&quot;20148&quot; value=&quot;5&quot;/&gt;&lt;property id=&quot;20300&quot; value=&quot;Slide 4 - &amp;quot;Thứ hai ngày 15 tháng 2 năm 2009&amp;quot;&quot;/&gt;&lt;property id=&quot;20307&quot; value=&quot;282&quot;/&gt;&lt;/object&gt;&lt;object type=&quot;3&quot; unique_id=&quot;10008&quot;&gt;&lt;property id=&quot;20148&quot; value=&quot;5&quot;/&gt;&lt;property id=&quot;20300&quot; value=&quot;Slide 5 - &amp;quot;&amp;#x0D;&amp;#x0A;Tập làm văn&amp;quot;&quot;/&gt;&lt;property id=&quot;20307&quot; value=&quot;258&quot;/&gt;&lt;/object&gt;&lt;object type=&quot;3&quot; unique_id=&quot;10009&quot;&gt;&lt;property id=&quot;20148&quot; value=&quot;5&quot;/&gt;&lt;property id=&quot;20300&quot; value=&quot;Slide 6&quot;/&gt;&lt;property id=&quot;20307&quot; value=&quot;281&quot;/&gt;&lt;/object&gt;&lt;/object&gt;&lt;/object&gt;&lt;/database&gt;"/>
</p:tagLst>
</file>

<file path=ppt/theme/theme1.xml><?xml version="1.0" encoding="utf-8"?>
<a:theme xmlns:a="http://schemas.openxmlformats.org/drawingml/2006/main" name="Theme1">
  <a:themeElements>
    <a:clrScheme name="1_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1_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1_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67C682E8-115B-4B23-9C13-01D6F45D4D3B}" vid="{F8F838FC-75F6-4969-8AE8-FE999175E437}"/>
    </a:ext>
  </a:extLst>
</a:theme>
</file>

<file path=ppt/theme/theme2.xml><?xml version="1.0" encoding="utf-8"?>
<a:theme xmlns:a="http://schemas.openxmlformats.org/drawingml/2006/main" name="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eme1">
  <a:themeElements>
    <a:clrScheme name="1_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1_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1_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67C682E8-115B-4B23-9C13-01D6F45D4D3B}" vid="{F8F838FC-75F6-4969-8AE8-FE999175E437}"/>
    </a:ext>
  </a:extLst>
</a:theme>
</file>

<file path=ppt/theme/theme4.xml><?xml version="1.0" encoding="utf-8"?>
<a:theme xmlns:a="http://schemas.openxmlformats.org/drawingml/2006/main" name="1_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4431</TotalTime>
  <Words>235</Words>
  <Application>Microsoft Office PowerPoint</Application>
  <PresentationFormat>Widescreen</PresentationFormat>
  <Paragraphs>34</Paragraphs>
  <Slides>27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.VnAvant</vt:lpstr>
      <vt:lpstr>Arial</vt:lpstr>
      <vt:lpstr>Arial</vt:lpstr>
      <vt:lpstr>Arial Black</vt:lpstr>
      <vt:lpstr>Arial-SGK-TV</vt:lpstr>
      <vt:lpstr>Calibri</vt:lpstr>
      <vt:lpstr>Times New Roman</vt:lpstr>
      <vt:lpstr>幼圆</vt:lpstr>
      <vt:lpstr>Theme1</vt:lpstr>
      <vt:lpstr>A000120140530B01PPBG</vt:lpstr>
      <vt:lpstr>1_Theme1</vt:lpstr>
      <vt:lpstr>1_A000120140530B01PPBG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Anh Tuan</dc:creator>
  <cp:lastModifiedBy>Lê Hương</cp:lastModifiedBy>
  <cp:revision>185</cp:revision>
  <dcterms:created xsi:type="dcterms:W3CDTF">2005-08-24T23:19:40Z</dcterms:created>
  <dcterms:modified xsi:type="dcterms:W3CDTF">2023-01-11T08:35:44Z</dcterms:modified>
</cp:coreProperties>
</file>