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90" r:id="rId2"/>
    <p:sldId id="398" r:id="rId3"/>
    <p:sldId id="256" r:id="rId4"/>
    <p:sldId id="257" r:id="rId5"/>
    <p:sldId id="259" r:id="rId6"/>
    <p:sldId id="258" r:id="rId7"/>
    <p:sldId id="260" r:id="rId8"/>
    <p:sldId id="439" r:id="rId9"/>
    <p:sldId id="440" r:id="rId10"/>
    <p:sldId id="441" r:id="rId11"/>
    <p:sldId id="442"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0033CC"/>
    <a:srgbClr val="CC0099"/>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69" d="100"/>
          <a:sy n="69" d="100"/>
        </p:scale>
        <p:origin x="14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171F8-7BD2-48D2-BF79-62BB00BF60CD}" type="datetimeFigureOut">
              <a:rPr lang="en-US" smtClean="0"/>
              <a:t>1/11/2023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6E5D7-B4E4-4432-B5F2-52088685297A}" type="slidenum">
              <a:rPr lang="en-US" smtClean="0"/>
              <a:t>‹#›</a:t>
            </a:fld>
            <a:endParaRPr lang="en-US"/>
          </a:p>
        </p:txBody>
      </p:sp>
    </p:spTree>
    <p:extLst>
      <p:ext uri="{BB962C8B-B14F-4D97-AF65-F5344CB8AC3E}">
        <p14:creationId xmlns:p14="http://schemas.microsoft.com/office/powerpoint/2010/main" val="44556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t>1</a:t>
            </a:fld>
            <a:endParaRPr lang="zh-CN" altLang="en-US"/>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2DDE99-BE7E-4766-8EF9-03515A731AE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EDFA-D6F2-4458-B4BF-AA7E655E3A1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29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DDE99-BE7E-4766-8EF9-03515A731AE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7860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DDE99-BE7E-4766-8EF9-03515A731AE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394186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51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DDE99-BE7E-4766-8EF9-03515A731AE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325248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DDE99-BE7E-4766-8EF9-03515A731AE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EDFA-D6F2-4458-B4BF-AA7E655E3A1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0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2DDE99-BE7E-4766-8EF9-03515A731AE8}"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138532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2DDE99-BE7E-4766-8EF9-03515A731AE8}"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255421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2DDE99-BE7E-4766-8EF9-03515A731AE8}"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250516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2DDE99-BE7E-4766-8EF9-03515A731AE8}" type="datetimeFigureOut">
              <a:rPr lang="en-US" smtClean="0"/>
              <a:t>1/11/2023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119452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C2DDE99-BE7E-4766-8EF9-03515A731AE8}" type="datetimeFigureOut">
              <a:rPr lang="en-US" smtClean="0"/>
              <a:t>1/11/2023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B7EDFA-D6F2-4458-B4BF-AA7E655E3A1D}" type="slidenum">
              <a:rPr lang="en-US" smtClean="0"/>
              <a:t>‹#›</a:t>
            </a:fld>
            <a:endParaRPr lang="en-US"/>
          </a:p>
        </p:txBody>
      </p:sp>
    </p:spTree>
    <p:extLst>
      <p:ext uri="{BB962C8B-B14F-4D97-AF65-F5344CB8AC3E}">
        <p14:creationId xmlns:p14="http://schemas.microsoft.com/office/powerpoint/2010/main" val="8842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DDE99-BE7E-4766-8EF9-03515A731AE8}"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7EDFA-D6F2-4458-B4BF-AA7E655E3A1D}" type="slidenum">
              <a:rPr lang="en-US" smtClean="0"/>
              <a:t>‹#›</a:t>
            </a:fld>
            <a:endParaRPr lang="en-US"/>
          </a:p>
        </p:txBody>
      </p:sp>
    </p:spTree>
    <p:extLst>
      <p:ext uri="{BB962C8B-B14F-4D97-AF65-F5344CB8AC3E}">
        <p14:creationId xmlns:p14="http://schemas.microsoft.com/office/powerpoint/2010/main" val="45046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2DDE99-BE7E-4766-8EF9-03515A731AE8}" type="datetimeFigureOut">
              <a:rPr lang="en-US" smtClean="0"/>
              <a:t>1/11/2023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EB7EDFA-D6F2-4458-B4BF-AA7E655E3A1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1445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6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5" y="-130958"/>
            <a:ext cx="9144000" cy="51435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978358" y="1362317"/>
            <a:ext cx="1829414" cy="2156951"/>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1594626" y="2301307"/>
            <a:ext cx="4896720" cy="299096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394280" y="3040374"/>
            <a:ext cx="8550907" cy="4375285"/>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169527"/>
            <a:ext cx="9144000" cy="2831224"/>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408387" y="1214603"/>
            <a:ext cx="6127531" cy="4309241"/>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65" y="356474"/>
            <a:ext cx="9144000" cy="5143500"/>
          </a:xfrm>
          <a:prstGeom prst="rect">
            <a:avLst/>
          </a:prstGeom>
        </p:spPr>
      </p:pic>
      <p:sp>
        <p:nvSpPr>
          <p:cNvPr id="9" name="TextBox 8"/>
          <p:cNvSpPr txBox="1"/>
          <p:nvPr/>
        </p:nvSpPr>
        <p:spPr>
          <a:xfrm>
            <a:off x="2923980" y="2963739"/>
            <a:ext cx="3096343" cy="1962076"/>
          </a:xfrm>
          <a:prstGeom prst="rect">
            <a:avLst/>
          </a:prstGeom>
          <a:noFill/>
        </p:spPr>
        <p:txBody>
          <a:bodyPr wrap="square" rtlCol="0">
            <a:spAutoFit/>
          </a:bodyPr>
          <a:lstStyle/>
          <a:p>
            <a:pPr algn="ctr"/>
            <a:r>
              <a:rPr lang="en-US" altLang="zh-CN" sz="4050" b="1" spc="-300" dirty="0" err="1">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Chào</a:t>
            </a:r>
            <a:r>
              <a:rPr lang="en-US" altLang="zh-CN" sz="4050" b="1" spc="-300" dirty="0">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zh-CN" sz="4050" b="1" spc="-300" dirty="0" err="1">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mừng</a:t>
            </a:r>
            <a:r>
              <a:rPr lang="en-US" altLang="zh-CN" sz="4050" b="1" spc="-300" dirty="0">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zh-CN" sz="4050" b="1" spc="-300" dirty="0" err="1">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các</a:t>
            </a:r>
            <a:r>
              <a:rPr lang="en-US" altLang="zh-CN" sz="4050" b="1" spc="-300" dirty="0">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con </a:t>
            </a:r>
            <a:r>
              <a:rPr lang="en-US" altLang="zh-CN" sz="4050" b="1" spc="-300" dirty="0" err="1">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đến</a:t>
            </a:r>
            <a:r>
              <a:rPr lang="en-US" altLang="zh-CN" sz="4050" b="1" spc="-300" dirty="0">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zh-CN" sz="4050" b="1" spc="-300" dirty="0" err="1">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với</a:t>
            </a:r>
            <a:r>
              <a:rPr lang="en-US" altLang="zh-CN" sz="4050" b="1" spc="-300" dirty="0">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zh-CN" sz="4050" b="1" spc="-300" dirty="0" err="1">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zh-CN" sz="4050" b="1" spc="-300" dirty="0">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zh-CN" sz="4050" b="1" spc="-300" dirty="0" err="1">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học</a:t>
            </a:r>
            <a:r>
              <a:rPr lang="en-US" altLang="zh-CN" sz="4050" b="1" spc="-300" dirty="0">
                <a:ln w="19050">
                  <a:solidFill>
                    <a:schemeClr val="tx2">
                      <a:tint val="1000"/>
                    </a:schemeClr>
                  </a:solidFill>
                  <a:prstDash val="solid"/>
                </a:ln>
                <a:solidFill>
                  <a:srgbClr val="0070C0"/>
                </a:solidFill>
                <a:latin typeface="Segoe UI Black" panose="020B0A02040204020203" pitchFamily="34" charset="0"/>
                <a:ea typeface="Segoe UI Black" panose="020B0A02040204020203" pitchFamily="34" charset="0"/>
                <a:cs typeface="Segoe UI Black" panose="020B0A02040204020203" pitchFamily="34" charset="0"/>
              </a:rPr>
              <a:t> </a:t>
            </a:r>
            <a:endParaRPr lang="zh-CN" altLang="en-US" sz="4050" b="1" spc="-300" dirty="0">
              <a:ln w="19050">
                <a:solidFill>
                  <a:schemeClr val="tx2">
                    <a:tint val="1000"/>
                  </a:schemeClr>
                </a:solidFill>
                <a:prstDash val="solid"/>
              </a:ln>
              <a:solidFill>
                <a:srgbClr val="0070C0"/>
              </a:solidFill>
              <a:latin typeface="Segoe UI Black" panose="020B0A02040204020203" pitchFamily="34" charset="0"/>
              <a:ea typeface="方正粗圆_GBK" panose="03000509000000000000" pitchFamily="65" charset="-122"/>
              <a:cs typeface="Segoe UI Black" panose="020B0A02040204020203" pitchFamily="34" charset="0"/>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ướng dẫn viết chữ â (cỡ nhỏ) - -Kiến thức Tiểu họ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9600" y="286605"/>
            <a:ext cx="7924800" cy="5582384"/>
          </a:xfrm>
        </p:spPr>
      </p:pic>
    </p:spTree>
    <p:extLst>
      <p:ext uri="{BB962C8B-B14F-4D97-AF65-F5344CB8AC3E}">
        <p14:creationId xmlns:p14="http://schemas.microsoft.com/office/powerpoint/2010/main" val="1943497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ướng dẫn viết chữ b (cỡ nhỏ) - -Kiến thức Tiểu họ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286605"/>
            <a:ext cx="8305800" cy="5582384"/>
          </a:xfrm>
        </p:spPr>
      </p:pic>
    </p:spTree>
    <p:extLst>
      <p:ext uri="{BB962C8B-B14F-4D97-AF65-F5344CB8AC3E}">
        <p14:creationId xmlns:p14="http://schemas.microsoft.com/office/powerpoint/2010/main" val="4228880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 y="152400"/>
            <a:ext cx="6858000" cy="714030"/>
          </a:xfrm>
        </p:spPr>
        <p:txBody>
          <a:bodyPr>
            <a:normAutofit/>
          </a:bodyPr>
          <a:lstStyle/>
          <a:p>
            <a:pPr algn="l"/>
            <a:r>
              <a:rPr lang="en-US" sz="3600" dirty="0">
                <a:latin typeface="Arial-SGK-TV" pitchFamily="2" charset="0"/>
                <a:cs typeface="Arial-SGK-TV" pitchFamily="2" charset="0"/>
              </a:rPr>
              <a:t>4. </a:t>
            </a:r>
            <a:r>
              <a:rPr lang="en-US" sz="3600" dirty="0" err="1">
                <a:latin typeface="Arial-SGK-TV" pitchFamily="2" charset="0"/>
                <a:cs typeface="Arial-SGK-TV" pitchFamily="2" charset="0"/>
              </a:rPr>
              <a:t>Chép</a:t>
            </a:r>
            <a:r>
              <a:rPr lang="en-US" sz="3600" dirty="0">
                <a:latin typeface="Arial-SGK-TV" pitchFamily="2" charset="0"/>
                <a:cs typeface="Arial-SGK-TV" pitchFamily="2" charset="0"/>
              </a:rPr>
              <a:t> </a:t>
            </a:r>
            <a:r>
              <a:rPr lang="en-US" sz="3600" dirty="0" err="1">
                <a:latin typeface="Arial-SGK-TV" pitchFamily="2" charset="0"/>
                <a:cs typeface="Arial-SGK-TV" pitchFamily="2" charset="0"/>
              </a:rPr>
              <a:t>vào</a:t>
            </a:r>
            <a:r>
              <a:rPr lang="en-US" sz="3600" dirty="0">
                <a:latin typeface="Arial-SGK-TV" pitchFamily="2" charset="0"/>
                <a:cs typeface="Arial-SGK-TV" pitchFamily="2" charset="0"/>
              </a:rPr>
              <a:t> </a:t>
            </a:r>
            <a:r>
              <a:rPr lang="en-US" sz="3600" dirty="0" err="1">
                <a:latin typeface="Arial-SGK-TV" pitchFamily="2" charset="0"/>
                <a:cs typeface="Arial-SGK-TV" pitchFamily="2" charset="0"/>
              </a:rPr>
              <a:t>vở</a:t>
            </a:r>
            <a:r>
              <a:rPr lang="en-US" sz="3600" dirty="0">
                <a:latin typeface="Arial-SGK-TV" pitchFamily="2" charset="0"/>
                <a:cs typeface="Arial-SGK-TV" pitchFamily="2" charset="0"/>
              </a:rPr>
              <a:t> </a:t>
            </a:r>
            <a:r>
              <a:rPr lang="en-US" sz="3600" dirty="0" err="1">
                <a:latin typeface="Arial-SGK-TV" pitchFamily="2" charset="0"/>
                <a:cs typeface="Arial-SGK-TV" pitchFamily="2" charset="0"/>
              </a:rPr>
              <a:t>khổ</a:t>
            </a:r>
            <a:r>
              <a:rPr lang="en-US" sz="3600" dirty="0">
                <a:latin typeface="Arial-SGK-TV" pitchFamily="2" charset="0"/>
                <a:cs typeface="Arial-SGK-TV" pitchFamily="2" charset="0"/>
              </a:rPr>
              <a:t> </a:t>
            </a:r>
            <a:r>
              <a:rPr lang="en-US" sz="3600" dirty="0" err="1">
                <a:latin typeface="Arial-SGK-TV" pitchFamily="2" charset="0"/>
                <a:cs typeface="Arial-SGK-TV" pitchFamily="2" charset="0"/>
              </a:rPr>
              <a:t>thơ</a:t>
            </a:r>
            <a:r>
              <a:rPr lang="en-US" sz="3600" dirty="0">
                <a:latin typeface="Arial-SGK-TV" pitchFamily="2" charset="0"/>
                <a:cs typeface="Arial-SGK-TV" pitchFamily="2" charset="0"/>
              </a:rPr>
              <a:t> </a:t>
            </a:r>
            <a:r>
              <a:rPr lang="en-US" sz="3600" dirty="0" err="1">
                <a:latin typeface="Arial-SGK-TV" pitchFamily="2" charset="0"/>
                <a:cs typeface="Arial-SGK-TV" pitchFamily="2" charset="0"/>
              </a:rPr>
              <a:t>cuối</a:t>
            </a:r>
            <a:endParaRPr lang="en-US" sz="3600" dirty="0">
              <a:latin typeface="Arial-SGK-TV" pitchFamily="2" charset="0"/>
              <a:cs typeface="Arial-SGK-TV" pitchFamily="2" charset="0"/>
            </a:endParaRPr>
          </a:p>
        </p:txBody>
      </p:sp>
      <p:pic>
        <p:nvPicPr>
          <p:cNvPr id="8" name="Picture 7">
            <a:extLst>
              <a:ext uri="{FF2B5EF4-FFF2-40B4-BE49-F238E27FC236}">
                <a16:creationId xmlns:a16="http://schemas.microsoft.com/office/drawing/2014/main" id="{973C3B59-54FE-4B75-9C60-82930248A104}"/>
              </a:ext>
            </a:extLst>
          </p:cNvPr>
          <p:cNvPicPr>
            <a:picLocks noChangeAspect="1"/>
          </p:cNvPicPr>
          <p:nvPr/>
        </p:nvPicPr>
        <p:blipFill rotWithShape="1">
          <a:blip r:embed="rId2"/>
          <a:srcRect r="16987"/>
          <a:stretch/>
        </p:blipFill>
        <p:spPr>
          <a:xfrm>
            <a:off x="0" y="1143000"/>
            <a:ext cx="8956431" cy="4977093"/>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A9E3A-BB53-4A9D-B964-289F11034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48400"/>
          </a:xfrm>
          <a:prstGeom prst="rect">
            <a:avLst/>
          </a:prstGeom>
        </p:spPr>
      </p:pic>
      <p:sp>
        <p:nvSpPr>
          <p:cNvPr id="4" name="TextBox 3"/>
          <p:cNvSpPr txBox="1"/>
          <p:nvPr/>
        </p:nvSpPr>
        <p:spPr>
          <a:xfrm>
            <a:off x="942797" y="1371600"/>
            <a:ext cx="7258406" cy="901593"/>
          </a:xfrm>
          <a:prstGeom prst="rect">
            <a:avLst/>
          </a:prstGeom>
          <a:noFill/>
        </p:spPr>
        <p:txBody>
          <a:bodyPr wrap="square" rtlCol="0">
            <a:spAutoFit/>
          </a:bodyPr>
          <a:lstStyle/>
          <a:p>
            <a:pPr algn="ctr" defTabSz="685783">
              <a:lnSpc>
                <a:spcPct val="150000"/>
              </a:lnSpc>
            </a:pPr>
            <a:r>
              <a:rPr lang="en-US" sz="4000" b="1" dirty="0">
                <a:solidFill>
                  <a:srgbClr val="FF0000"/>
                </a:solidFill>
                <a:latin typeface="Arial" pitchFamily="34" charset="0"/>
                <a:cs typeface="Arial" pitchFamily="34" charset="0"/>
              </a:rPr>
              <a:t>TIẾNG VIỆT</a:t>
            </a:r>
          </a:p>
        </p:txBody>
      </p:sp>
      <p:sp>
        <p:nvSpPr>
          <p:cNvPr id="5" name="WordArt 11">
            <a:extLst>
              <a:ext uri="{FF2B5EF4-FFF2-40B4-BE49-F238E27FC236}">
                <a16:creationId xmlns:a16="http://schemas.microsoft.com/office/drawing/2014/main" id="{BEE0BC49-D44D-49FA-BFC8-2B05FB9AD81C}"/>
              </a:ext>
            </a:extLst>
          </p:cNvPr>
          <p:cNvSpPr>
            <a:spLocks noChangeArrowheads="1" noChangeShapeType="1" noTextEdit="1"/>
          </p:cNvSpPr>
          <p:nvPr/>
        </p:nvSpPr>
        <p:spPr bwMode="auto">
          <a:xfrm>
            <a:off x="2133600" y="2590800"/>
            <a:ext cx="4876800" cy="762000"/>
          </a:xfrm>
          <a:prstGeom prst="rect">
            <a:avLst/>
          </a:prstGeom>
          <a:noFill/>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9525">
                  <a:noFill/>
                  <a:round/>
                  <a:headEnd/>
                  <a:tailEnd/>
                </a:ln>
                <a:solidFill>
                  <a:srgbClr val="EEECE1">
                    <a:lumMod val="10000"/>
                  </a:srgbClr>
                </a:solidFill>
                <a:effectLst>
                  <a:outerShdw dist="45791" dir="2021404" algn="ctr" rotWithShape="0">
                    <a:srgbClr val="B2B2B2">
                      <a:alpha val="79999"/>
                    </a:srgbClr>
                  </a:outerShdw>
                </a:effectLst>
                <a:uLnTx/>
                <a:uFillTx/>
                <a:latin typeface="Times New Roman"/>
                <a:ea typeface="+mn-ea"/>
                <a:cs typeface="Times New Roman"/>
              </a:rPr>
              <a:t>Bài</a:t>
            </a:r>
            <a:r>
              <a:rPr kumimoji="0" lang="en-US" sz="3600" b="1" i="0" u="none" strike="noStrike" kern="10" cap="none" spc="0" normalizeH="0" noProof="0" dirty="0">
                <a:ln w="9525">
                  <a:noFill/>
                  <a:round/>
                  <a:headEnd/>
                  <a:tailEnd/>
                </a:ln>
                <a:solidFill>
                  <a:srgbClr val="EEECE1">
                    <a:lumMod val="10000"/>
                  </a:srgbClr>
                </a:solidFill>
                <a:effectLst>
                  <a:outerShdw dist="45791" dir="2021404" algn="ctr" rotWithShape="0">
                    <a:srgbClr val="B2B2B2">
                      <a:alpha val="79999"/>
                    </a:srgbClr>
                  </a:outerShdw>
                </a:effectLst>
                <a:uLnTx/>
                <a:uFillTx/>
                <a:latin typeface="Times New Roman"/>
                <a:ea typeface="+mn-ea"/>
                <a:cs typeface="Times New Roman"/>
              </a:rPr>
              <a:t> 81: </a:t>
            </a:r>
            <a:r>
              <a:rPr kumimoji="0" lang="en-US" sz="3600" b="1" i="0" u="none" strike="noStrike" kern="10" cap="none" spc="0" normalizeH="0" noProof="0" dirty="0" err="1">
                <a:ln w="9525">
                  <a:noFill/>
                  <a:round/>
                  <a:headEnd/>
                  <a:tailEnd/>
                </a:ln>
                <a:solidFill>
                  <a:srgbClr val="EEECE1">
                    <a:lumMod val="10000"/>
                  </a:srgbClr>
                </a:solidFill>
                <a:effectLst>
                  <a:outerShdw dist="45791" dir="2021404" algn="ctr" rotWithShape="0">
                    <a:srgbClr val="B2B2B2">
                      <a:alpha val="79999"/>
                    </a:srgbClr>
                  </a:outerShdw>
                </a:effectLst>
                <a:uLnTx/>
                <a:uFillTx/>
                <a:latin typeface="Times New Roman"/>
                <a:ea typeface="+mn-ea"/>
                <a:cs typeface="Times New Roman"/>
              </a:rPr>
              <a:t>Ôn</a:t>
            </a:r>
            <a:r>
              <a:rPr kumimoji="0" lang="en-US" sz="3600" b="1" i="0" u="none" strike="noStrike" kern="10" cap="none" spc="0" normalizeH="0" noProof="0" dirty="0">
                <a:ln w="9525">
                  <a:noFill/>
                  <a:round/>
                  <a:headEnd/>
                  <a:tailEnd/>
                </a:ln>
                <a:solidFill>
                  <a:srgbClr val="EEECE1">
                    <a:lumMod val="10000"/>
                  </a:srgbClr>
                </a:solidFill>
                <a:effectLst>
                  <a:outerShdw dist="45791" dir="2021404" algn="ctr" rotWithShape="0">
                    <a:srgbClr val="B2B2B2">
                      <a:alpha val="79999"/>
                    </a:srgbClr>
                  </a:outerShdw>
                </a:effectLst>
                <a:uLnTx/>
                <a:uFillTx/>
                <a:latin typeface="Times New Roman"/>
                <a:ea typeface="+mn-ea"/>
                <a:cs typeface="Times New Roman"/>
              </a:rPr>
              <a:t> </a:t>
            </a:r>
            <a:r>
              <a:rPr kumimoji="0" lang="en-US" sz="3600" b="1" i="0" u="none" strike="noStrike" kern="10" cap="none" spc="0" normalizeH="0" noProof="0" dirty="0" err="1">
                <a:ln w="9525">
                  <a:noFill/>
                  <a:round/>
                  <a:headEnd/>
                  <a:tailEnd/>
                </a:ln>
                <a:solidFill>
                  <a:srgbClr val="EEECE1">
                    <a:lumMod val="10000"/>
                  </a:srgbClr>
                </a:solidFill>
                <a:effectLst>
                  <a:outerShdw dist="45791" dir="2021404" algn="ctr" rotWithShape="0">
                    <a:srgbClr val="B2B2B2">
                      <a:alpha val="79999"/>
                    </a:srgbClr>
                  </a:outerShdw>
                </a:effectLst>
                <a:uLnTx/>
                <a:uFillTx/>
                <a:latin typeface="Times New Roman"/>
                <a:ea typeface="+mn-ea"/>
                <a:cs typeface="Times New Roman"/>
              </a:rPr>
              <a:t>tập</a:t>
            </a:r>
            <a:endParaRPr kumimoji="0" lang="en-US" sz="3600" b="1" i="0" u="none" strike="noStrike" kern="10" cap="none" spc="0" normalizeH="0" baseline="0" noProof="0" dirty="0">
              <a:ln w="9525">
                <a:noFill/>
                <a:round/>
                <a:headEnd/>
                <a:tailEnd/>
              </a:ln>
              <a:solidFill>
                <a:srgbClr val="EEECE1">
                  <a:lumMod val="10000"/>
                </a:srgbClr>
              </a:solidFill>
              <a:effectLst>
                <a:outerShdw dist="45791" dir="2021404" algn="ctr" rotWithShape="0">
                  <a:srgbClr val="B2B2B2">
                    <a:alpha val="79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68408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001000" cy="990600"/>
          </a:xfrm>
          <a:solidFill>
            <a:schemeClr val="accent2">
              <a:lumMod val="60000"/>
              <a:lumOff val="40000"/>
            </a:schemeClr>
          </a:solidFill>
        </p:spPr>
        <p:txBody>
          <a:bodyPr>
            <a:normAutofit/>
          </a:bodyPr>
          <a:lstStyle/>
          <a:p>
            <a:r>
              <a:rPr lang="en-US" sz="3200" dirty="0">
                <a:latin typeface="Arial-SGK-TV" pitchFamily="2" charset="0"/>
                <a:cs typeface="Arial-SGK-TV" pitchFamily="2" charset="0"/>
              </a:rPr>
              <a:t>1. </a:t>
            </a:r>
            <a:r>
              <a:rPr lang="en-US" sz="3200" dirty="0" err="1">
                <a:latin typeface="Arial-SGK-TV" pitchFamily="2" charset="0"/>
                <a:cs typeface="Arial-SGK-TV" pitchFamily="2" charset="0"/>
              </a:rPr>
              <a:t>Ghép</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các</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chữ</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đứng</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liền</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nhau</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thêm</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dấu</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thanh</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để</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tạo</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tên</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gọi</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các</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loài</a:t>
            </a:r>
            <a:r>
              <a:rPr lang="en-US" sz="3200" dirty="0">
                <a:latin typeface="Arial-SGK-TV" pitchFamily="2" charset="0"/>
                <a:cs typeface="Arial-SGK-TV" pitchFamily="2" charset="0"/>
              </a:rPr>
              <a:t> </a:t>
            </a:r>
            <a:r>
              <a:rPr lang="en-US" sz="3200" dirty="0" err="1">
                <a:latin typeface="Arial-SGK-TV" pitchFamily="2" charset="0"/>
                <a:cs typeface="Arial-SGK-TV" pitchFamily="2" charset="0"/>
              </a:rPr>
              <a:t>vật</a:t>
            </a:r>
            <a:endParaRPr lang="en-US" sz="3200" dirty="0">
              <a:latin typeface="Arial-SGK-TV" pitchFamily="2" charset="0"/>
              <a:cs typeface="Arial-SGK-TV" pitchFamily="2" charset="0"/>
            </a:endParaRPr>
          </a:p>
        </p:txBody>
      </p:sp>
      <p:graphicFrame>
        <p:nvGraphicFramePr>
          <p:cNvPr id="4" name="Table 3"/>
          <p:cNvGraphicFramePr>
            <a:graphicFrameLocks noGrp="1"/>
          </p:cNvGraphicFramePr>
          <p:nvPr/>
        </p:nvGraphicFramePr>
        <p:xfrm>
          <a:off x="762000" y="1651000"/>
          <a:ext cx="7467600" cy="457200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0">
                <a:tc>
                  <a:txBody>
                    <a:bodyPr/>
                    <a:lstStyle/>
                    <a:p>
                      <a:pPr algn="ctr"/>
                      <a:r>
                        <a:rPr lang="en-US" sz="4400" b="1" dirty="0">
                          <a:solidFill>
                            <a:srgbClr val="FF0000"/>
                          </a:solidFill>
                          <a:latin typeface="Arial-SGK-TV" pitchFamily="2" charset="0"/>
                          <a:cs typeface="Arial-SGK-TV" pitchFamily="2" charset="0"/>
                        </a:rPr>
                        <a:t>p</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ê</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r</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s</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o</a:t>
                      </a:r>
                    </a:p>
                  </a:txBody>
                  <a:tcPr>
                    <a:solidFill>
                      <a:schemeClr val="accent1">
                        <a:lumMod val="20000"/>
                        <a:lumOff val="80000"/>
                      </a:schemeClr>
                    </a:solidFill>
                  </a:tcPr>
                </a:tc>
                <a:tc>
                  <a:txBody>
                    <a:bodyPr/>
                    <a:lstStyle/>
                    <a:p>
                      <a:pPr algn="ctr"/>
                      <a:r>
                        <a:rPr lang="en-US" sz="4400" b="1" dirty="0" err="1">
                          <a:solidFill>
                            <a:srgbClr val="FF0000"/>
                          </a:solidFill>
                          <a:latin typeface="Arial-SGK-TV" pitchFamily="2" charset="0"/>
                          <a:cs typeface="Arial-SGK-TV" pitchFamily="2" charset="0"/>
                        </a:rPr>
                        <a:t>i</a:t>
                      </a:r>
                      <a:endParaRPr lang="en-US" sz="4400" b="1" dirty="0">
                        <a:solidFill>
                          <a:srgbClr val="FF0000"/>
                        </a:solidFill>
                        <a:latin typeface="Arial-SGK-TV" pitchFamily="2" charset="0"/>
                        <a:cs typeface="Arial-SGK-TV" pitchFamily="2"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a:r>
                        <a:rPr lang="en-US" sz="4400" b="1" dirty="0">
                          <a:solidFill>
                            <a:srgbClr val="FF0000"/>
                          </a:solidFill>
                          <a:latin typeface="Arial-SGK-TV" pitchFamily="2" charset="0"/>
                          <a:cs typeface="Arial-SGK-TV" pitchFamily="2" charset="0"/>
                        </a:rPr>
                        <a:t>a</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ô</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u</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k</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x</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c</a:t>
                      </a:r>
                    </a:p>
                  </a:txBody>
                  <a:tcP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pPr algn="ctr"/>
                      <a:r>
                        <a:rPr lang="en-US" sz="4400" b="1" dirty="0">
                          <a:solidFill>
                            <a:srgbClr val="FF0000"/>
                          </a:solidFill>
                          <a:latin typeface="Arial-SGK-TV" pitchFamily="2" charset="0"/>
                          <a:cs typeface="Arial-SGK-TV" pitchFamily="2" charset="0"/>
                        </a:rPr>
                        <a:t>n</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l</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a</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c</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đ</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a</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4400" b="1" dirty="0">
                          <a:solidFill>
                            <a:srgbClr val="FF0000"/>
                          </a:solidFill>
                          <a:latin typeface="Arial-SGK-TV" pitchFamily="2" charset="0"/>
                          <a:cs typeface="Arial-SGK-TV" pitchFamily="2" charset="0"/>
                        </a:rPr>
                        <a:t>h</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ơ</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k</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h</a:t>
                      </a:r>
                    </a:p>
                  </a:txBody>
                  <a:tcPr>
                    <a:solidFill>
                      <a:schemeClr val="accent1">
                        <a:lumMod val="20000"/>
                        <a:lumOff val="80000"/>
                      </a:schemeClr>
                    </a:solidFill>
                  </a:tcPr>
                </a:tc>
                <a:tc>
                  <a:txBody>
                    <a:bodyPr/>
                    <a:lstStyle/>
                    <a:p>
                      <a:pPr algn="ctr"/>
                      <a:r>
                        <a:rPr lang="en-US" sz="4400" b="1" dirty="0" err="1">
                          <a:solidFill>
                            <a:srgbClr val="FF0000"/>
                          </a:solidFill>
                          <a:latin typeface="Arial-SGK-TV" pitchFamily="2" charset="0"/>
                          <a:cs typeface="Arial-SGK-TV" pitchFamily="2" charset="0"/>
                        </a:rPr>
                        <a:t>i</a:t>
                      </a:r>
                      <a:endParaRPr lang="en-US" sz="4400" b="1" dirty="0">
                        <a:solidFill>
                          <a:srgbClr val="FF0000"/>
                        </a:solidFill>
                        <a:latin typeface="Arial-SGK-TV" pitchFamily="2" charset="0"/>
                        <a:cs typeface="Arial-SGK-TV" pitchFamily="2" charset="0"/>
                      </a:endParaRP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r</a:t>
                      </a:r>
                    </a:p>
                  </a:txBody>
                  <a:tcPr>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pPr algn="ctr"/>
                      <a:r>
                        <a:rPr lang="en-US" sz="4400" b="1" dirty="0" err="1">
                          <a:solidFill>
                            <a:srgbClr val="FF0000"/>
                          </a:solidFill>
                          <a:latin typeface="Arial-SGK-TV" pitchFamily="2" charset="0"/>
                          <a:cs typeface="Arial-SGK-TV" pitchFamily="2" charset="0"/>
                        </a:rPr>
                        <a:t>i</a:t>
                      </a:r>
                      <a:endParaRPr lang="en-US" sz="4400" b="1" dirty="0">
                        <a:solidFill>
                          <a:srgbClr val="FF0000"/>
                        </a:solidFill>
                        <a:latin typeface="Arial-SGK-TV" pitchFamily="2" charset="0"/>
                        <a:cs typeface="Arial-SGK-TV" pitchFamily="2" charset="0"/>
                      </a:endParaRP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n</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ă</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o</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h</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ô</a:t>
                      </a:r>
                    </a:p>
                  </a:txBody>
                  <a:tcPr>
                    <a:solidFill>
                      <a:schemeClr val="accent1">
                        <a:lumMod val="20000"/>
                        <a:lumOff val="80000"/>
                      </a:schemeClr>
                    </a:solidFill>
                  </a:tcPr>
                </a:tc>
                <a:extLst>
                  <a:ext uri="{0D108BD9-81ED-4DB2-BD59-A6C34878D82A}">
                    <a16:rowId xmlns:a16="http://schemas.microsoft.com/office/drawing/2014/main" val="10004"/>
                  </a:ext>
                </a:extLst>
              </a:tr>
              <a:tr h="370840">
                <a:tc>
                  <a:txBody>
                    <a:bodyPr/>
                    <a:lstStyle/>
                    <a:p>
                      <a:pPr algn="ctr"/>
                      <a:r>
                        <a:rPr lang="en-US" sz="4400" b="1" dirty="0">
                          <a:solidFill>
                            <a:srgbClr val="FF0000"/>
                          </a:solidFill>
                          <a:latin typeface="Arial-SGK-TV" pitchFamily="2" charset="0"/>
                          <a:cs typeface="Arial-SGK-TV" pitchFamily="2" charset="0"/>
                        </a:rPr>
                        <a:t>m</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e</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o</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g</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â</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u</a:t>
                      </a:r>
                    </a:p>
                  </a:txBody>
                  <a:tcP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2438400" y="3124200"/>
            <a:ext cx="5715000" cy="830997"/>
          </a:xfrm>
          <a:prstGeom prst="rect">
            <a:avLst/>
          </a:prstGeom>
          <a:solidFill>
            <a:schemeClr val="accent1">
              <a:lumMod val="60000"/>
              <a:lumOff val="40000"/>
            </a:schemeClr>
          </a:solidFill>
        </p:spPr>
        <p:txBody>
          <a:bodyPr wrap="square" rtlCol="0">
            <a:spAutoFit/>
          </a:bodyPr>
          <a:lstStyle/>
          <a:p>
            <a:r>
              <a:rPr lang="en-US" sz="4800" b="1" dirty="0">
                <a:solidFill>
                  <a:srgbClr val="FF0000"/>
                </a:solidFill>
                <a:latin typeface="Arial-SGK-TV" pitchFamily="2" charset="0"/>
                <a:cs typeface="Arial-SGK-TV" pitchFamily="2" charset="0"/>
              </a:rPr>
              <a:t>l      ạ     c      đ     à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idx="1"/>
          </p:nvPr>
        </p:nvPicPr>
        <p:blipFill>
          <a:blip r:embed="rId2" cstate="print"/>
          <a:stretch>
            <a:fillRect/>
          </a:stretch>
        </p:blipFill>
        <p:spPr>
          <a:xfrm rot="16200000">
            <a:off x="1123951" y="-1089423"/>
            <a:ext cx="6743699" cy="899159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738405"/>
              </p:ext>
            </p:extLst>
          </p:nvPr>
        </p:nvGraphicFramePr>
        <p:xfrm>
          <a:off x="762000" y="1371600"/>
          <a:ext cx="7467600" cy="457200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0">
                <a:tc>
                  <a:txBody>
                    <a:bodyPr/>
                    <a:lstStyle/>
                    <a:p>
                      <a:pPr algn="ctr"/>
                      <a:r>
                        <a:rPr lang="en-US" sz="4400" b="1" dirty="0">
                          <a:solidFill>
                            <a:srgbClr val="FF0000"/>
                          </a:solidFill>
                          <a:latin typeface="Arial-SGK-TV" pitchFamily="2" charset="0"/>
                          <a:cs typeface="Arial-SGK-TV" pitchFamily="2" charset="0"/>
                        </a:rPr>
                        <a:t>p</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ê</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r</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s</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o</a:t>
                      </a:r>
                    </a:p>
                  </a:txBody>
                  <a:tcPr>
                    <a:solidFill>
                      <a:schemeClr val="accent1">
                        <a:lumMod val="20000"/>
                        <a:lumOff val="80000"/>
                      </a:schemeClr>
                    </a:solidFill>
                  </a:tcPr>
                </a:tc>
                <a:tc>
                  <a:txBody>
                    <a:bodyPr/>
                    <a:lstStyle/>
                    <a:p>
                      <a:pPr algn="ctr"/>
                      <a:r>
                        <a:rPr lang="en-US" sz="4400" b="1" dirty="0" err="1">
                          <a:solidFill>
                            <a:srgbClr val="FF0000"/>
                          </a:solidFill>
                          <a:latin typeface="Arial-SGK-TV" pitchFamily="2" charset="0"/>
                          <a:cs typeface="Arial-SGK-TV" pitchFamily="2" charset="0"/>
                        </a:rPr>
                        <a:t>i</a:t>
                      </a:r>
                      <a:endParaRPr lang="en-US" sz="4400" b="1" dirty="0">
                        <a:solidFill>
                          <a:srgbClr val="FF0000"/>
                        </a:solidFill>
                        <a:latin typeface="Arial-SGK-TV" pitchFamily="2" charset="0"/>
                        <a:cs typeface="Arial-SGK-TV" pitchFamily="2"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a:r>
                        <a:rPr lang="en-US" sz="4400" b="1" dirty="0">
                          <a:solidFill>
                            <a:srgbClr val="FF0000"/>
                          </a:solidFill>
                          <a:latin typeface="Arial-SGK-TV" pitchFamily="2" charset="0"/>
                          <a:cs typeface="Arial-SGK-TV" pitchFamily="2" charset="0"/>
                        </a:rPr>
                        <a:t>a</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ô</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u</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k</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x</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c</a:t>
                      </a:r>
                    </a:p>
                  </a:txBody>
                  <a:tcP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pPr algn="ctr"/>
                      <a:r>
                        <a:rPr lang="en-US" sz="4400" b="1" dirty="0">
                          <a:solidFill>
                            <a:srgbClr val="FF0000"/>
                          </a:solidFill>
                          <a:latin typeface="Arial-SGK-TV" pitchFamily="2" charset="0"/>
                          <a:cs typeface="Arial-SGK-TV" pitchFamily="2" charset="0"/>
                        </a:rPr>
                        <a:t>n</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l</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a</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c</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đ</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a</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4400" b="1" dirty="0">
                          <a:solidFill>
                            <a:srgbClr val="FF0000"/>
                          </a:solidFill>
                          <a:latin typeface="Arial-SGK-TV" pitchFamily="2" charset="0"/>
                          <a:cs typeface="Arial-SGK-TV" pitchFamily="2" charset="0"/>
                        </a:rPr>
                        <a:t>h</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ơ</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k</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h</a:t>
                      </a:r>
                    </a:p>
                  </a:txBody>
                  <a:tcPr>
                    <a:solidFill>
                      <a:schemeClr val="accent1">
                        <a:lumMod val="20000"/>
                        <a:lumOff val="80000"/>
                      </a:schemeClr>
                    </a:solidFill>
                  </a:tcPr>
                </a:tc>
                <a:tc>
                  <a:txBody>
                    <a:bodyPr/>
                    <a:lstStyle/>
                    <a:p>
                      <a:pPr algn="ctr"/>
                      <a:r>
                        <a:rPr lang="en-US" sz="4400" b="1" dirty="0" err="1">
                          <a:solidFill>
                            <a:srgbClr val="FF0000"/>
                          </a:solidFill>
                          <a:latin typeface="Arial-SGK-TV" pitchFamily="2" charset="0"/>
                          <a:cs typeface="Arial-SGK-TV" pitchFamily="2" charset="0"/>
                        </a:rPr>
                        <a:t>i</a:t>
                      </a:r>
                      <a:endParaRPr lang="en-US" sz="4400" b="1" dirty="0">
                        <a:solidFill>
                          <a:srgbClr val="FF0000"/>
                        </a:solidFill>
                        <a:latin typeface="Arial-SGK-TV" pitchFamily="2" charset="0"/>
                        <a:cs typeface="Arial-SGK-TV" pitchFamily="2" charset="0"/>
                      </a:endParaRP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r</a:t>
                      </a:r>
                    </a:p>
                  </a:txBody>
                  <a:tcPr>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pPr algn="ctr"/>
                      <a:r>
                        <a:rPr lang="en-US" sz="4400" b="1" dirty="0" err="1">
                          <a:solidFill>
                            <a:srgbClr val="FF0000"/>
                          </a:solidFill>
                          <a:latin typeface="Arial-SGK-TV" pitchFamily="2" charset="0"/>
                          <a:cs typeface="Arial-SGK-TV" pitchFamily="2" charset="0"/>
                        </a:rPr>
                        <a:t>i</a:t>
                      </a:r>
                      <a:endParaRPr lang="en-US" sz="4400" b="1" dirty="0">
                        <a:solidFill>
                          <a:srgbClr val="FF0000"/>
                        </a:solidFill>
                        <a:latin typeface="Arial-SGK-TV" pitchFamily="2" charset="0"/>
                        <a:cs typeface="Arial-SGK-TV" pitchFamily="2" charset="0"/>
                      </a:endParaRP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n</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ă</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o</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h</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ô</a:t>
                      </a:r>
                    </a:p>
                  </a:txBody>
                  <a:tcPr>
                    <a:solidFill>
                      <a:schemeClr val="accent1">
                        <a:lumMod val="20000"/>
                        <a:lumOff val="80000"/>
                      </a:schemeClr>
                    </a:solidFill>
                  </a:tcPr>
                </a:tc>
                <a:extLst>
                  <a:ext uri="{0D108BD9-81ED-4DB2-BD59-A6C34878D82A}">
                    <a16:rowId xmlns:a16="http://schemas.microsoft.com/office/drawing/2014/main" val="10004"/>
                  </a:ext>
                </a:extLst>
              </a:tr>
              <a:tr h="370840">
                <a:tc>
                  <a:txBody>
                    <a:bodyPr/>
                    <a:lstStyle/>
                    <a:p>
                      <a:pPr algn="ctr"/>
                      <a:r>
                        <a:rPr lang="en-US" sz="4400" b="1" dirty="0">
                          <a:solidFill>
                            <a:srgbClr val="FF0000"/>
                          </a:solidFill>
                          <a:latin typeface="Arial-SGK-TV" pitchFamily="2" charset="0"/>
                          <a:cs typeface="Arial-SGK-TV" pitchFamily="2" charset="0"/>
                        </a:rPr>
                        <a:t>m</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e</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o</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g</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â</a:t>
                      </a:r>
                    </a:p>
                  </a:txBody>
                  <a:tcPr>
                    <a:solidFill>
                      <a:schemeClr val="accent1">
                        <a:lumMod val="20000"/>
                        <a:lumOff val="80000"/>
                      </a:schemeClr>
                    </a:solidFill>
                  </a:tcPr>
                </a:tc>
                <a:tc>
                  <a:txBody>
                    <a:bodyPr/>
                    <a:lstStyle/>
                    <a:p>
                      <a:pPr algn="ctr"/>
                      <a:r>
                        <a:rPr lang="en-US" sz="4400" b="1" dirty="0">
                          <a:solidFill>
                            <a:srgbClr val="FF0000"/>
                          </a:solidFill>
                          <a:latin typeface="Arial-SGK-TV" pitchFamily="2" charset="0"/>
                          <a:cs typeface="Arial-SGK-TV" pitchFamily="2" charset="0"/>
                        </a:rPr>
                        <a:t>u</a:t>
                      </a:r>
                    </a:p>
                  </a:txBody>
                  <a:tcP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981200" y="2890044"/>
            <a:ext cx="6248400" cy="830997"/>
          </a:xfrm>
          <a:prstGeom prst="rect">
            <a:avLst/>
          </a:prstGeom>
          <a:solidFill>
            <a:schemeClr val="accent1">
              <a:lumMod val="60000"/>
              <a:lumOff val="40000"/>
            </a:schemeClr>
          </a:solidFill>
        </p:spPr>
        <p:txBody>
          <a:bodyPr wrap="square" rtlCol="0">
            <a:spAutoFit/>
          </a:bodyPr>
          <a:lstStyle/>
          <a:p>
            <a:pPr algn="ctr"/>
            <a:r>
              <a:rPr lang="en-US" sz="4800" b="1" dirty="0">
                <a:solidFill>
                  <a:srgbClr val="FF0000"/>
                </a:solidFill>
                <a:latin typeface="Arial-SGK-TV" pitchFamily="2" charset="0"/>
                <a:cs typeface="Arial-SGK-TV" pitchFamily="2" charset="0"/>
              </a:rPr>
              <a:t>l      ạ     c      đ     à  </a:t>
            </a:r>
          </a:p>
        </p:txBody>
      </p:sp>
      <p:sp>
        <p:nvSpPr>
          <p:cNvPr id="6" name="TextBox 5"/>
          <p:cNvSpPr txBox="1"/>
          <p:nvPr/>
        </p:nvSpPr>
        <p:spPr>
          <a:xfrm>
            <a:off x="762000" y="5130800"/>
            <a:ext cx="3810000" cy="830997"/>
          </a:xfrm>
          <a:prstGeom prst="rect">
            <a:avLst/>
          </a:prstGeom>
          <a:solidFill>
            <a:schemeClr val="accent1">
              <a:lumMod val="60000"/>
              <a:lumOff val="40000"/>
            </a:schemeClr>
          </a:solidFill>
        </p:spPr>
        <p:txBody>
          <a:bodyPr wrap="square" rtlCol="0">
            <a:spAutoFit/>
          </a:bodyPr>
          <a:lstStyle/>
          <a:p>
            <a:pPr algn="ctr"/>
            <a:r>
              <a:rPr lang="en-US" sz="4800" b="1" dirty="0">
                <a:solidFill>
                  <a:srgbClr val="FF0000"/>
                </a:solidFill>
                <a:latin typeface="Arial-SGK-TV" pitchFamily="2" charset="0"/>
                <a:cs typeface="Arial-SGK-TV" pitchFamily="2" charset="0"/>
              </a:rPr>
              <a:t>  m     è     o</a:t>
            </a:r>
          </a:p>
        </p:txBody>
      </p:sp>
      <p:sp>
        <p:nvSpPr>
          <p:cNvPr id="7" name="TextBox 6"/>
          <p:cNvSpPr txBox="1"/>
          <p:nvPr/>
        </p:nvSpPr>
        <p:spPr>
          <a:xfrm>
            <a:off x="4572000" y="5130800"/>
            <a:ext cx="3657600" cy="830997"/>
          </a:xfrm>
          <a:prstGeom prst="rect">
            <a:avLst/>
          </a:prstGeom>
          <a:solidFill>
            <a:schemeClr val="accent1">
              <a:lumMod val="60000"/>
              <a:lumOff val="40000"/>
            </a:schemeClr>
          </a:solidFill>
        </p:spPr>
        <p:txBody>
          <a:bodyPr wrap="square" rtlCol="0">
            <a:spAutoFit/>
          </a:bodyPr>
          <a:lstStyle/>
          <a:p>
            <a:pPr algn="ctr"/>
            <a:r>
              <a:rPr lang="en-US" sz="4800" b="1" dirty="0">
                <a:solidFill>
                  <a:srgbClr val="FF0000"/>
                </a:solidFill>
                <a:latin typeface="Arial-SGK-TV" pitchFamily="2" charset="0"/>
                <a:cs typeface="Arial-SGK-TV" pitchFamily="2" charset="0"/>
              </a:rPr>
              <a:t>  g    ấ      u</a:t>
            </a:r>
          </a:p>
        </p:txBody>
      </p:sp>
      <p:sp>
        <p:nvSpPr>
          <p:cNvPr id="8" name="TextBox 7"/>
          <p:cNvSpPr txBox="1"/>
          <p:nvPr/>
        </p:nvSpPr>
        <p:spPr>
          <a:xfrm>
            <a:off x="5715000" y="4376003"/>
            <a:ext cx="2514600" cy="830997"/>
          </a:xfrm>
          <a:prstGeom prst="rect">
            <a:avLst/>
          </a:prstGeom>
          <a:solidFill>
            <a:schemeClr val="accent1">
              <a:lumMod val="60000"/>
              <a:lumOff val="40000"/>
            </a:schemeClr>
          </a:solidFill>
        </p:spPr>
        <p:txBody>
          <a:bodyPr wrap="square" rtlCol="0">
            <a:spAutoFit/>
          </a:bodyPr>
          <a:lstStyle/>
          <a:p>
            <a:pPr algn="ctr"/>
            <a:r>
              <a:rPr lang="en-US" sz="4800" b="1" dirty="0">
                <a:solidFill>
                  <a:srgbClr val="FF0000"/>
                </a:solidFill>
                <a:latin typeface="Arial-SGK-TV" pitchFamily="2" charset="0"/>
                <a:cs typeface="Arial-SGK-TV" pitchFamily="2" charset="0"/>
              </a:rPr>
              <a:t>  h      ổ</a:t>
            </a:r>
          </a:p>
        </p:txBody>
      </p:sp>
      <p:sp>
        <p:nvSpPr>
          <p:cNvPr id="9" name="TextBox 8">
            <a:extLst>
              <a:ext uri="{FF2B5EF4-FFF2-40B4-BE49-F238E27FC236}">
                <a16:creationId xmlns:a16="http://schemas.microsoft.com/office/drawing/2014/main" id="{6BC48EBD-0185-4A0A-95C1-C2C646FA57C6}"/>
              </a:ext>
            </a:extLst>
          </p:cNvPr>
          <p:cNvSpPr txBox="1"/>
          <p:nvPr/>
        </p:nvSpPr>
        <p:spPr>
          <a:xfrm>
            <a:off x="4495800" y="1357194"/>
            <a:ext cx="3733800" cy="830997"/>
          </a:xfrm>
          <a:prstGeom prst="rect">
            <a:avLst/>
          </a:prstGeom>
          <a:solidFill>
            <a:schemeClr val="accent1">
              <a:lumMod val="60000"/>
              <a:lumOff val="40000"/>
            </a:schemeClr>
          </a:solidFill>
        </p:spPr>
        <p:txBody>
          <a:bodyPr wrap="square" rtlCol="0">
            <a:spAutoFit/>
          </a:bodyPr>
          <a:lstStyle/>
          <a:p>
            <a:pPr algn="ctr"/>
            <a:r>
              <a:rPr lang="en-US" sz="4800" b="1" dirty="0">
                <a:solidFill>
                  <a:srgbClr val="FF0000"/>
                </a:solidFill>
                <a:latin typeface="Arial-SGK-TV" pitchFamily="2" charset="0"/>
                <a:cs typeface="Arial-SGK-TV" pitchFamily="2" charset="0"/>
              </a:rPr>
              <a:t>  s    ó      i</a:t>
            </a:r>
          </a:p>
        </p:txBody>
      </p:sp>
      <p:sp>
        <p:nvSpPr>
          <p:cNvPr id="11" name="Title 1">
            <a:extLst>
              <a:ext uri="{FF2B5EF4-FFF2-40B4-BE49-F238E27FC236}">
                <a16:creationId xmlns:a16="http://schemas.microsoft.com/office/drawing/2014/main" id="{06B92A33-24ED-48EA-BC05-146AF232DF5E}"/>
              </a:ext>
            </a:extLst>
          </p:cNvPr>
          <p:cNvSpPr txBox="1">
            <a:spLocks/>
          </p:cNvSpPr>
          <p:nvPr/>
        </p:nvSpPr>
        <p:spPr>
          <a:xfrm>
            <a:off x="457200" y="228600"/>
            <a:ext cx="8001000" cy="990600"/>
          </a:xfrm>
          <a:prstGeom prst="rect">
            <a:avLst/>
          </a:prstGeom>
          <a:solidFill>
            <a:schemeClr val="accent2">
              <a:lumMod val="60000"/>
              <a:lumOff val="40000"/>
            </a:schemeClr>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3200">
                <a:latin typeface="Arial-SGK-TV" pitchFamily="2" charset="0"/>
                <a:cs typeface="Arial-SGK-TV" pitchFamily="2" charset="0"/>
              </a:rPr>
              <a:t>1. Ghép các chữ đứng liền nhau, thêm dấu thanh để tạo tên gọi các loài vật</a:t>
            </a:r>
            <a:endParaRPr lang="en-US" sz="3200" dirty="0">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672" y="152400"/>
            <a:ext cx="5029200" cy="5791200"/>
          </a:xfrm>
        </p:spPr>
        <p:txBody>
          <a:bodyPr>
            <a:normAutofit/>
          </a:bodyPr>
          <a:lstStyle/>
          <a:p>
            <a:pPr algn="l"/>
            <a:r>
              <a:rPr lang="en-US" sz="2700" dirty="0">
                <a:solidFill>
                  <a:schemeClr val="tx2"/>
                </a:solidFill>
                <a:latin typeface="Arial-SGK-TV" pitchFamily="2" charset="0"/>
                <a:cs typeface="Arial-SGK-TV" pitchFamily="2" charset="0"/>
              </a:rPr>
              <a:t>	</a:t>
            </a:r>
            <a:r>
              <a:rPr lang="en-US" sz="2700" dirty="0" err="1">
                <a:solidFill>
                  <a:schemeClr val="tx2"/>
                </a:solidFill>
                <a:latin typeface="Arial-SGK-TV" pitchFamily="2" charset="0"/>
                <a:cs typeface="Arial-SGK-TV" pitchFamily="2" charset="0"/>
              </a:rPr>
              <a:t>Tết</a:t>
            </a:r>
            <a:r>
              <a:rPr lang="en-US" sz="3100" dirty="0">
                <a:solidFill>
                  <a:schemeClr val="tx2"/>
                </a:solidFill>
                <a:latin typeface="Arial-SGK-TV" pitchFamily="2" charset="0"/>
                <a:cs typeface="Arial-SGK-TV" pitchFamily="2" charset="0"/>
              </a:rPr>
              <a:t> </a:t>
            </a:r>
            <a:r>
              <a:rPr lang="en-US" sz="3100" dirty="0" err="1">
                <a:solidFill>
                  <a:schemeClr val="tx2"/>
                </a:solidFill>
                <a:latin typeface="Arial-SGK-TV" pitchFamily="2" charset="0"/>
                <a:cs typeface="Arial-SGK-TV" pitchFamily="2" charset="0"/>
              </a:rPr>
              <a:t>đang</a:t>
            </a:r>
            <a:r>
              <a:rPr lang="en-US" sz="3100" dirty="0">
                <a:solidFill>
                  <a:schemeClr val="tx2"/>
                </a:solidFill>
                <a:latin typeface="Arial-SGK-TV" pitchFamily="2" charset="0"/>
                <a:cs typeface="Arial-SGK-TV" pitchFamily="2" charset="0"/>
              </a:rPr>
              <a:t> </a:t>
            </a:r>
            <a:r>
              <a:rPr lang="en-US" sz="3100" dirty="0" err="1">
                <a:solidFill>
                  <a:schemeClr val="tx2"/>
                </a:solidFill>
                <a:latin typeface="Arial-SGK-TV" pitchFamily="2" charset="0"/>
                <a:cs typeface="Arial-SGK-TV" pitchFamily="2" charset="0"/>
              </a:rPr>
              <a:t>vào</a:t>
            </a:r>
            <a:r>
              <a:rPr lang="en-US" sz="3100" dirty="0">
                <a:solidFill>
                  <a:schemeClr val="tx2"/>
                </a:solidFill>
                <a:latin typeface="Arial-SGK-TV" pitchFamily="2" charset="0"/>
                <a:cs typeface="Arial-SGK-TV" pitchFamily="2" charset="0"/>
              </a:rPr>
              <a:t> </a:t>
            </a:r>
            <a:r>
              <a:rPr lang="en-US" sz="3100" dirty="0" err="1">
                <a:solidFill>
                  <a:schemeClr val="tx2"/>
                </a:solidFill>
                <a:latin typeface="Arial-SGK-TV" pitchFamily="2" charset="0"/>
                <a:cs typeface="Arial-SGK-TV" pitchFamily="2" charset="0"/>
              </a:rPr>
              <a:t>nhà</a:t>
            </a:r>
            <a:br>
              <a:rPr lang="en-US" sz="3100" dirty="0">
                <a:solidFill>
                  <a:srgbClr val="FF0000"/>
                </a:solidFill>
                <a:latin typeface="Arial-SGK-TV" pitchFamily="2" charset="0"/>
                <a:cs typeface="Arial-SGK-TV" pitchFamily="2" charset="0"/>
              </a:rPr>
            </a:br>
            <a:r>
              <a:rPr lang="en-US" sz="3100" dirty="0" err="1">
                <a:solidFill>
                  <a:srgbClr val="FF0000"/>
                </a:solidFill>
                <a:latin typeface="Arial-SGK-TV" pitchFamily="2" charset="0"/>
                <a:cs typeface="Arial-SGK-TV" pitchFamily="2" charset="0"/>
              </a:rPr>
              <a:t>Hoa</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đào</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trước</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ngõ</a:t>
            </a:r>
            <a:br>
              <a:rPr lang="en-US" sz="3100" dirty="0">
                <a:solidFill>
                  <a:srgbClr val="FF0000"/>
                </a:solidFill>
                <a:latin typeface="Arial-SGK-TV" pitchFamily="2" charset="0"/>
                <a:cs typeface="Arial-SGK-TV" pitchFamily="2" charset="0"/>
              </a:rPr>
            </a:br>
            <a:r>
              <a:rPr lang="en-US" sz="3100" dirty="0" err="1">
                <a:solidFill>
                  <a:srgbClr val="FF0000"/>
                </a:solidFill>
                <a:latin typeface="Arial-SGK-TV" pitchFamily="2" charset="0"/>
                <a:cs typeface="Arial-SGK-TV" pitchFamily="2" charset="0"/>
              </a:rPr>
              <a:t>Cười</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tươi</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sáng</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hồng</a:t>
            </a:r>
            <a:br>
              <a:rPr lang="en-US" sz="3100" dirty="0">
                <a:solidFill>
                  <a:srgbClr val="FF0000"/>
                </a:solidFill>
                <a:latin typeface="Arial-SGK-TV" pitchFamily="2" charset="0"/>
                <a:cs typeface="Arial-SGK-TV" pitchFamily="2" charset="0"/>
              </a:rPr>
            </a:br>
            <a:r>
              <a:rPr lang="en-US" sz="3100" dirty="0" err="1">
                <a:solidFill>
                  <a:srgbClr val="FF0000"/>
                </a:solidFill>
                <a:latin typeface="Arial-SGK-TV" pitchFamily="2" charset="0"/>
                <a:cs typeface="Arial-SGK-TV" pitchFamily="2" charset="0"/>
              </a:rPr>
              <a:t>Hoa</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mai</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trong</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vườn</a:t>
            </a:r>
            <a:br>
              <a:rPr lang="en-US" sz="3100" dirty="0">
                <a:solidFill>
                  <a:srgbClr val="FF0000"/>
                </a:solidFill>
                <a:latin typeface="Arial-SGK-TV" pitchFamily="2" charset="0"/>
                <a:cs typeface="Arial-SGK-TV" pitchFamily="2" charset="0"/>
              </a:rPr>
            </a:br>
            <a:r>
              <a:rPr lang="en-US" sz="3100" dirty="0">
                <a:solidFill>
                  <a:srgbClr val="FF0000"/>
                </a:solidFill>
                <a:latin typeface="Arial-SGK-TV" pitchFamily="2" charset="0"/>
                <a:cs typeface="Arial-SGK-TV" pitchFamily="2" charset="0"/>
              </a:rPr>
              <a:t>Lung </a:t>
            </a:r>
            <a:r>
              <a:rPr lang="en-US" sz="3100" dirty="0" err="1">
                <a:solidFill>
                  <a:srgbClr val="FF0000"/>
                </a:solidFill>
                <a:latin typeface="Arial-SGK-TV" pitchFamily="2" charset="0"/>
                <a:cs typeface="Arial-SGK-TV" pitchFamily="2" charset="0"/>
              </a:rPr>
              <a:t>linh</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cánh</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trắng</a:t>
            </a:r>
            <a:br>
              <a:rPr lang="en-US" sz="3100" dirty="0">
                <a:solidFill>
                  <a:srgbClr val="FF0000"/>
                </a:solidFill>
                <a:latin typeface="Arial-SGK-TV" pitchFamily="2" charset="0"/>
                <a:cs typeface="Arial-SGK-TV" pitchFamily="2" charset="0"/>
              </a:rPr>
            </a:br>
            <a:r>
              <a:rPr lang="en-US" sz="3100" dirty="0">
                <a:solidFill>
                  <a:srgbClr val="FF0000"/>
                </a:solidFill>
                <a:latin typeface="Arial-SGK-TV" pitchFamily="2" charset="0"/>
                <a:cs typeface="Arial-SGK-TV" pitchFamily="2" charset="0"/>
              </a:rPr>
              <a:t>	</a:t>
            </a:r>
            <a:br>
              <a:rPr lang="en-US" sz="3100" dirty="0">
                <a:solidFill>
                  <a:srgbClr val="FF0000"/>
                </a:solidFill>
                <a:latin typeface="Arial-SGK-TV" pitchFamily="2" charset="0"/>
                <a:cs typeface="Arial-SGK-TV" pitchFamily="2" charset="0"/>
              </a:rPr>
            </a:b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Sân</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nhà</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đầy</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nắng</a:t>
            </a:r>
            <a:br>
              <a:rPr lang="en-US" sz="3100" dirty="0">
                <a:solidFill>
                  <a:srgbClr val="FF0000"/>
                </a:solidFill>
                <a:latin typeface="Arial-SGK-TV" pitchFamily="2" charset="0"/>
                <a:cs typeface="Arial-SGK-TV" pitchFamily="2" charset="0"/>
              </a:rPr>
            </a:b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Mẹ</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phơi</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áo</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hoa</a:t>
            </a:r>
            <a:br>
              <a:rPr lang="en-US" sz="3100" dirty="0">
                <a:solidFill>
                  <a:srgbClr val="FF0000"/>
                </a:solidFill>
                <a:latin typeface="Arial-SGK-TV" pitchFamily="2" charset="0"/>
                <a:cs typeface="Arial-SGK-TV" pitchFamily="2" charset="0"/>
              </a:rPr>
            </a:b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Em</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dán</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tranh</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gà</a:t>
            </a:r>
            <a:r>
              <a:rPr lang="en-US" sz="3100" dirty="0">
                <a:solidFill>
                  <a:srgbClr val="FF0000"/>
                </a:solidFill>
                <a:latin typeface="Arial-SGK-TV" pitchFamily="2" charset="0"/>
                <a:cs typeface="Arial-SGK-TV" pitchFamily="2" charset="0"/>
              </a:rPr>
              <a:t> </a:t>
            </a:r>
            <a:br>
              <a:rPr lang="en-US" sz="3100" dirty="0">
                <a:solidFill>
                  <a:srgbClr val="FF0000"/>
                </a:solidFill>
                <a:latin typeface="Arial-SGK-TV" pitchFamily="2" charset="0"/>
                <a:cs typeface="Arial-SGK-TV" pitchFamily="2" charset="0"/>
              </a:rPr>
            </a:b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Ông</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treo</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câu</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đối</a:t>
            </a:r>
            <a:br>
              <a:rPr lang="en-US" sz="3100" dirty="0">
                <a:solidFill>
                  <a:srgbClr val="FF0000"/>
                </a:solidFill>
                <a:latin typeface="Arial-SGK-TV" pitchFamily="2" charset="0"/>
                <a:cs typeface="Arial-SGK-TV" pitchFamily="2" charset="0"/>
              </a:rPr>
            </a:br>
            <a:br>
              <a:rPr lang="en-US" sz="3100" dirty="0">
                <a:solidFill>
                  <a:srgbClr val="FF0000"/>
                </a:solidFill>
                <a:latin typeface="Arial-SGK-TV" pitchFamily="2" charset="0"/>
                <a:cs typeface="Arial-SGK-TV" pitchFamily="2" charset="0"/>
              </a:rPr>
            </a:br>
            <a:r>
              <a:rPr lang="en-US" sz="3100" dirty="0" err="1">
                <a:solidFill>
                  <a:srgbClr val="FF0000"/>
                </a:solidFill>
                <a:latin typeface="Arial-SGK-TV" pitchFamily="2" charset="0"/>
                <a:cs typeface="Arial-SGK-TV" pitchFamily="2" charset="0"/>
              </a:rPr>
              <a:t>Tết</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đang</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vào</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nhà</a:t>
            </a:r>
            <a:br>
              <a:rPr lang="en-US" sz="3100" dirty="0">
                <a:solidFill>
                  <a:srgbClr val="FF0000"/>
                </a:solidFill>
                <a:latin typeface="Arial-SGK-TV" pitchFamily="2" charset="0"/>
                <a:cs typeface="Arial-SGK-TV" pitchFamily="2" charset="0"/>
              </a:rPr>
            </a:br>
            <a:r>
              <a:rPr lang="en-US" sz="3100" dirty="0" err="1">
                <a:solidFill>
                  <a:srgbClr val="FF0000"/>
                </a:solidFill>
                <a:latin typeface="Arial-SGK-TV" pitchFamily="2" charset="0"/>
                <a:cs typeface="Arial-SGK-TV" pitchFamily="2" charset="0"/>
              </a:rPr>
              <a:t>Sắp</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thêm</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một</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tuổi</a:t>
            </a:r>
            <a:br>
              <a:rPr lang="en-US" sz="3100" dirty="0">
                <a:solidFill>
                  <a:srgbClr val="FF0000"/>
                </a:solidFill>
                <a:latin typeface="Arial-SGK-TV" pitchFamily="2" charset="0"/>
                <a:cs typeface="Arial-SGK-TV" pitchFamily="2" charset="0"/>
              </a:rPr>
            </a:br>
            <a:r>
              <a:rPr lang="en-US" sz="3100" dirty="0" err="1">
                <a:solidFill>
                  <a:srgbClr val="FF0000"/>
                </a:solidFill>
                <a:latin typeface="Arial-SGK-TV" pitchFamily="2" charset="0"/>
                <a:cs typeface="Arial-SGK-TV" pitchFamily="2" charset="0"/>
              </a:rPr>
              <a:t>Đất</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trời</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nở</a:t>
            </a:r>
            <a:r>
              <a:rPr lang="en-US" sz="3100" dirty="0">
                <a:solidFill>
                  <a:srgbClr val="FF0000"/>
                </a:solidFill>
                <a:latin typeface="Arial-SGK-TV" pitchFamily="2" charset="0"/>
                <a:cs typeface="Arial-SGK-TV" pitchFamily="2" charset="0"/>
              </a:rPr>
              <a:t> </a:t>
            </a:r>
            <a:r>
              <a:rPr lang="en-US" sz="3100" dirty="0" err="1">
                <a:solidFill>
                  <a:srgbClr val="FF0000"/>
                </a:solidFill>
                <a:latin typeface="Arial-SGK-TV" pitchFamily="2" charset="0"/>
                <a:cs typeface="Arial-SGK-TV" pitchFamily="2" charset="0"/>
              </a:rPr>
              <a:t>hoa</a:t>
            </a:r>
            <a:r>
              <a:rPr lang="en-US" sz="3100" dirty="0">
                <a:solidFill>
                  <a:srgbClr val="FF0000"/>
                </a:solidFill>
                <a:latin typeface="Arial-SGK-TV" pitchFamily="2" charset="0"/>
                <a:cs typeface="Arial-SGK-TV" pitchFamily="2" charset="0"/>
              </a:rPr>
              <a:t>.</a:t>
            </a:r>
            <a:endParaRPr lang="en-US" dirty="0">
              <a:solidFill>
                <a:srgbClr val="FF0000"/>
              </a:solidFill>
              <a:latin typeface="Arial-SGK-TV" pitchFamily="2" charset="0"/>
              <a:cs typeface="Arial-SGK-TV" pitchFamily="2" charset="0"/>
            </a:endParaRPr>
          </a:p>
        </p:txBody>
      </p:sp>
      <p:pic>
        <p:nvPicPr>
          <p:cNvPr id="4" name="Content Placeholder 3" descr="2.jpg"/>
          <p:cNvPicPr>
            <a:picLocks noGrp="1" noChangeAspect="1"/>
          </p:cNvPicPr>
          <p:nvPr>
            <p:ph idx="1"/>
          </p:nvPr>
        </p:nvPicPr>
        <p:blipFill>
          <a:blip r:embed="rId2" cstate="print"/>
          <a:stretch>
            <a:fillRect/>
          </a:stretch>
        </p:blipFill>
        <p:spPr>
          <a:xfrm>
            <a:off x="233820" y="914400"/>
            <a:ext cx="3242072" cy="3930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406"/>
            <a:ext cx="8686800" cy="999393"/>
          </a:xfrm>
          <a:solidFill>
            <a:schemeClr val="accent1">
              <a:lumMod val="60000"/>
              <a:lumOff val="40000"/>
            </a:schemeClr>
          </a:solidFill>
        </p:spPr>
        <p:txBody>
          <a:bodyPr>
            <a:noAutofit/>
          </a:bodyPr>
          <a:lstStyle/>
          <a:p>
            <a:pPr algn="l">
              <a:lnSpc>
                <a:spcPct val="100000"/>
              </a:lnSpc>
            </a:pPr>
            <a:r>
              <a:rPr lang="en-US" sz="2800" dirty="0">
                <a:latin typeface="Arial-SGK-TV" pitchFamily="2" charset="0"/>
                <a:cs typeface="Arial-SGK-TV" pitchFamily="2" charset="0"/>
              </a:rPr>
              <a:t>2. </a:t>
            </a:r>
            <a:r>
              <a:rPr lang="en-US" sz="2800" dirty="0" err="1">
                <a:latin typeface="Arial-SGK-TV" pitchFamily="2" charset="0"/>
                <a:cs typeface="Arial-SGK-TV" pitchFamily="2" charset="0"/>
              </a:rPr>
              <a:t>Tìm</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trong</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bài</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đọc</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trên</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những</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tiếng</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có</a:t>
            </a:r>
            <a:r>
              <a:rPr lang="en-US" sz="2800" dirty="0">
                <a:latin typeface="Arial-SGK-TV" pitchFamily="2" charset="0"/>
                <a:cs typeface="Arial-SGK-TV" pitchFamily="2" charset="0"/>
              </a:rPr>
              <a:t> </a:t>
            </a:r>
            <a:r>
              <a:rPr lang="en-US" sz="2800" dirty="0" err="1">
                <a:latin typeface="Arial-SGK-TV" pitchFamily="2" charset="0"/>
                <a:cs typeface="Arial-SGK-TV" pitchFamily="2" charset="0"/>
              </a:rPr>
              <a:t>vần</a:t>
            </a:r>
            <a:r>
              <a:rPr lang="en-US" sz="2800" dirty="0">
                <a:latin typeface="Arial-SGK-TV" pitchFamily="2" charset="0"/>
                <a:cs typeface="Arial-SGK-TV" pitchFamily="2" charset="0"/>
              </a:rPr>
              <a:t> </a:t>
            </a:r>
            <a:br>
              <a:rPr lang="en-US" sz="2800" dirty="0">
                <a:latin typeface="Arial-SGK-TV" pitchFamily="2" charset="0"/>
                <a:cs typeface="Arial-SGK-TV" pitchFamily="2" charset="0"/>
              </a:rPr>
            </a:br>
            <a:r>
              <a:rPr lang="en-US" sz="2800" i="1" dirty="0" err="1">
                <a:latin typeface="Arial-SGK-TV" pitchFamily="2" charset="0"/>
                <a:cs typeface="Arial-SGK-TV" pitchFamily="2" charset="0"/>
              </a:rPr>
              <a:t>ơi</a:t>
            </a:r>
            <a:r>
              <a:rPr lang="en-US" sz="2800" i="1" dirty="0">
                <a:latin typeface="Arial-SGK-TV" pitchFamily="2" charset="0"/>
                <a:cs typeface="Arial-SGK-TV" pitchFamily="2" charset="0"/>
              </a:rPr>
              <a:t>, </a:t>
            </a:r>
            <a:r>
              <a:rPr lang="en-US" sz="2800" i="1" dirty="0" err="1">
                <a:latin typeface="Arial-SGK-TV" pitchFamily="2" charset="0"/>
                <a:cs typeface="Arial-SGK-TV" pitchFamily="2" charset="0"/>
              </a:rPr>
              <a:t>ao</a:t>
            </a:r>
            <a:r>
              <a:rPr lang="en-US" sz="2800" i="1" dirty="0">
                <a:latin typeface="Arial-SGK-TV" pitchFamily="2" charset="0"/>
                <a:cs typeface="Arial-SGK-TV" pitchFamily="2" charset="0"/>
              </a:rPr>
              <a:t>, </a:t>
            </a:r>
            <a:r>
              <a:rPr lang="en-US" sz="2800" i="1" dirty="0" err="1">
                <a:latin typeface="Arial-SGK-TV" pitchFamily="2" charset="0"/>
                <a:cs typeface="Arial-SGK-TV" pitchFamily="2" charset="0"/>
              </a:rPr>
              <a:t>ăng</a:t>
            </a:r>
            <a:endParaRPr lang="en-US" sz="2800" i="1" dirty="0">
              <a:latin typeface="Arial-SGK-TV" pitchFamily="2" charset="0"/>
              <a:cs typeface="Arial-SGK-TV" pitchFamily="2" charset="0"/>
            </a:endParaRPr>
          </a:p>
        </p:txBody>
      </p:sp>
      <p:sp>
        <p:nvSpPr>
          <p:cNvPr id="7" name="Title 1"/>
          <p:cNvSpPr txBox="1">
            <a:spLocks/>
          </p:cNvSpPr>
          <p:nvPr/>
        </p:nvSpPr>
        <p:spPr>
          <a:xfrm>
            <a:off x="2590800" y="908538"/>
            <a:ext cx="5029200" cy="57912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chemeClr val="tx2"/>
                </a:solidFill>
                <a:effectLst/>
                <a:uLnTx/>
                <a:uFillTx/>
                <a:latin typeface="Arial-SGK-TV" pitchFamily="2" charset="0"/>
                <a:ea typeface="+mj-ea"/>
                <a:cs typeface="Arial-SGK-TV" pitchFamily="2" charset="0"/>
              </a:rPr>
              <a:t>Tết</a:t>
            </a:r>
            <a:r>
              <a:rPr kumimoji="0" lang="en-US" sz="2400" b="0" i="0" u="none" strike="noStrike" kern="1200" cap="none" spc="0" normalizeH="0" baseline="0" noProof="0" dirty="0">
                <a:ln>
                  <a:noFill/>
                </a:ln>
                <a:solidFill>
                  <a:schemeClr val="tx2"/>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chemeClr val="tx2"/>
                </a:solidFill>
                <a:effectLst/>
                <a:uLnTx/>
                <a:uFillTx/>
                <a:latin typeface="Arial-SGK-TV" pitchFamily="2" charset="0"/>
                <a:ea typeface="+mj-ea"/>
                <a:cs typeface="Arial-SGK-TV" pitchFamily="2" charset="0"/>
              </a:rPr>
              <a:t>đang</a:t>
            </a:r>
            <a:r>
              <a:rPr kumimoji="0" lang="en-US" sz="2400" b="0" i="0" u="none" strike="noStrike" kern="1200" cap="none" spc="0" normalizeH="0" baseline="0" noProof="0" dirty="0">
                <a:ln>
                  <a:noFill/>
                </a:ln>
                <a:solidFill>
                  <a:schemeClr val="tx2"/>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chemeClr val="tx2"/>
                </a:solidFill>
                <a:effectLst/>
                <a:uLnTx/>
                <a:uFillTx/>
                <a:latin typeface="Arial-SGK-TV" pitchFamily="2" charset="0"/>
                <a:ea typeface="+mj-ea"/>
                <a:cs typeface="Arial-SGK-TV" pitchFamily="2" charset="0"/>
              </a:rPr>
              <a:t>vào</a:t>
            </a:r>
            <a:r>
              <a:rPr kumimoji="0" lang="en-US" sz="2400" b="0" i="0" u="none" strike="noStrike" kern="1200" cap="none" spc="0" normalizeH="0" baseline="0" noProof="0" dirty="0">
                <a:ln>
                  <a:noFill/>
                </a:ln>
                <a:solidFill>
                  <a:schemeClr val="tx2"/>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chemeClr val="tx2"/>
                </a:solidFill>
                <a:effectLst/>
                <a:uLnTx/>
                <a:uFillTx/>
                <a:latin typeface="Arial-SGK-TV" pitchFamily="2" charset="0"/>
                <a:ea typeface="+mj-ea"/>
                <a:cs typeface="Arial-SGK-TV" pitchFamily="2" charset="0"/>
              </a:rPr>
              <a:t>nhà</a:t>
            </a:r>
            <a:endParaRPr kumimoji="0" lang="en-US" sz="2400" b="0" i="0" u="none" strike="noStrike" kern="1200" cap="none" spc="0" normalizeH="0" baseline="0" noProof="0" dirty="0">
              <a:ln>
                <a:noFill/>
              </a:ln>
              <a:solidFill>
                <a:schemeClr val="tx2"/>
              </a:solidFill>
              <a:effectLst/>
              <a:uLnTx/>
              <a:uFillTx/>
              <a:latin typeface="Arial-SGK-TV" pitchFamily="2" charset="0"/>
              <a:ea typeface="+mj-ea"/>
              <a:cs typeface="Arial-SGK-TV"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Hoa</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đào</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trước</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ngõ</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Cười</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tươi</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sáng</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hồng</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Hoa</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mai</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trong</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vườn</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Lung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linh</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cánh</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trắng</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Sân</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nhà</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đầy</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nắng</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Mẹ</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phơi</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áo</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hoa</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Em</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dán</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tranh</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gà</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Ông</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treo</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câu</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đối</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Tết</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đang</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vào</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nhà</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Sắp</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thêm</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một</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tuổi</a:t>
            </a:r>
            <a:b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b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Đất</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trời</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nở</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 </a:t>
            </a:r>
            <a:r>
              <a:rPr kumimoji="0" lang="en-US" sz="2400" b="0" i="0" u="none" strike="noStrike" kern="1200" cap="none" spc="0" normalizeH="0" baseline="0" noProof="0" dirty="0" err="1">
                <a:ln>
                  <a:noFill/>
                </a:ln>
                <a:solidFill>
                  <a:srgbClr val="FF0000"/>
                </a:solidFill>
                <a:effectLst/>
                <a:uLnTx/>
                <a:uFillTx/>
                <a:latin typeface="Arial-SGK-TV" pitchFamily="2" charset="0"/>
                <a:ea typeface="+mj-ea"/>
                <a:cs typeface="Arial-SGK-TV" pitchFamily="2" charset="0"/>
              </a:rPr>
              <a:t>hoa</a:t>
            </a:r>
            <a:r>
              <a:rPr kumimoji="0" lang="en-US" sz="2400" b="0" i="0" u="none" strike="noStrike" kern="1200" cap="none" spc="0" normalizeH="0" baseline="0" noProof="0" dirty="0">
                <a:ln>
                  <a:noFill/>
                </a:ln>
                <a:solidFill>
                  <a:srgbClr val="FF0000"/>
                </a:solidFill>
                <a:effectLst/>
                <a:uLnTx/>
                <a:uFillTx/>
                <a:latin typeface="Arial-SGK-TV" pitchFamily="2" charset="0"/>
                <a:ea typeface="+mj-ea"/>
                <a:cs typeface="Arial-SGK-TV" pitchFamily="2" charset="0"/>
              </a:rPr>
              <a:t>.</a:t>
            </a:r>
          </a:p>
        </p:txBody>
      </p:sp>
      <p:cxnSp>
        <p:nvCxnSpPr>
          <p:cNvPr id="9" name="Straight Connector 8"/>
          <p:cNvCxnSpPr>
            <a:cxnSpLocks/>
          </p:cNvCxnSpPr>
          <p:nvPr/>
        </p:nvCxnSpPr>
        <p:spPr>
          <a:xfrm>
            <a:off x="4047392" y="4191000"/>
            <a:ext cx="600808" cy="0"/>
          </a:xfrm>
          <a:prstGeom prst="line">
            <a:avLst/>
          </a:prstGeom>
          <a:ln>
            <a:solidFill>
              <a:srgbClr val="CC0099"/>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a:cxnSpLocks/>
          </p:cNvCxnSpPr>
          <p:nvPr/>
        </p:nvCxnSpPr>
        <p:spPr>
          <a:xfrm>
            <a:off x="3200400" y="6248400"/>
            <a:ext cx="381000" cy="0"/>
          </a:xfrm>
          <a:prstGeom prst="line">
            <a:avLst/>
          </a:prstGeom>
          <a:ln>
            <a:solidFill>
              <a:srgbClr val="CC0099"/>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a:cxnSpLocks/>
          </p:cNvCxnSpPr>
          <p:nvPr/>
        </p:nvCxnSpPr>
        <p:spPr>
          <a:xfrm>
            <a:off x="3276600" y="2057400"/>
            <a:ext cx="609600" cy="0"/>
          </a:xfrm>
          <a:prstGeom prst="line">
            <a:avLst/>
          </a:prstGeom>
          <a:ln>
            <a:solidFill>
              <a:srgbClr val="0033CC"/>
            </a:solidFill>
          </a:ln>
        </p:spPr>
        <p:style>
          <a:lnRef idx="3">
            <a:schemeClr val="dk1"/>
          </a:lnRef>
          <a:fillRef idx="0">
            <a:schemeClr val="dk1"/>
          </a:fillRef>
          <a:effectRef idx="2">
            <a:schemeClr val="dk1"/>
          </a:effectRef>
          <a:fontRef idx="minor">
            <a:schemeClr val="tx1"/>
          </a:fontRef>
        </p:style>
      </p:cxnSp>
      <p:cxnSp>
        <p:nvCxnSpPr>
          <p:cNvPr id="12" name="Straight Connector 11"/>
          <p:cNvCxnSpPr>
            <a:cxnSpLocks/>
          </p:cNvCxnSpPr>
          <p:nvPr/>
        </p:nvCxnSpPr>
        <p:spPr>
          <a:xfrm>
            <a:off x="4733192" y="4191000"/>
            <a:ext cx="372208" cy="0"/>
          </a:xfrm>
          <a:prstGeom prst="line">
            <a:avLst/>
          </a:prstGeom>
          <a:ln>
            <a:solidFill>
              <a:srgbClr val="0033CC"/>
            </a:solidFill>
          </a:ln>
        </p:spPr>
        <p:style>
          <a:lnRef idx="3">
            <a:schemeClr val="dk1"/>
          </a:lnRef>
          <a:fillRef idx="0">
            <a:schemeClr val="dk1"/>
          </a:fillRef>
          <a:effectRef idx="2">
            <a:schemeClr val="dk1"/>
          </a:effectRef>
          <a:fontRef idx="minor">
            <a:schemeClr val="tx1"/>
          </a:fontRef>
        </p:style>
      </p:cxnSp>
      <p:cxnSp>
        <p:nvCxnSpPr>
          <p:cNvPr id="14" name="Straight Connector 13"/>
          <p:cNvCxnSpPr>
            <a:cxnSpLocks/>
          </p:cNvCxnSpPr>
          <p:nvPr/>
        </p:nvCxnSpPr>
        <p:spPr>
          <a:xfrm>
            <a:off x="4648200" y="3124200"/>
            <a:ext cx="6858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a:cxnSpLocks/>
          </p:cNvCxnSpPr>
          <p:nvPr/>
        </p:nvCxnSpPr>
        <p:spPr>
          <a:xfrm>
            <a:off x="5334000" y="3810000"/>
            <a:ext cx="685800"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par>
                                <p:cTn id="16" presetID="5"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ướng dẫn viết chữ a (cỡ nhỏ) - -Kiến thức Tiểu họ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81000" y="286605"/>
            <a:ext cx="8229600" cy="5582384"/>
          </a:xfrm>
        </p:spPr>
      </p:pic>
    </p:spTree>
    <p:extLst>
      <p:ext uri="{BB962C8B-B14F-4D97-AF65-F5344CB8AC3E}">
        <p14:creationId xmlns:p14="http://schemas.microsoft.com/office/powerpoint/2010/main" val="3255709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ướng dẫn viết chữ ă (cỡ nhỏ) - -Kiến thức Tiểu họ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22960" y="286605"/>
            <a:ext cx="7787640" cy="5582384"/>
          </a:xfrm>
        </p:spPr>
      </p:pic>
    </p:spTree>
    <p:extLst>
      <p:ext uri="{BB962C8B-B14F-4D97-AF65-F5344CB8AC3E}">
        <p14:creationId xmlns:p14="http://schemas.microsoft.com/office/powerpoint/2010/main" val="2157210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TotalTime>
  <Words>312</Words>
  <Application>Microsoft Office PowerPoint</Application>
  <PresentationFormat>On-screen Show (4:3)</PresentationFormat>
  <Paragraphs>89</Paragraphs>
  <Slides>12</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Arial-SGK-TV</vt:lpstr>
      <vt:lpstr>Calibri</vt:lpstr>
      <vt:lpstr>Calibri Light</vt:lpstr>
      <vt:lpstr>Segoe UI Black</vt:lpstr>
      <vt:lpstr>Times New Roman</vt:lpstr>
      <vt:lpstr>Retrospect</vt:lpstr>
      <vt:lpstr>PowerPoint Presentation</vt:lpstr>
      <vt:lpstr>PowerPoint Presentation</vt:lpstr>
      <vt:lpstr>1. Ghép các chữ đứng liền nhau, thêm dấu thanh để tạo tên gọi các loài vật</vt:lpstr>
      <vt:lpstr>PowerPoint Presentation</vt:lpstr>
      <vt:lpstr>PowerPoint Presentation</vt:lpstr>
      <vt:lpstr> Tết đang vào nhà Hoa đào trước ngõ Cười tươi sáng hồng Hoa mai trong vườn Lung linh cánh trắng    Sân nhà đầy nắng  Mẹ phơi áo hoa  Em dán tranh gà   Ông treo câu đối  Tết đang vào nhà Sắp thêm một tuổi Đất trời nở hoa.</vt:lpstr>
      <vt:lpstr>2. Tìm trong bài đọc trên những tiếng có vần  ơi, ao, ăng</vt:lpstr>
      <vt:lpstr>PowerPoint Presentation</vt:lpstr>
      <vt:lpstr>PowerPoint Presentation</vt:lpstr>
      <vt:lpstr>PowerPoint Presentation</vt:lpstr>
      <vt:lpstr>PowerPoint Presentation</vt:lpstr>
      <vt:lpstr>4. Chép vào vở khổ thơ cuối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Ghép các chữ đứng liền nhau, thêm dấu thanh để tạo tên gọi các loài vật</dc:title>
  <dc:creator>nga</dc:creator>
  <cp:lastModifiedBy>YEN</cp:lastModifiedBy>
  <cp:revision>10</cp:revision>
  <dcterms:created xsi:type="dcterms:W3CDTF">2020-12-08T03:23:02Z</dcterms:created>
  <dcterms:modified xsi:type="dcterms:W3CDTF">2023-01-11T10:23:30Z</dcterms:modified>
</cp:coreProperties>
</file>