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7" r:id="rId4"/>
    <p:sldMasterId id="2147483689" r:id="rId5"/>
    <p:sldMasterId id="2147483701" r:id="rId6"/>
  </p:sldMasterIdLst>
  <p:notesMasterIdLst>
    <p:notesMasterId r:id="rId20"/>
  </p:notesMasterIdLst>
  <p:sldIdLst>
    <p:sldId id="540" r:id="rId7"/>
    <p:sldId id="514" r:id="rId8"/>
    <p:sldId id="474" r:id="rId9"/>
    <p:sldId id="294" r:id="rId10"/>
    <p:sldId id="476" r:id="rId11"/>
    <p:sldId id="480" r:id="rId12"/>
    <p:sldId id="483" r:id="rId13"/>
    <p:sldId id="485" r:id="rId14"/>
    <p:sldId id="486" r:id="rId15"/>
    <p:sldId id="487" r:id="rId16"/>
    <p:sldId id="489" r:id="rId17"/>
    <p:sldId id="490" r:id="rId18"/>
    <p:sldId id="5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5" d="100"/>
          <a:sy n="75" d="100"/>
        </p:scale>
        <p:origin x="68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B6BAD-D7BE-42FE-94F6-9D4136C2E501}"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7D557-49EE-431B-9A84-BB132B69029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B368D6-B906-4AFB-B534-95CF2E4787B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368D6-B906-4AFB-B534-95CF2E4787B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368D6-B906-4AFB-B534-95CF2E4787B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368D6-B906-4AFB-B534-95CF2E4787B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11/1/2023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11/1/2023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11/1/2023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368D6-B906-4AFB-B534-95CF2E4787B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11/1/2023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11/1/2023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11/1/2023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368D6-B906-4AFB-B534-95CF2E4787B4}"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368D6-B906-4AFB-B534-95CF2E4787B4}"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368D6-B906-4AFB-B534-95CF2E4787B4}"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368D6-B906-4AFB-B534-95CF2E4787B4}"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368D6-B906-4AFB-B534-95CF2E4787B4}"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368D6-B906-4AFB-B534-95CF2E4787B4}"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637A3-1F91-44B1-8F0C-3130B435A4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368D6-B906-4AFB-B534-95CF2E4787B4}"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637A3-1F91-44B1-8F0C-3130B435A4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2000" b="-12000"/>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11/1/2023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10093" y="2840190"/>
            <a:ext cx="11389360" cy="706755"/>
          </a:xfrm>
          <a:prstGeom prst="rect">
            <a:avLst/>
          </a:prstGeom>
          <a:noFill/>
        </p:spPr>
        <p:txBody>
          <a:bodyPr wrap="square" rtlCol="0">
            <a:spAutoFit/>
          </a:bodyPr>
          <a:lstStyle/>
          <a:p>
            <a:pPr algn="ctr"/>
            <a:r>
              <a:rPr lang="en-US"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BÀI 8: YÊU QUÝ BẠN BÈ</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lstStyle/>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292962" y="645391"/>
            <a:ext cx="5371086" cy="461665"/>
          </a:xfrm>
          <a:prstGeom prst="rect">
            <a:avLst/>
          </a:prstGeom>
          <a:noFill/>
        </p:spPr>
        <p:txBody>
          <a:bodyPr wrap="none" rtlCol="0">
            <a:spAutoFit/>
            <a:scene3d>
              <a:camera prst="orthographicFront"/>
              <a:lightRig rig="threePt" dir="t"/>
            </a:scene3d>
            <a:sp3d contourW="12700"/>
          </a:bodyPr>
          <a:lstStyle/>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a:t>
            </a:r>
            <a:r>
              <a:rPr lang="en-US"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THẠCH BÀN A</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ĐẠO ĐỨC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1359" y="843379"/>
            <a:ext cx="7022237" cy="568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825624" y="81653"/>
            <a:ext cx="11070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7872" y="1197378"/>
            <a:ext cx="5533282" cy="34389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676008" y="1197378"/>
            <a:ext cx="4429957" cy="3670535"/>
          </a:xfrm>
          <a:prstGeom prst="rect">
            <a:avLst/>
          </a:prstGeom>
        </p:spPr>
      </p:pic>
      <p:sp>
        <p:nvSpPr>
          <p:cNvPr id="13" name="Rectangle: Rounded Corners 12"/>
          <p:cNvSpPr/>
          <p:nvPr/>
        </p:nvSpPr>
        <p:spPr>
          <a:xfrm>
            <a:off x="221942" y="5255579"/>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Các bạn cùng nhau học nhóm. </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p:cNvSpPr/>
          <p:nvPr/>
        </p:nvSpPr>
        <p:spPr>
          <a:xfrm>
            <a:off x="6551721" y="5197874"/>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Chia sẻ đồ ăn cùng các bạn.</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75" y="2734697"/>
            <a:ext cx="5348762" cy="3774303"/>
          </a:xfrm>
          <a:prstGeom prst="rect">
            <a:avLst/>
          </a:prstGeom>
        </p:spPr>
      </p:pic>
      <p:sp>
        <p:nvSpPr>
          <p:cNvPr id="21" name="Thought Bubble: Cloud 20"/>
          <p:cNvSpPr/>
          <p:nvPr/>
        </p:nvSpPr>
        <p:spPr>
          <a:xfrm>
            <a:off x="3169328" y="659718"/>
            <a:ext cx="6676007" cy="2261035"/>
          </a:xfrm>
          <a:prstGeom prst="cloudCallout">
            <a:avLst>
              <a:gd name="adj1" fmla="val -56784"/>
              <a:gd name="adj2" fmla="val 59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Em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kể</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thêm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những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cần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để</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sự</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yêu</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quý</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bè</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4" name="Picture 3"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307"/>
            <a:ext cx="1796902" cy="1661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1754326"/>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 cần đối xử tốt với các bạn trong lớp, không ganh đua, đố kị. Giúp đỡ khi các bạn gặp khó khăn, và trong học tập.</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ea typeface="+mn-ea"/>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pic>
        <p:nvPicPr>
          <p:cNvPr id="5" name="Picture 4" descr="A picture containing 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297" y="629568"/>
            <a:ext cx="1796902" cy="1661287"/>
          </a:xfrm>
          <a:prstGeom prst="rect">
            <a:avLst/>
          </a:prstGeom>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16" name="图片 15"/>
          <p:cNvPicPr>
            <a:picLocks noChangeAspect="1"/>
          </p:cNvPicPr>
          <p:nvPr/>
        </p:nvPicPr>
        <p:blipFill>
          <a:blip r:embed="rId7"/>
          <a:stretch>
            <a:fillRect/>
          </a:stretch>
        </p:blipFill>
        <p:spPr>
          <a:xfrm>
            <a:off x="1118804" y="295458"/>
            <a:ext cx="1525010" cy="2729768"/>
          </a:xfrm>
          <a:prstGeom prst="rect">
            <a:avLst/>
          </a:prstGeom>
        </p:spPr>
      </p:pic>
      <p:sp>
        <p:nvSpPr>
          <p:cNvPr id="8" name="TextBox 7"/>
          <p:cNvSpPr txBox="1"/>
          <p:nvPr/>
        </p:nvSpPr>
        <p:spPr>
          <a:xfrm>
            <a:off x="2415841" y="945067"/>
            <a:ext cx="7937199"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lang="en-US" sz="8000" dirty="0" err="1">
                <a:solidFill>
                  <a:srgbClr val="FF0000"/>
                </a:solidFill>
                <a:effectLst>
                  <a:reflection blurRad="6350" stA="55000" endA="300" endPos="45500" dir="5400000" sy="-100000" algn="bl" rotWithShape="0"/>
                </a:effectLst>
                <a:latin typeface="iCiel Mijas" panose="02000506000000020004" pitchFamily="50" charset="0"/>
              </a:rPr>
              <a:t>Định</a:t>
            </a:r>
            <a:r>
              <a:rPr lang="en-US" sz="8000" dirty="0">
                <a:solidFill>
                  <a:srgbClr val="FF0000"/>
                </a:solidFill>
                <a:effectLst>
                  <a:reflection blurRad="6350" stA="55000" endA="300" endPos="45500" dir="5400000" sy="-100000" algn="bl" rotWithShape="0"/>
                </a:effectLst>
                <a:latin typeface="iCiel Mijas" panose="02000506000000020004" pitchFamily="50" charset="0"/>
              </a:rPr>
              <a:t> </a:t>
            </a:r>
            <a:r>
              <a:rPr lang="en-US" sz="8000" dirty="0" err="1">
                <a:solidFill>
                  <a:srgbClr val="FF0000"/>
                </a:solidFill>
                <a:effectLst>
                  <a:reflection blurRad="6350" stA="55000" endA="300" endPos="45500" dir="5400000" sy="-100000" algn="bl" rotWithShape="0"/>
                </a:effectLst>
                <a:latin typeface="iCiel Mijas" panose="02000506000000020004" pitchFamily="50" charset="0"/>
              </a:rPr>
              <a:t>hướng</a:t>
            </a:r>
            <a:r>
              <a:rPr lang="en-US" sz="8000">
                <a:solidFill>
                  <a:srgbClr val="FF0000"/>
                </a:solidFill>
                <a:effectLst>
                  <a:reflection blurRad="6350" stA="55000" endA="300" endPos="45500" dir="5400000" sy="-100000" algn="bl" rotWithShape="0"/>
                </a:effectLst>
                <a:latin typeface="iCiel Mijas" panose="02000506000000020004" pitchFamily="50" charset="0"/>
              </a:rPr>
              <a:t> HT</a:t>
            </a:r>
            <a:endParaRPr kumimoji="0" lang="en-US" sz="8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710762" y="255181"/>
            <a:ext cx="5050466" cy="107388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Yêu</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cầu</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cần</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đạt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组合 567"/>
          <p:cNvGrpSpPr/>
          <p:nvPr/>
        </p:nvGrpSpPr>
        <p:grpSpPr>
          <a:xfrm>
            <a:off x="1185719" y="870600"/>
            <a:ext cx="9824483" cy="1820299"/>
            <a:chOff x="1330899" y="1678703"/>
            <a:chExt cx="4506713" cy="1820299"/>
          </a:xfrm>
        </p:grpSpPr>
        <p:grpSp>
          <p:nvGrpSpPr>
            <p:cNvPr id="6" name="组合 376"/>
            <p:cNvGrpSpPr/>
            <p:nvPr/>
          </p:nvGrpSpPr>
          <p:grpSpPr>
            <a:xfrm>
              <a:off x="1330899" y="1678703"/>
              <a:ext cx="4506713" cy="1820299"/>
              <a:chOff x="2972472" y="1362075"/>
              <a:chExt cx="5830217" cy="2354874"/>
            </a:xfrm>
          </p:grpSpPr>
          <p:sp>
            <p:nvSpPr>
              <p:cNvPr id="9" name="Freeform 5"/>
              <p:cNvSpPr/>
              <p:nvPr/>
            </p:nvSpPr>
            <p:spPr bwMode="auto">
              <a:xfrm>
                <a:off x="3605214" y="1920874"/>
                <a:ext cx="5197475" cy="1705514"/>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 name="Freeform 6"/>
              <p:cNvSpPr/>
              <p:nvPr/>
            </p:nvSpPr>
            <p:spPr bwMode="auto">
              <a:xfrm>
                <a:off x="3589339" y="1946275"/>
                <a:ext cx="5124450" cy="1770674"/>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11" name="组合 375"/>
              <p:cNvGrpSpPr/>
              <p:nvPr/>
            </p:nvGrpSpPr>
            <p:grpSpPr>
              <a:xfrm>
                <a:off x="2972472" y="1362075"/>
                <a:ext cx="1164099" cy="1951636"/>
                <a:chOff x="2105026" y="333375"/>
                <a:chExt cx="1958975" cy="3284262"/>
              </a:xfrm>
            </p:grpSpPr>
            <p:sp>
              <p:nvSpPr>
                <p:cNvPr id="12"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Freeform 27"/>
                <p:cNvSpPr/>
                <p:nvPr/>
              </p:nvSpPr>
              <p:spPr bwMode="auto">
                <a:xfrm>
                  <a:off x="3153815" y="622299"/>
                  <a:ext cx="859385" cy="1233489"/>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3"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4" name="Freeform 37"/>
                <p:cNvSpPr/>
                <p:nvPr/>
              </p:nvSpPr>
              <p:spPr bwMode="auto">
                <a:xfrm>
                  <a:off x="2863851" y="2303463"/>
                  <a:ext cx="966788" cy="1314174"/>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5"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Freeform 41"/>
                <p:cNvSpPr/>
                <p:nvPr/>
              </p:nvSpPr>
              <p:spPr bwMode="auto">
                <a:xfrm>
                  <a:off x="2744789" y="2055813"/>
                  <a:ext cx="1195388" cy="344489"/>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0"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1"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2"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3"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4"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5"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6"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8"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0"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1"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2"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3"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4"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6"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7"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7" name="文本框 557"/>
            <p:cNvSpPr txBox="1"/>
            <p:nvPr/>
          </p:nvSpPr>
          <p:spPr>
            <a:xfrm>
              <a:off x="2374326" y="2393691"/>
              <a:ext cx="2584283" cy="1077218"/>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sự</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yêu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bè</a:t>
              </a:r>
              <a:endParaRPr kumimoji="0" lang="zh-CN" altLang="en-US" sz="3200" b="0" i="0" u="none" strike="noStrike" kern="1200" cap="none" spc="0" normalizeH="0" baseline="0" noProof="0" dirty="0">
                <a:ln w="63500">
                  <a:solidFill>
                    <a:srgbClr val="FFFFFF"/>
                  </a:solidFill>
                </a:ln>
                <a:solidFill>
                  <a:srgbClr val="7030A0"/>
                </a:solidFill>
                <a:effectLst>
                  <a:outerShdw blurRad="127000" dist="38100" dir="2700000" algn="tl" rotWithShape="0">
                    <a:prstClr val="black">
                      <a:alpha val="47000"/>
                    </a:prstClr>
                  </a:outerShdw>
                </a:effectLst>
                <a:uLnTx/>
                <a:uFillTx/>
                <a:latin typeface="Calibri Light" panose="020F0302020204030204"/>
                <a:ea typeface="字魂36号-正文宋楷" panose="02000000000000000000" pitchFamily="2" charset="-122"/>
                <a:cs typeface="+mn-cs"/>
              </a:endParaRPr>
            </a:p>
          </p:txBody>
        </p:sp>
      </p:grpSp>
      <p:grpSp>
        <p:nvGrpSpPr>
          <p:cNvPr id="71" name="组合 567"/>
          <p:cNvGrpSpPr/>
          <p:nvPr/>
        </p:nvGrpSpPr>
        <p:grpSpPr>
          <a:xfrm>
            <a:off x="1039721" y="2398383"/>
            <a:ext cx="9824483" cy="1868765"/>
            <a:chOff x="1330899" y="1678703"/>
            <a:chExt cx="4506713" cy="1868765"/>
          </a:xfrm>
        </p:grpSpPr>
        <p:grpSp>
          <p:nvGrpSpPr>
            <p:cNvPr id="72" name="组合 376"/>
            <p:cNvGrpSpPr/>
            <p:nvPr/>
          </p:nvGrpSpPr>
          <p:grpSpPr>
            <a:xfrm>
              <a:off x="1330899" y="1678703"/>
              <a:ext cx="4506713" cy="1820299"/>
              <a:chOff x="2972472" y="1362075"/>
              <a:chExt cx="5830217" cy="2354874"/>
            </a:xfrm>
          </p:grpSpPr>
          <p:sp>
            <p:nvSpPr>
              <p:cNvPr id="74" name="Freeform 5"/>
              <p:cNvSpPr/>
              <p:nvPr/>
            </p:nvSpPr>
            <p:spPr bwMode="auto">
              <a:xfrm>
                <a:off x="3605214" y="1920874"/>
                <a:ext cx="5197475" cy="1705514"/>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5" name="Freeform 6"/>
              <p:cNvSpPr/>
              <p:nvPr/>
            </p:nvSpPr>
            <p:spPr bwMode="auto">
              <a:xfrm>
                <a:off x="3589339" y="1946275"/>
                <a:ext cx="5124450" cy="1770674"/>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76" name="组合 375"/>
              <p:cNvGrpSpPr/>
              <p:nvPr/>
            </p:nvGrpSpPr>
            <p:grpSpPr>
              <a:xfrm>
                <a:off x="2972472" y="1362075"/>
                <a:ext cx="1164099" cy="1951636"/>
                <a:chOff x="2105026" y="333375"/>
                <a:chExt cx="1958975" cy="3284262"/>
              </a:xfrm>
            </p:grpSpPr>
            <p:sp>
              <p:nvSpPr>
                <p:cNvPr id="77"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8"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9"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0"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1"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2"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3"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4"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5"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6"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7"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8"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9" name="Freeform 27"/>
                <p:cNvSpPr/>
                <p:nvPr/>
              </p:nvSpPr>
              <p:spPr bwMode="auto">
                <a:xfrm>
                  <a:off x="3153815" y="622299"/>
                  <a:ext cx="859385" cy="1233489"/>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0"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1"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2"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3"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4"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5"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6"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7"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8"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9" name="Freeform 37"/>
                <p:cNvSpPr/>
                <p:nvPr/>
              </p:nvSpPr>
              <p:spPr bwMode="auto">
                <a:xfrm>
                  <a:off x="2863851" y="2303463"/>
                  <a:ext cx="966788" cy="1314174"/>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0"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1"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2"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3" name="Freeform 41"/>
                <p:cNvSpPr/>
                <p:nvPr/>
              </p:nvSpPr>
              <p:spPr bwMode="auto">
                <a:xfrm>
                  <a:off x="2744789" y="2055813"/>
                  <a:ext cx="1195388" cy="344489"/>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4"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5"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6"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7"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8"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9"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0"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1"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2"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3"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4"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5"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6"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7"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8"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9"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0"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1"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2"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3"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4"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5"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6"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7"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8"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9"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0"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1"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73" name="文本框 557"/>
            <p:cNvSpPr txBox="1"/>
            <p:nvPr/>
          </p:nvSpPr>
          <p:spPr>
            <a:xfrm>
              <a:off x="2374326" y="2393691"/>
              <a:ext cx="2584283" cy="1153777"/>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914400" rtl="0" eaLnBrk="1" fontAlgn="base" latinLnBrk="0" hangingPunct="1">
                <a:lnSpc>
                  <a:spcPct val="112000"/>
                </a:lnSpc>
                <a:spcBef>
                  <a:spcPts val="0"/>
                </a:spcBef>
                <a:spcAft>
                  <a:spcPts val="480"/>
                </a:spcAft>
                <a:buClr>
                  <a:srgbClr val="181717"/>
                </a:buClr>
                <a:buSzPts val="1250"/>
                <a:buFontTx/>
                <a:buNone/>
                <a:defRPr/>
              </a:pP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bè</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p>
          </p:txBody>
        </p:sp>
      </p:grpSp>
      <p:grpSp>
        <p:nvGrpSpPr>
          <p:cNvPr id="133" name="组合 567"/>
          <p:cNvGrpSpPr/>
          <p:nvPr/>
        </p:nvGrpSpPr>
        <p:grpSpPr>
          <a:xfrm>
            <a:off x="1035914" y="3788305"/>
            <a:ext cx="9974286" cy="1997162"/>
            <a:chOff x="1330899" y="1678703"/>
            <a:chExt cx="4506713" cy="1820299"/>
          </a:xfrm>
        </p:grpSpPr>
        <p:grpSp>
          <p:nvGrpSpPr>
            <p:cNvPr id="134" name="组合 376"/>
            <p:cNvGrpSpPr/>
            <p:nvPr/>
          </p:nvGrpSpPr>
          <p:grpSpPr>
            <a:xfrm>
              <a:off x="1330899" y="1678703"/>
              <a:ext cx="4506713" cy="1820299"/>
              <a:chOff x="2972472" y="1362075"/>
              <a:chExt cx="5830217" cy="2354874"/>
            </a:xfrm>
          </p:grpSpPr>
          <p:sp>
            <p:nvSpPr>
              <p:cNvPr id="136" name="Freeform 5"/>
              <p:cNvSpPr/>
              <p:nvPr/>
            </p:nvSpPr>
            <p:spPr bwMode="auto">
              <a:xfrm>
                <a:off x="3605214" y="1920874"/>
                <a:ext cx="5197475" cy="1705514"/>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7" name="Freeform 6"/>
              <p:cNvSpPr/>
              <p:nvPr/>
            </p:nvSpPr>
            <p:spPr bwMode="auto">
              <a:xfrm>
                <a:off x="3589339" y="1946275"/>
                <a:ext cx="5124450" cy="1770674"/>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138" name="组合 375"/>
              <p:cNvGrpSpPr/>
              <p:nvPr/>
            </p:nvGrpSpPr>
            <p:grpSpPr>
              <a:xfrm>
                <a:off x="2972472" y="1362075"/>
                <a:ext cx="1164099" cy="1951636"/>
                <a:chOff x="2105026" y="333375"/>
                <a:chExt cx="1958975" cy="3284262"/>
              </a:xfrm>
            </p:grpSpPr>
            <p:sp>
              <p:nvSpPr>
                <p:cNvPr id="139"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0"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1"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2"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3"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4"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5"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6"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7"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8"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9"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0"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1" name="Freeform 27"/>
                <p:cNvSpPr/>
                <p:nvPr/>
              </p:nvSpPr>
              <p:spPr bwMode="auto">
                <a:xfrm>
                  <a:off x="3153815" y="622299"/>
                  <a:ext cx="859385" cy="1233489"/>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2"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3"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4"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5"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6"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7"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8"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9"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0"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1" name="Freeform 37"/>
                <p:cNvSpPr/>
                <p:nvPr/>
              </p:nvSpPr>
              <p:spPr bwMode="auto">
                <a:xfrm>
                  <a:off x="2863851" y="2303463"/>
                  <a:ext cx="966788" cy="1314174"/>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2"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3"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4"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5" name="Freeform 41"/>
                <p:cNvSpPr/>
                <p:nvPr/>
              </p:nvSpPr>
              <p:spPr bwMode="auto">
                <a:xfrm>
                  <a:off x="2744789" y="2055813"/>
                  <a:ext cx="1195388" cy="344489"/>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6"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7"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8"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9"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0"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1"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2"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3"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4"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5"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6"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7"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8"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9"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0"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1"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2"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3"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4"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5"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6"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7"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8"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9"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0"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1"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2"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3"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135" name="文本框 557"/>
            <p:cNvSpPr txBox="1"/>
            <p:nvPr/>
          </p:nvSpPr>
          <p:spPr>
            <a:xfrm>
              <a:off x="2074689" y="2393691"/>
              <a:ext cx="3647997" cy="1051602"/>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914400" rtl="0" eaLnBrk="1" fontAlgn="base" latinLnBrk="0" hangingPunct="1">
                <a:lnSpc>
                  <a:spcPct val="112000"/>
                </a:lnSpc>
                <a:spcBef>
                  <a:spcPts val="0"/>
                </a:spcBef>
                <a:spcAft>
                  <a:spcPts val="480"/>
                </a:spcAft>
                <a:buClr>
                  <a:srgbClr val="181717"/>
                </a:buClr>
                <a:buSzPts val="1250"/>
                <a:buFontTx/>
                <a:buNone/>
                <a:defRPr/>
              </a:pPr>
              <a:r>
                <a:rPr kumimoji="0" lang="vi-VN"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Sẵn sàng tham gia hoạt động phù hợp với lứa tuổi giúp đỡ các bạn khó khăn</a:t>
              </a:r>
              <a:endPar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arn(inVertical)">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barn(inVertical)">
                                      <p:cBhvr>
                                        <p:cTn id="2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3089328"/>
            <a:ext cx="7818554" cy="4043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0" y="80640"/>
            <a:ext cx="2275008" cy="669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75" y="2734697"/>
            <a:ext cx="5348762" cy="3774303"/>
          </a:xfrm>
          <a:prstGeom prst="rect">
            <a:avLst/>
          </a:prstGeom>
        </p:spPr>
      </p:pic>
      <p:sp>
        <p:nvSpPr>
          <p:cNvPr id="21" name="Thought Bubble: Cloud 20"/>
          <p:cNvSpPr/>
          <p:nvPr/>
        </p:nvSpPr>
        <p:spPr>
          <a:xfrm>
            <a:off x="3666476" y="659718"/>
            <a:ext cx="6178859" cy="2261035"/>
          </a:xfrm>
          <a:prstGeom prst="cloudCallout">
            <a:avLst>
              <a:gd name="adj1" fmla="val -61837"/>
              <a:gd name="adj2" fmla="val 65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Tình</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cảm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nhỏ</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hát</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được</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như</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thế</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nào</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3" name="Picture 2"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2195" y="5099874"/>
            <a:ext cx="1993650" cy="18431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96948" y="3006461"/>
            <a:ext cx="3839664"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Khám</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phá</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3006461"/>
            <a:ext cx="7818554" cy="41266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6435" y="49735"/>
            <a:ext cx="1666875" cy="723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p:cNvSpPr/>
          <p:nvPr/>
        </p:nvSpPr>
        <p:spPr>
          <a:xfrm>
            <a:off x="188076" y="662474"/>
            <a:ext cx="11821672" cy="602698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Trong khu rừng kia, chú Sẻ và chú Chích chơi với nhau rất thân. Một hôm, Sẻ nhận được món quà của bà ngoại gửi đến. Đó là một chiếc hộp đựng toàn hạt kê. Sẻ không hề nói với bạn một lời nào về món quà lớn ấy cả. “Nếu cho cả Chích nữa thì chẳng còn lại là bao!”</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Sẻ ở trong tổ ăn hạt kê một mình. Khi kê hết, chú ta quẳng hộp đi. Những hạt kê còn sót lại văng ra khỏi hộp. Cô Gió đưa chúng đến một đám cỏ non xanh dưới một gốc cây xa lạ. Chim Chích đi kiếm mồi, tìm được những hạt kê ngon lành ấy, bèn gói lại thật cẩn thận vào chiếc lá, rồi mừng rỡ chạy đi tìm người bạn thân thiết của mình. Vừa gặp Sẻ, Chích đã reo lên:</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Chào bạn Sẻ thân mến! Mình vừa kiếm được mười hạt kê rất ngon! Đây này, chúng mình chia đôi: cậu năm hạt, mình năm hạt.</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 Nghe Chích nói, Sẻ rất xấu hổ quá. Chú ta đã nhận được từ bạn mình một bài học quý.</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Xem thêm tại: https://loigiaihay.com/giai-vo-bai-tap-dao-duc-5-bai-5-tinh-ban-trang-15-a76383.html#ixzz6yCKXd4fq</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Arial-Rounded" panose="020B0604020202020204" pitchFamily="34" charset="0"/>
              <a:cs typeface="Arial-Rounded" panose="020B0604020202020204" pitchFamily="34" charset="0"/>
              <a:sym typeface="+mn-lt"/>
            </a:endParaRPr>
          </a:p>
        </p:txBody>
      </p:sp>
      <p:sp>
        <p:nvSpPr>
          <p:cNvPr id="13" name="TextBox 12"/>
          <p:cNvSpPr txBox="1"/>
          <p:nvPr/>
        </p:nvSpPr>
        <p:spPr>
          <a:xfrm>
            <a:off x="3011858" y="0"/>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Bài</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học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quý</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endParaRPr>
          </a:p>
        </p:txBody>
      </p:sp>
      <p:pic>
        <p:nvPicPr>
          <p:cNvPr id="17" name="Picture 16"/>
          <p:cNvPicPr>
            <a:picLocks noChangeAspect="1"/>
          </p:cNvPicPr>
          <p:nvPr/>
        </p:nvPicPr>
        <p:blipFill>
          <a:blip r:embed="rId3"/>
          <a:stretch>
            <a:fillRect/>
          </a:stretch>
        </p:blipFill>
        <p:spPr>
          <a:xfrm>
            <a:off x="10953750" y="0"/>
            <a:ext cx="1238250" cy="828675"/>
          </a:xfrm>
          <a:prstGeom prst="rect">
            <a:avLst/>
          </a:prstGeom>
        </p:spPr>
      </p:pic>
      <p:sp>
        <p:nvSpPr>
          <p:cNvPr id="18" name="TextBox 17"/>
          <p:cNvSpPr txBox="1"/>
          <p:nvPr/>
        </p:nvSpPr>
        <p:spPr>
          <a:xfrm>
            <a:off x="309058" y="872178"/>
            <a:ext cx="11125925" cy="5113644"/>
          </a:xfrm>
          <a:prstGeom prst="rect">
            <a:avLst/>
          </a:prstGeom>
          <a:noFill/>
        </p:spPr>
        <p:txBody>
          <a:bodyPr wrap="square" numCol="1"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Trong khu rừng kia, chú Sẻ và chú Chích chơi với nhau rất thân. Một hôm, Sẻ nhận được món quà của bà ngoại gửi đến. Đó là một chiếc hộp đựng toàn hạt kê. Sẻ không hề nói với bạn một lời nào về món quà lớn ấy cả. “Nếu cho cả Chích nữa thì chẳng còn lại là bao!”</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Sẻ ở trong tổ ăn hạt kê một mình. Khi kê hết, chú ta quẳng hộp đi. Những hạt kê còn sót lại văng ra khỏi hộp. Cô Gió đưa chúng đến một đám cỏ non xanh dưới một gốc cây xa lạ. Chim Chích đi kiếm mồi, tìm được những hạt kê ngon lành ấy, bèn gói lại thật cẩn thận vào chiếc lá, rồi mừng rỡ chạy đi tìm người bạn thân thiết của mình. Vừa gặp Sẻ, Chích đã reo lên:</a:t>
            </a: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Chào bạn Sẻ thân mến! Mình vừa kiếm được mười hạt kê rất ngon! Đây này, chúng mình chia đôi: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ậu năm hạt, mình năm hạt.</a:t>
            </a: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Nghe Chích nói, Sẻ rất xấu hổ quá. Chú ta đã nhận được từ bạn mình một bài học quý.</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Pla-cốp-xki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Nguyễn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Thị</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Xuyến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dịch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2"/>
          <p:cNvSpPr/>
          <p:nvPr/>
        </p:nvSpPr>
        <p:spPr>
          <a:xfrm>
            <a:off x="2698812" y="843379"/>
            <a:ext cx="8809608" cy="491090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7" name="Group 6"/>
          <p:cNvGrpSpPr/>
          <p:nvPr/>
        </p:nvGrpSpPr>
        <p:grpSpPr>
          <a:xfrm>
            <a:off x="2760981" y="781236"/>
            <a:ext cx="8747439" cy="2370338"/>
            <a:chOff x="156834" y="1116018"/>
            <a:chExt cx="2109019" cy="2986082"/>
          </a:xfrm>
        </p:grpSpPr>
        <p:sp>
          <p:nvSpPr>
            <p:cNvPr id="8" name="Hexagon 7"/>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9" name="TextBox 8"/>
            <p:cNvSpPr txBox="1"/>
            <p:nvPr/>
          </p:nvSpPr>
          <p:spPr>
            <a:xfrm>
              <a:off x="183635" y="1477334"/>
              <a:ext cx="1913403" cy="912583"/>
            </a:xfrm>
            <a:prstGeom prst="rect">
              <a:avLst/>
            </a:prstGeom>
            <a:noFill/>
          </p:spPr>
          <p:txBody>
            <a:bodyPr wrap="square" rtlCol="0">
              <a:spAutoFit/>
            </a:bodyPr>
            <a:lstStyle/>
            <a:p>
              <a:pPr marL="0" marR="0" lvl="0" indent="0" algn="just" defTabSz="91313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sp>
        <p:nvSpPr>
          <p:cNvPr id="13" name="TextBox 12"/>
          <p:cNvSpPr txBox="1"/>
          <p:nvPr/>
        </p:nvSpPr>
        <p:spPr>
          <a:xfrm>
            <a:off x="3277815" y="852257"/>
            <a:ext cx="79360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Sẻ đã làm gì khi nhận hộp kê. Chích đã làm gì khi nhặt được những hạt kê?</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3333394" y="1792451"/>
            <a:ext cx="7936095" cy="138499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Sẻ ở trong tổ ăn hạt kê một mình.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Chích khi nhặt được những hạt kê đã mang về chia đôi cho sẻ.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15" name="Group 14"/>
          <p:cNvGrpSpPr/>
          <p:nvPr/>
        </p:nvGrpSpPr>
        <p:grpSpPr>
          <a:xfrm>
            <a:off x="2816560" y="3279209"/>
            <a:ext cx="8747439" cy="2370338"/>
            <a:chOff x="156834" y="1116018"/>
            <a:chExt cx="2109019" cy="2986082"/>
          </a:xfrm>
        </p:grpSpPr>
        <p:sp>
          <p:nvSpPr>
            <p:cNvPr id="16" name="Hexagon 15"/>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17" name="TextBox 16"/>
            <p:cNvSpPr txBox="1"/>
            <p:nvPr/>
          </p:nvSpPr>
          <p:spPr>
            <a:xfrm>
              <a:off x="183635" y="1477334"/>
              <a:ext cx="1913403" cy="912583"/>
            </a:xfrm>
            <a:prstGeom prst="rect">
              <a:avLst/>
            </a:prstGeom>
            <a:noFill/>
          </p:spPr>
          <p:txBody>
            <a:bodyPr wrap="square" rtlCol="0">
              <a:spAutoFit/>
            </a:bodyPr>
            <a:lstStyle/>
            <a:p>
              <a:pPr marL="0" marR="0" lvl="0" indent="0" algn="just" defTabSz="91313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sp>
        <p:nvSpPr>
          <p:cNvPr id="18" name="TextBox 17"/>
          <p:cNvSpPr txBox="1"/>
          <p:nvPr/>
        </p:nvSpPr>
        <p:spPr>
          <a:xfrm>
            <a:off x="3333393" y="3448715"/>
            <a:ext cx="79360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0" i="0" u="none" strike="noStrike" kern="1200" cap="none" spc="0" normalizeH="0" baseline="0" noProof="0">
                <a:ln>
                  <a:noFill/>
                </a:ln>
                <a:solidFill>
                  <a:prstClr val="black"/>
                </a:solidFill>
                <a:effectLst/>
                <a:uLnTx/>
                <a:uFillTx/>
                <a:latin typeface="Arial" panose="020B0604020202020204" pitchFamily="34" charset="0"/>
                <a:ea typeface="+mn-ea"/>
                <a:cs typeface="+mn-cs"/>
              </a:rPr>
              <a:t>Sẻ học được từ chích bài học về sự chia sẻ với nhau trong tình bạn.</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3222233" y="4504221"/>
            <a:ext cx="7936095" cy="954107"/>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Sẻ học được bài học quý về sự chia sẻ với nhau trong tình bạn.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 name="Picture 19"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 y="5229887"/>
            <a:ext cx="1796902" cy="1661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116" y="0"/>
            <a:ext cx="85403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2. Quan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sát</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tranh</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và</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trả</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lời</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câu</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hỏi</a:t>
            </a:r>
            <a:endPar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3" name="TextBox 2"/>
          <p:cNvSpPr txBox="1"/>
          <p:nvPr/>
        </p:nvSpPr>
        <p:spPr>
          <a:xfrm>
            <a:off x="2441359" y="843379"/>
            <a:ext cx="7022237" cy="568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958789" y="826775"/>
            <a:ext cx="11070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8" name="Picture 7"/>
          <p:cNvPicPr>
            <a:picLocks noChangeAspect="1"/>
          </p:cNvPicPr>
          <p:nvPr/>
        </p:nvPicPr>
        <p:blipFill>
          <a:blip r:embed="rId2"/>
          <a:stretch>
            <a:fillRect/>
          </a:stretch>
        </p:blipFill>
        <p:spPr>
          <a:xfrm>
            <a:off x="395241" y="1530439"/>
            <a:ext cx="4535718" cy="4044738"/>
          </a:xfrm>
          <a:prstGeom prst="rect">
            <a:avLst/>
          </a:prstGeom>
        </p:spPr>
      </p:pic>
      <p:pic>
        <p:nvPicPr>
          <p:cNvPr id="10" name="Picture 9"/>
          <p:cNvPicPr>
            <a:picLocks noChangeAspect="1"/>
          </p:cNvPicPr>
          <p:nvPr/>
        </p:nvPicPr>
        <p:blipFill>
          <a:blip r:embed="rId3"/>
          <a:stretch>
            <a:fillRect/>
          </a:stretch>
        </p:blipFill>
        <p:spPr>
          <a:xfrm>
            <a:off x="6178858" y="1765451"/>
            <a:ext cx="4739785" cy="3431407"/>
          </a:xfrm>
          <a:prstGeom prst="rect">
            <a:avLst/>
          </a:prstGeom>
        </p:spPr>
      </p:pic>
      <p:sp>
        <p:nvSpPr>
          <p:cNvPr id="11" name="Rectangle: Rounded Corners 10"/>
          <p:cNvSpPr/>
          <p:nvPr/>
        </p:nvSpPr>
        <p:spPr>
          <a:xfrm>
            <a:off x="550415" y="5690585"/>
            <a:ext cx="4380543"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Chỉ</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dẫn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cho</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những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khó</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2" name="Rectangle: Rounded Corners 11"/>
          <p:cNvSpPr/>
          <p:nvPr/>
        </p:nvSpPr>
        <p:spPr>
          <a:xfrm>
            <a:off x="6538100" y="5550759"/>
            <a:ext cx="4380543"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prstClr val="white"/>
                </a:solidFill>
                <a:effectLst/>
                <a:uLnTx/>
                <a:uFillTx/>
                <a:latin typeface="Arial" panose="020B0604020202020204" pitchFamily="34" charset="0"/>
                <a:ea typeface="+mn-ea"/>
                <a:cs typeface="+mn-cs"/>
              </a:rPr>
              <a:t>Chơi trò chơi cùng các bạn trong lớp.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1359" y="843379"/>
            <a:ext cx="7022237" cy="568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825624" y="81653"/>
            <a:ext cx="11070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p:cNvPicPr>
            <a:picLocks noChangeAspect="1"/>
          </p:cNvPicPr>
          <p:nvPr/>
        </p:nvPicPr>
        <p:blipFill>
          <a:blip r:embed="rId2"/>
          <a:stretch>
            <a:fillRect/>
          </a:stretch>
        </p:blipFill>
        <p:spPr>
          <a:xfrm>
            <a:off x="417251" y="1411550"/>
            <a:ext cx="4864408" cy="3621578"/>
          </a:xfrm>
          <a:prstGeom prst="rect">
            <a:avLst/>
          </a:prstGeom>
        </p:spPr>
      </p:pic>
      <p:pic>
        <p:nvPicPr>
          <p:cNvPr id="9" name="Picture 8"/>
          <p:cNvPicPr>
            <a:picLocks noChangeAspect="1"/>
          </p:cNvPicPr>
          <p:nvPr/>
        </p:nvPicPr>
        <p:blipFill>
          <a:blip r:embed="rId3"/>
          <a:stretch>
            <a:fillRect/>
          </a:stretch>
        </p:blipFill>
        <p:spPr>
          <a:xfrm>
            <a:off x="6711518" y="1295033"/>
            <a:ext cx="4225633" cy="3690460"/>
          </a:xfrm>
          <a:prstGeom prst="rect">
            <a:avLst/>
          </a:prstGeom>
        </p:spPr>
      </p:pic>
      <p:sp>
        <p:nvSpPr>
          <p:cNvPr id="13" name="Rectangle: Rounded Corners 12"/>
          <p:cNvSpPr/>
          <p:nvPr/>
        </p:nvSpPr>
        <p:spPr>
          <a:xfrm>
            <a:off x="221942" y="5255579"/>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Quyên góp cho những bạn có hoàn cảnh khó khăn.</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p:cNvSpPr/>
          <p:nvPr/>
        </p:nvSpPr>
        <p:spPr>
          <a:xfrm>
            <a:off x="6551721" y="5197874"/>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prstClr val="white"/>
                </a:solidFill>
                <a:effectLst/>
                <a:uLnTx/>
                <a:uFillTx/>
                <a:latin typeface="Arial" panose="020B0604020202020204" pitchFamily="34" charset="0"/>
                <a:ea typeface="+mn-ea"/>
                <a:cs typeface="+mn-cs"/>
              </a:rPr>
              <a:t>Nhặt giúp bạn chiếc khăn khi bạn bị đánh rơi.</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Widescreen</PresentationFormat>
  <Paragraphs>53</Paragraphs>
  <Slides>13</Slides>
  <Notes>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13</vt:i4>
      </vt:variant>
    </vt:vector>
  </HeadingPairs>
  <TitlesOfParts>
    <vt:vector size="27" baseType="lpstr">
      <vt:lpstr>Microsoft YaHei</vt:lpstr>
      <vt:lpstr>Arial</vt:lpstr>
      <vt:lpstr>Arial-Rounded</vt:lpstr>
      <vt:lpstr>Calibri</vt:lpstr>
      <vt:lpstr>Calibri Light</vt:lpstr>
      <vt:lpstr>iCiel Mijas</vt:lpstr>
      <vt:lpstr>Times New Roman</vt:lpstr>
      <vt:lpstr>字魂36号-正文宋楷</vt:lpstr>
      <vt:lpstr>Office Theme</vt:lpstr>
      <vt:lpstr>5_Office Theme</vt:lpstr>
      <vt:lpstr>3_Office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SingPC</cp:lastModifiedBy>
  <cp:revision>14</cp:revision>
  <dcterms:created xsi:type="dcterms:W3CDTF">2021-06-18T09:26:00Z</dcterms:created>
  <dcterms:modified xsi:type="dcterms:W3CDTF">2023-11-01T06:45:29Z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B5C516A632DB4CFD93493F5B8BBB6DEF</vt:lpwstr>
  </property>
  <property fmtid="{D5CDD505-2E9C-101B-9397-08002B2CF9AE}" pid="3" name="KSOProductBuildVer">
    <vt:lpwstr>1033-11.2.0.11341</vt:lpwstr>
  </property>
</Properties>
</file>