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89" r:id="rId3"/>
    <p:sldId id="290" r:id="rId4"/>
    <p:sldId id="279" r:id="rId5"/>
    <p:sldId id="296" r:id="rId6"/>
    <p:sldId id="280" r:id="rId7"/>
    <p:sldId id="293" r:id="rId8"/>
    <p:sldId id="297" r:id="rId9"/>
    <p:sldId id="298" r:id="rId10"/>
    <p:sldId id="282" r:id="rId11"/>
    <p:sldId id="283" r:id="rId12"/>
    <p:sldId id="291" r:id="rId13"/>
    <p:sldId id="301" r:id="rId14"/>
    <p:sldId id="300" r:id="rId15"/>
    <p:sldId id="299" r:id="rId16"/>
    <p:sldId id="284" r:id="rId17"/>
    <p:sldId id="285" r:id="rId18"/>
    <p:sldId id="294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E5D"/>
    <a:srgbClr val="0000FF"/>
    <a:srgbClr val="FBA944"/>
    <a:srgbClr val="FBA541"/>
    <a:srgbClr val="B03458"/>
    <a:srgbClr val="54A32C"/>
    <a:srgbClr val="FB9000"/>
    <a:srgbClr val="FF3B65"/>
    <a:srgbClr val="FFA1B5"/>
    <a:srgbClr val="FF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256" autoAdjust="0"/>
    <p:restoredTop sz="95785" autoAdjust="0"/>
  </p:normalViewPr>
  <p:slideViewPr>
    <p:cSldViewPr snapToGrid="0">
      <p:cViewPr varScale="1">
        <p:scale>
          <a:sx n="68" d="100"/>
          <a:sy n="68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4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85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0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65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74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6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05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2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0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1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4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75" y="5620807"/>
            <a:ext cx="2397125" cy="31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81000" y="7620000"/>
            <a:ext cx="1000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Vui long</a:t>
            </a:r>
            <a:r>
              <a:rPr lang="en-US" baseline="0" smtClean="0"/>
              <a:t> tôn trọng tác giả, không mua đi bán lại, không chia sẻ , cảm ơn các thầy cô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4560" y="6590670"/>
            <a:ext cx="2010338" cy="267330"/>
          </a:xfrm>
          <a:prstGeom prst="rect">
            <a:avLst/>
          </a:prstGeom>
          <a:solidFill>
            <a:srgbClr val="FACE5D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75" y="5620807"/>
            <a:ext cx="2397125" cy="31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81000" y="7620000"/>
            <a:ext cx="1000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Vui long</a:t>
            </a:r>
            <a:r>
              <a:rPr lang="en-US" baseline="0" smtClean="0"/>
              <a:t> tôn trọng tác giả, không mua đi bán lại, không chia sẻ , cảm ơn các thầy cô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3A15D23-EAA3-4B48-B218-A6C0AD0620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8100" r="9937" b="-789"/>
          <a:stretch/>
        </p:blipFill>
        <p:spPr>
          <a:xfrm>
            <a:off x="1130" y="0"/>
            <a:ext cx="12192000" cy="6921500"/>
          </a:xfrm>
          <a:prstGeom prst="rect">
            <a:avLst/>
          </a:prstGeom>
        </p:spPr>
      </p:pic>
      <p:pic>
        <p:nvPicPr>
          <p:cNvPr id="2" name="5c4daca3bbb30">
            <a:hlinkClick r:id="" action="ppaction://media"/>
            <a:extLst>
              <a:ext uri="{FF2B5EF4-FFF2-40B4-BE49-F238E27FC236}">
                <a16:creationId xmlns:a16="http://schemas.microsoft.com/office/drawing/2014/main" id="{D54BE3CB-30C5-4BF6-B5CA-AFC4FF51E3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414" y="-1595032"/>
            <a:ext cx="406400" cy="40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0838" y="1618734"/>
            <a:ext cx="759432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>
                <a:ln w="12700">
                  <a:solidFill>
                    <a:srgbClr val="FBA944"/>
                  </a:solidFill>
                  <a:prstDash val="solid"/>
                </a:ln>
                <a:solidFill>
                  <a:srgbClr val="0000FF"/>
                </a:solidFill>
                <a:latin typeface="UTM Androgyne" panose="02040603050506020204" pitchFamily="18" charset="0"/>
              </a:rPr>
              <a:t>Toán </a:t>
            </a:r>
            <a:r>
              <a:rPr lang="en-US" sz="7200" b="1" smtClean="0">
                <a:ln w="12700">
                  <a:solidFill>
                    <a:srgbClr val="FBA944"/>
                  </a:solidFill>
                  <a:prstDash val="solid"/>
                </a:ln>
                <a:solidFill>
                  <a:srgbClr val="0000FF"/>
                </a:solidFill>
                <a:latin typeface="UTM Androgyne" panose="02040603050506020204" pitchFamily="18" charset="0"/>
              </a:rPr>
              <a:t>5</a:t>
            </a:r>
          </a:p>
          <a:p>
            <a:pPr algn="ctr"/>
            <a:r>
              <a:rPr lang="en-US" sz="7200" b="1">
                <a:ln w="12700">
                  <a:solidFill>
                    <a:srgbClr val="FBA944"/>
                  </a:solidFill>
                  <a:prstDash val="solid"/>
                </a:ln>
                <a:solidFill>
                  <a:srgbClr val="0000FF"/>
                </a:solidFill>
                <a:latin typeface="UTM Androgyne" panose="02040603050506020204" pitchFamily="18" charset="0"/>
              </a:rPr>
              <a:t>T</a:t>
            </a:r>
            <a:r>
              <a:rPr lang="en-US" sz="7200" b="1" smtClean="0">
                <a:ln w="12700">
                  <a:solidFill>
                    <a:srgbClr val="FBA944"/>
                  </a:solidFill>
                  <a:prstDash val="solid"/>
                </a:ln>
                <a:solidFill>
                  <a:srgbClr val="0000FF"/>
                </a:solidFill>
                <a:latin typeface="UTM Androgyne" panose="02040603050506020204" pitchFamily="18" charset="0"/>
              </a:rPr>
              <a:t>iết </a:t>
            </a:r>
            <a:r>
              <a:rPr lang="en-US" sz="7200" b="1">
                <a:ln w="12700">
                  <a:solidFill>
                    <a:srgbClr val="FBA944"/>
                  </a:solidFill>
                  <a:prstDash val="solid"/>
                </a:ln>
                <a:solidFill>
                  <a:srgbClr val="0000FF"/>
                </a:solidFill>
                <a:latin typeface="UTM Androgyne" panose="02040603050506020204" pitchFamily="18" charset="0"/>
              </a:rPr>
              <a:t>53: Luyện tập</a:t>
            </a:r>
            <a:endParaRPr lang="en-US" sz="7200" b="1" dirty="0">
              <a:ln w="12700">
                <a:solidFill>
                  <a:srgbClr val="FBA944"/>
                </a:solidFill>
                <a:prstDash val="solid"/>
              </a:ln>
              <a:solidFill>
                <a:srgbClr val="0000FF"/>
              </a:solidFill>
              <a:latin typeface="UTM Androgyne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3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32">
        <p:random/>
      </p:transition>
    </mc:Choice>
    <mc:Fallback xmlns="">
      <p:transition spd="slow" advTm="243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4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1319872" y="461984"/>
            <a:ext cx="5480978" cy="5496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57350" y="1536885"/>
            <a:ext cx="3300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cs typeface="Times New Roman" panose="02020603050405020304" pitchFamily="18" charset="0"/>
              </a:rPr>
              <a:t>8,3 – 1,4 – 3,6    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65750" y="1536884"/>
            <a:ext cx="4679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cs typeface="Times New Roman" panose="02020603050405020304" pitchFamily="18" charset="0"/>
              </a:rPr>
              <a:t>18,64 – ( 6,24 + 10,5)    </a:t>
            </a:r>
          </a:p>
        </p:txBody>
      </p:sp>
      <p:sp>
        <p:nvSpPr>
          <p:cNvPr id="24" name="Slide Number Placeholder 1"/>
          <p:cNvSpPr txBox="1">
            <a:spLocks noGrp="1"/>
          </p:cNvSpPr>
          <p:nvPr/>
        </p:nvSpPr>
        <p:spPr bwMode="auto">
          <a:xfrm>
            <a:off x="6489700" y="7304054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F38CE03-FD37-4F5F-9285-916349365A56}" type="slidenum"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pPr algn="r" eaLnBrk="1" hangingPunct="1"/>
              <a:t>10</a:t>
            </a:fld>
            <a:endParaRPr lang="en-US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72BB18D3-C0AC-4D8F-8A00-E9854ABBAABC}"/>
              </a:ext>
            </a:extLst>
          </p:cNvPr>
          <p:cNvSpPr/>
          <p:nvPr/>
        </p:nvSpPr>
        <p:spPr>
          <a:xfrm>
            <a:off x="233888" y="279400"/>
            <a:ext cx="11724225" cy="6299200"/>
          </a:xfrm>
          <a:prstGeom prst="roundRect">
            <a:avLst>
              <a:gd name="adj" fmla="val 9592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91757B-0D46-4726-B5FD-334B6030F58B}"/>
              </a:ext>
            </a:extLst>
          </p:cNvPr>
          <p:cNvGrpSpPr/>
          <p:nvPr/>
        </p:nvGrpSpPr>
        <p:grpSpPr>
          <a:xfrm>
            <a:off x="567872" y="384628"/>
            <a:ext cx="581531" cy="780143"/>
            <a:chOff x="4102100" y="90824"/>
            <a:chExt cx="1314449" cy="176337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9A6BD14-B1D6-4055-91B6-7E8E2CCAE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3" t="7203" r="45122" b="66789"/>
            <a:stretch/>
          </p:blipFill>
          <p:spPr>
            <a:xfrm>
              <a:off x="4157132" y="90824"/>
              <a:ext cx="1259417" cy="166495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58956C-CB56-4DDD-A4C2-915B8784AFC5}"/>
                </a:ext>
              </a:extLst>
            </p:cNvPr>
            <p:cNvSpPr/>
            <p:nvPr/>
          </p:nvSpPr>
          <p:spPr>
            <a:xfrm>
              <a:off x="4102100" y="1570038"/>
              <a:ext cx="300567" cy="28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648B6AB8-7DB5-408E-B680-D921C6F39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644" y="2320876"/>
            <a:ext cx="6762049" cy="4771575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49FBB92-753D-4821-AE3B-AD5775785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40" y="615460"/>
            <a:ext cx="6559934" cy="46289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0E33E97-DB03-49DA-AE47-21B1DC2517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64301" r="35611" b="1638"/>
          <a:stretch/>
        </p:blipFill>
        <p:spPr>
          <a:xfrm>
            <a:off x="4293824" y="2743994"/>
            <a:ext cx="3888701" cy="363255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CE15FF5-EE2C-4286-AD23-0F07E595F6EA}"/>
              </a:ext>
            </a:extLst>
          </p:cNvPr>
          <p:cNvSpPr txBox="1"/>
          <p:nvPr/>
        </p:nvSpPr>
        <p:spPr>
          <a:xfrm>
            <a:off x="1260496" y="2495571"/>
            <a:ext cx="257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CÁCH</a:t>
            </a:r>
            <a:r>
              <a:rPr kumimoji="0" lang="en-US" altLang="zh-CN" sz="2400" b="1" i="0" u="none" strike="noStrike" kern="1200" cap="none" spc="0" normalizeH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A1400F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FB13DC-9627-4FA0-8CBD-0D869B9A16E6}"/>
              </a:ext>
            </a:extLst>
          </p:cNvPr>
          <p:cNvSpPr txBox="1"/>
          <p:nvPr/>
        </p:nvSpPr>
        <p:spPr>
          <a:xfrm>
            <a:off x="8315693" y="808221"/>
            <a:ext cx="257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CÁCH</a:t>
            </a:r>
            <a:r>
              <a:rPr kumimoji="0" lang="en-US" altLang="zh-CN" sz="2400" b="1" i="0" u="none" strike="noStrike" kern="1200" cap="none" spc="0" normalizeH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 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A1400F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475066" y="3712352"/>
            <a:ext cx="26084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smtClean="0">
                <a:cs typeface="Times New Roman" panose="02020603050405020304" pitchFamily="18" charset="0"/>
              </a:rPr>
              <a:t>   8,3 </a:t>
            </a:r>
            <a:r>
              <a:rPr lang="en-US" altLang="en-US" sz="2800" b="1">
                <a:cs typeface="Times New Roman" panose="02020603050405020304" pitchFamily="18" charset="0"/>
              </a:rPr>
              <a:t>– 1,4 – 3,6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6,9 – 3,6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3,3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315693" y="1896470"/>
            <a:ext cx="28103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smtClean="0">
                <a:cs typeface="Times New Roman" panose="02020603050405020304" pitchFamily="18" charset="0"/>
              </a:rPr>
              <a:t>   8,3 </a:t>
            </a:r>
            <a:r>
              <a:rPr lang="en-US" altLang="en-US" sz="2800" b="1">
                <a:cs typeface="Times New Roman" panose="02020603050405020304" pitchFamily="18" charset="0"/>
              </a:rPr>
              <a:t>– 1,4 – 3,6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8,3 – (1,4 + 3,6)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8,3 – 5 </a:t>
            </a:r>
            <a:endParaRPr lang="en-US" altLang="en-US" sz="2800" b="1" smtClean="0"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b="1" smtClean="0">
                <a:cs typeface="Times New Roman" panose="02020603050405020304" pitchFamily="18" charset="0"/>
              </a:rPr>
              <a:t>= </a:t>
            </a:r>
            <a:r>
              <a:rPr lang="en-US" altLang="en-US" sz="2800" b="1">
                <a:cs typeface="Times New Roman" panose="02020603050405020304" pitchFamily="18" charset="0"/>
              </a:rPr>
              <a:t>3,3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837151" y="865366"/>
            <a:ext cx="3300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8,3 – 1,4 – 3,6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27">
        <p:random/>
      </p:transition>
    </mc:Choice>
    <mc:Fallback xmlns="">
      <p:transition spd="slow" advTm="28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72BB18D3-C0AC-4D8F-8A00-E9854ABBAABC}"/>
              </a:ext>
            </a:extLst>
          </p:cNvPr>
          <p:cNvSpPr/>
          <p:nvPr/>
        </p:nvSpPr>
        <p:spPr>
          <a:xfrm>
            <a:off x="233888" y="279400"/>
            <a:ext cx="11724225" cy="6299200"/>
          </a:xfrm>
          <a:prstGeom prst="roundRect">
            <a:avLst>
              <a:gd name="adj" fmla="val 9592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91757B-0D46-4726-B5FD-334B6030F58B}"/>
              </a:ext>
            </a:extLst>
          </p:cNvPr>
          <p:cNvGrpSpPr/>
          <p:nvPr/>
        </p:nvGrpSpPr>
        <p:grpSpPr>
          <a:xfrm>
            <a:off x="567872" y="384628"/>
            <a:ext cx="581531" cy="780143"/>
            <a:chOff x="4102100" y="90824"/>
            <a:chExt cx="1314449" cy="176337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9A6BD14-B1D6-4055-91B6-7E8E2CCAE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3" t="7203" r="45122" b="66789"/>
            <a:stretch/>
          </p:blipFill>
          <p:spPr>
            <a:xfrm>
              <a:off x="4157132" y="90824"/>
              <a:ext cx="1259417" cy="166495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58956C-CB56-4DDD-A4C2-915B8784AFC5}"/>
                </a:ext>
              </a:extLst>
            </p:cNvPr>
            <p:cNvSpPr/>
            <p:nvPr/>
          </p:nvSpPr>
          <p:spPr>
            <a:xfrm>
              <a:off x="4102100" y="1570038"/>
              <a:ext cx="300567" cy="28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648B6AB8-7DB5-408E-B680-D921C6F39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644" y="2320876"/>
            <a:ext cx="6762049" cy="4771575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49FBB92-753D-4821-AE3B-AD5775785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40" y="615460"/>
            <a:ext cx="6559934" cy="46289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0E33E97-DB03-49DA-AE47-21B1DC2517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64301" r="35611" b="1638"/>
          <a:stretch/>
        </p:blipFill>
        <p:spPr>
          <a:xfrm>
            <a:off x="4293824" y="2743994"/>
            <a:ext cx="3888701" cy="363255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CE15FF5-EE2C-4286-AD23-0F07E595F6EA}"/>
              </a:ext>
            </a:extLst>
          </p:cNvPr>
          <p:cNvSpPr txBox="1"/>
          <p:nvPr/>
        </p:nvSpPr>
        <p:spPr>
          <a:xfrm>
            <a:off x="1260496" y="2495571"/>
            <a:ext cx="257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CÁCH</a:t>
            </a:r>
            <a:r>
              <a:rPr kumimoji="0" lang="en-US" altLang="zh-CN" sz="2400" b="1" i="0" u="none" strike="noStrike" kern="1200" cap="none" spc="0" normalizeH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A1400F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FB13DC-9627-4FA0-8CBD-0D869B9A16E6}"/>
              </a:ext>
            </a:extLst>
          </p:cNvPr>
          <p:cNvSpPr txBox="1"/>
          <p:nvPr/>
        </p:nvSpPr>
        <p:spPr>
          <a:xfrm>
            <a:off x="8315693" y="808221"/>
            <a:ext cx="257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CÁCH</a:t>
            </a:r>
            <a:r>
              <a:rPr kumimoji="0" lang="en-US" altLang="zh-CN" sz="2400" b="1" i="0" u="none" strike="noStrike" kern="1200" cap="none" spc="0" normalizeH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 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A1400F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837151" y="865366"/>
            <a:ext cx="4333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T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18,64 – ( 6,24 + 10,5) </a:t>
            </a:r>
            <a:endParaRPr lang="en-US" altLang="en-US" sz="36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260496" y="3652331"/>
            <a:ext cx="35926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cs typeface="Times New Roman" panose="02020603050405020304" pitchFamily="18" charset="0"/>
              </a:rPr>
              <a:t>18,64 – (6,24 + 10,5)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18,64 – 16,74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1,9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195180" y="2049295"/>
            <a:ext cx="33570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   18,64 – 6,24 - 10,5 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12,4 – 10,5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1,9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2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27">
        <p:random/>
      </p:transition>
    </mc:Choice>
    <mc:Fallback xmlns="">
      <p:transition spd="slow" advTm="28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1319872" y="461984"/>
            <a:ext cx="5480978" cy="5496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57350" y="1536885"/>
            <a:ext cx="260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8,3 – 1,4 – 3,6    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08600" y="1500372"/>
            <a:ext cx="3682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18,64 – ( 6,24 + 10,5)    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871663" y="2109972"/>
            <a:ext cx="260840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Cách 1: </a:t>
            </a:r>
          </a:p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cs typeface="Times New Roman" panose="02020603050405020304" pitchFamily="18" charset="0"/>
              </a:rPr>
              <a:t>8,3 – 1,4 – 3,6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6,9 – 3,6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3,3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795463" y="3786372"/>
            <a:ext cx="28103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Cách 2: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   8,3 – 1,4 – 3,6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8,3 – (1,4 + 3,6)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8,3 – 5 = 3,3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42000" y="2109972"/>
            <a:ext cx="35926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Cách 1: </a:t>
            </a:r>
          </a:p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cs typeface="Times New Roman" panose="02020603050405020304" pitchFamily="18" charset="0"/>
              </a:rPr>
              <a:t>18,64 – (6,24 + 10,5)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18,64 – 16,74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1,9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969000" y="3799072"/>
            <a:ext cx="33570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Cách 2: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   18,64 – 6,24 - 10,5 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12,4 – 10,5 </a:t>
            </a:r>
          </a:p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= 1,9 </a:t>
            </a:r>
          </a:p>
        </p:txBody>
      </p:sp>
      <p:sp>
        <p:nvSpPr>
          <p:cNvPr id="24" name="Slide Number Placeholder 1"/>
          <p:cNvSpPr txBox="1">
            <a:spLocks noGrp="1"/>
          </p:cNvSpPr>
          <p:nvPr/>
        </p:nvSpPr>
        <p:spPr bwMode="auto">
          <a:xfrm>
            <a:off x="6489700" y="7304054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F38CE03-FD37-4F5F-9285-916349365A56}" type="slidenum"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pPr algn="r" eaLnBrk="1" hangingPunct="1"/>
              <a:t>13</a:t>
            </a:fld>
            <a:endParaRPr lang="en-US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64EF575-C16E-46D0-B535-C2FBD4C88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8100" r="9937" b="-789"/>
          <a:stretch/>
        </p:blipFill>
        <p:spPr>
          <a:xfrm>
            <a:off x="0" y="0"/>
            <a:ext cx="12193130" cy="69215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72BB18D3-C0AC-4D8F-8A00-E9854ABBAABC}"/>
              </a:ext>
            </a:extLst>
          </p:cNvPr>
          <p:cNvSpPr/>
          <p:nvPr/>
        </p:nvSpPr>
        <p:spPr>
          <a:xfrm>
            <a:off x="233888" y="279400"/>
            <a:ext cx="11724225" cy="6299200"/>
          </a:xfrm>
          <a:prstGeom prst="roundRect">
            <a:avLst>
              <a:gd name="adj" fmla="val 9592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91757B-0D46-4726-B5FD-334B6030F58B}"/>
              </a:ext>
            </a:extLst>
          </p:cNvPr>
          <p:cNvGrpSpPr/>
          <p:nvPr/>
        </p:nvGrpSpPr>
        <p:grpSpPr>
          <a:xfrm>
            <a:off x="567872" y="384628"/>
            <a:ext cx="581531" cy="780143"/>
            <a:chOff x="4102100" y="90824"/>
            <a:chExt cx="1314449" cy="176337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9A6BD14-B1D6-4055-91B6-7E8E2CCAE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3" t="7203" r="45122" b="66789"/>
            <a:stretch/>
          </p:blipFill>
          <p:spPr>
            <a:xfrm>
              <a:off x="4157132" y="90824"/>
              <a:ext cx="1259417" cy="166495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58956C-CB56-4DDD-A4C2-915B8784AFC5}"/>
                </a:ext>
              </a:extLst>
            </p:cNvPr>
            <p:cNvSpPr/>
            <p:nvPr/>
          </p:nvSpPr>
          <p:spPr>
            <a:xfrm>
              <a:off x="4102100" y="1570038"/>
              <a:ext cx="300567" cy="28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A4A25806-BA3C-486B-801B-8FACABE55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62" y="677012"/>
            <a:ext cx="6068282" cy="606828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89F0BD9A-9103-4D82-B982-FC2A6E7E48F1}"/>
              </a:ext>
            </a:extLst>
          </p:cNvPr>
          <p:cNvGrpSpPr/>
          <p:nvPr/>
        </p:nvGrpSpPr>
        <p:grpSpPr>
          <a:xfrm>
            <a:off x="700847" y="-63500"/>
            <a:ext cx="5983967" cy="5983967"/>
            <a:chOff x="598179" y="867990"/>
            <a:chExt cx="5983967" cy="598396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B42DE30-E264-4FF3-AA61-D8F92C1F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9" y="867990"/>
              <a:ext cx="5983967" cy="5983967"/>
            </a:xfrm>
            <a:prstGeom prst="rect">
              <a:avLst/>
            </a:prstGeom>
            <a:noFill/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FC5DB6C-67A1-45C7-AF78-E46386B934C3}"/>
                </a:ext>
              </a:extLst>
            </p:cNvPr>
            <p:cNvSpPr txBox="1"/>
            <p:nvPr/>
          </p:nvSpPr>
          <p:spPr>
            <a:xfrm>
              <a:off x="1466530" y="3206328"/>
              <a:ext cx="4443947" cy="105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457200" algn="just" fontAlgn="base" latinLnBrk="1">
                <a:lnSpc>
                  <a:spcPct val="150000"/>
                </a:lnSpc>
                <a:defRPr sz="2000" b="0" i="0" spc="400">
                  <a:solidFill>
                    <a:srgbClr val="444444"/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indent="0" algn="ctr"/>
              <a:r>
                <a:rPr lang="en-US" sz="4800" b="1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4800" b="1" kern="10" smtClean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4</a:t>
              </a:r>
              <a:endParaRPr lang="en-US" sz="48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9615" y="6564868"/>
            <a:ext cx="230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Thongminh.edu.vn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9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5">
        <p:random/>
      </p:transition>
    </mc:Choice>
    <mc:Fallback xmlns="">
      <p:transition spd="slow" advTm="109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1123950" y="499379"/>
            <a:ext cx="11068049" cy="20342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14,5 kg.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4,8 kg; 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kg. 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  <a:p>
            <a:r>
              <a:rPr lang="en-US" sz="2800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905374" y="2265225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u="sng"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123950" y="3477627"/>
            <a:ext cx="2436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dirty="0" err="1"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103160" y="4095809"/>
            <a:ext cx="2231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dirty="0" err="1"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123950" y="4692423"/>
            <a:ext cx="2117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dirty="0" err="1"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521010" y="3466843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dirty="0">
                <a:cs typeface="Times New Roman" panose="02020603050405020304" pitchFamily="18" charset="0"/>
              </a:rPr>
              <a:t>4,8 kg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288325" y="4095809"/>
            <a:ext cx="4785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dirty="0" err="1">
                <a:cs typeface="Times New Roman" panose="02020603050405020304" pitchFamily="18" charset="0"/>
              </a:rPr>
              <a:t>nhẹ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cs typeface="Times New Roman" panose="02020603050405020304" pitchFamily="18" charset="0"/>
              </a:rPr>
              <a:t> 1,2 kg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925450" y="4696090"/>
            <a:ext cx="2727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dirty="0">
                <a:cs typeface="Times New Roman" panose="02020603050405020304" pitchFamily="18" charset="0"/>
              </a:rPr>
              <a:t>…………..kg ?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123950" y="2859445"/>
            <a:ext cx="216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Ba quả dưa</a:t>
            </a:r>
            <a:r>
              <a:rPr lang="en-US" altLang="en-US" sz="320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294062" y="2859445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14,5 kg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832964" y="1519679"/>
            <a:ext cx="7772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dưa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FF5050"/>
                </a:solidFill>
                <a:cs typeface="Times New Roman" panose="02020603050405020304" pitchFamily="18" charset="0"/>
              </a:rPr>
              <a:t>4,8 – 1,2 = 3,6 (kg)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dưa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FF5050"/>
                </a:solidFill>
                <a:cs typeface="Times New Roman" panose="02020603050405020304" pitchFamily="18" charset="0"/>
              </a:rPr>
              <a:t>14,5 – (4,8 + 3,6) = 6,1 (kg)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FF5050"/>
                </a:solidFill>
                <a:cs typeface="Times New Roman" panose="02020603050405020304" pitchFamily="18" charset="0"/>
              </a:rPr>
              <a:t>6,1kg</a:t>
            </a:r>
          </a:p>
        </p:txBody>
      </p:sp>
      <p:pic>
        <p:nvPicPr>
          <p:cNvPr id="43" name="Picture 32" descr="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4" y="1519678"/>
            <a:ext cx="5943600" cy="259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7995264" y="734849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72BB18D3-C0AC-4D8F-8A00-E9854ABBAABC}"/>
              </a:ext>
            </a:extLst>
          </p:cNvPr>
          <p:cNvSpPr/>
          <p:nvPr/>
        </p:nvSpPr>
        <p:spPr>
          <a:xfrm>
            <a:off x="233888" y="279400"/>
            <a:ext cx="11724225" cy="6299200"/>
          </a:xfrm>
          <a:prstGeom prst="roundRect">
            <a:avLst>
              <a:gd name="adj" fmla="val 9592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91757B-0D46-4726-B5FD-334B6030F58B}"/>
              </a:ext>
            </a:extLst>
          </p:cNvPr>
          <p:cNvGrpSpPr/>
          <p:nvPr/>
        </p:nvGrpSpPr>
        <p:grpSpPr>
          <a:xfrm>
            <a:off x="567872" y="384628"/>
            <a:ext cx="581531" cy="780143"/>
            <a:chOff x="4102100" y="90824"/>
            <a:chExt cx="1314449" cy="176337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9A6BD14-B1D6-4055-91B6-7E8E2CCAE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3" t="7203" r="45122" b="66789"/>
            <a:stretch/>
          </p:blipFill>
          <p:spPr>
            <a:xfrm>
              <a:off x="4157132" y="90824"/>
              <a:ext cx="1259417" cy="166495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58956C-CB56-4DDD-A4C2-915B8784AFC5}"/>
                </a:ext>
              </a:extLst>
            </p:cNvPr>
            <p:cNvSpPr/>
            <p:nvPr/>
          </p:nvSpPr>
          <p:spPr>
            <a:xfrm>
              <a:off x="4102100" y="1570038"/>
              <a:ext cx="300567" cy="28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E6C339ED-2F16-41BA-ABE9-FC32D4A00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6703"/>
          <a:stretch/>
        </p:blipFill>
        <p:spPr>
          <a:xfrm>
            <a:off x="1013871" y="794325"/>
            <a:ext cx="5082129" cy="5806048"/>
          </a:xfrm>
          <a:prstGeom prst="rect">
            <a:avLst/>
          </a:prstGeom>
        </p:spPr>
      </p:pic>
      <p:grpSp>
        <p:nvGrpSpPr>
          <p:cNvPr id="19" name="组合 14">
            <a:extLst>
              <a:ext uri="{FF2B5EF4-FFF2-40B4-BE49-F238E27FC236}">
                <a16:creationId xmlns:a16="http://schemas.microsoft.com/office/drawing/2014/main" id="{89F0BD9A-9103-4D82-B982-FC2A6E7E48F1}"/>
              </a:ext>
            </a:extLst>
          </p:cNvPr>
          <p:cNvGrpSpPr/>
          <p:nvPr/>
        </p:nvGrpSpPr>
        <p:grpSpPr>
          <a:xfrm>
            <a:off x="5730047" y="279400"/>
            <a:ext cx="5983967" cy="5983967"/>
            <a:chOff x="598179" y="867990"/>
            <a:chExt cx="5983967" cy="5983967"/>
          </a:xfrm>
        </p:grpSpPr>
        <p:pic>
          <p:nvPicPr>
            <p:cNvPr id="20" name="图片 12">
              <a:extLst>
                <a:ext uri="{FF2B5EF4-FFF2-40B4-BE49-F238E27FC236}">
                  <a16:creationId xmlns:a16="http://schemas.microsoft.com/office/drawing/2014/main" id="{BB42DE30-E264-4FF3-AA61-D8F92C1F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9" y="867990"/>
              <a:ext cx="5983967" cy="5983967"/>
            </a:xfrm>
            <a:prstGeom prst="rect">
              <a:avLst/>
            </a:prstGeom>
            <a:noFill/>
          </p:spPr>
        </p:pic>
        <p:sp>
          <p:nvSpPr>
            <p:cNvPr id="21" name="文本框 13">
              <a:extLst>
                <a:ext uri="{FF2B5EF4-FFF2-40B4-BE49-F238E27FC236}">
                  <a16:creationId xmlns:a16="http://schemas.microsoft.com/office/drawing/2014/main" id="{5FC5DB6C-67A1-45C7-AF78-E46386B934C3}"/>
                </a:ext>
              </a:extLst>
            </p:cNvPr>
            <p:cNvSpPr txBox="1"/>
            <p:nvPr/>
          </p:nvSpPr>
          <p:spPr>
            <a:xfrm>
              <a:off x="1490373" y="3757685"/>
              <a:ext cx="4443947" cy="105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457200" algn="just" fontAlgn="base" latinLnBrk="1">
                <a:lnSpc>
                  <a:spcPct val="150000"/>
                </a:lnSpc>
                <a:defRPr sz="2000" b="0" i="0" spc="400">
                  <a:solidFill>
                    <a:srgbClr val="444444"/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indent="0" algn="ctr"/>
              <a:r>
                <a:rPr lang="en-US" sz="4800" b="1" kern="10" smtClean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DẶN DÒ</a:t>
              </a:r>
              <a:endParaRPr lang="en-US" sz="48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77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31">
        <p:random/>
      </p:transition>
    </mc:Choice>
    <mc:Fallback xmlns="">
      <p:transition spd="slow" advTm="133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64EF575-C16E-46D0-B535-C2FBD4C88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8100" r="9937" b="-789"/>
          <a:stretch/>
        </p:blipFill>
        <p:spPr>
          <a:xfrm>
            <a:off x="0" y="0"/>
            <a:ext cx="12193130" cy="69215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72BB18D3-C0AC-4D8F-8A00-E9854ABBAABC}"/>
              </a:ext>
            </a:extLst>
          </p:cNvPr>
          <p:cNvSpPr/>
          <p:nvPr/>
        </p:nvSpPr>
        <p:spPr>
          <a:xfrm>
            <a:off x="233888" y="279400"/>
            <a:ext cx="11724225" cy="6299200"/>
          </a:xfrm>
          <a:prstGeom prst="roundRect">
            <a:avLst>
              <a:gd name="adj" fmla="val 9592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91757B-0D46-4726-B5FD-334B6030F58B}"/>
              </a:ext>
            </a:extLst>
          </p:cNvPr>
          <p:cNvGrpSpPr/>
          <p:nvPr/>
        </p:nvGrpSpPr>
        <p:grpSpPr>
          <a:xfrm>
            <a:off x="567872" y="384628"/>
            <a:ext cx="581531" cy="780143"/>
            <a:chOff x="4102100" y="90824"/>
            <a:chExt cx="1314449" cy="176337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9A6BD14-B1D6-4055-91B6-7E8E2CCAE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3" t="7203" r="45122" b="66789"/>
            <a:stretch/>
          </p:blipFill>
          <p:spPr>
            <a:xfrm>
              <a:off x="4157132" y="90824"/>
              <a:ext cx="1259417" cy="166495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58956C-CB56-4DDD-A4C2-915B8784AFC5}"/>
                </a:ext>
              </a:extLst>
            </p:cNvPr>
            <p:cNvSpPr/>
            <p:nvPr/>
          </p:nvSpPr>
          <p:spPr>
            <a:xfrm>
              <a:off x="4102100" y="1570038"/>
              <a:ext cx="300567" cy="28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A4A25806-BA3C-486B-801B-8FACABE55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62" y="677012"/>
            <a:ext cx="6068282" cy="606828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89F0BD9A-9103-4D82-B982-FC2A6E7E48F1}"/>
              </a:ext>
            </a:extLst>
          </p:cNvPr>
          <p:cNvGrpSpPr/>
          <p:nvPr/>
        </p:nvGrpSpPr>
        <p:grpSpPr>
          <a:xfrm>
            <a:off x="700847" y="-63500"/>
            <a:ext cx="5983967" cy="5983967"/>
            <a:chOff x="598179" y="867990"/>
            <a:chExt cx="5983967" cy="598396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B42DE30-E264-4FF3-AA61-D8F92C1F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9" y="867990"/>
              <a:ext cx="5983967" cy="5983967"/>
            </a:xfrm>
            <a:prstGeom prst="rect">
              <a:avLst/>
            </a:prstGeom>
            <a:noFill/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FC5DB6C-67A1-45C7-AF78-E46386B934C3}"/>
                </a:ext>
              </a:extLst>
            </p:cNvPr>
            <p:cNvSpPr txBox="1"/>
            <p:nvPr/>
          </p:nvSpPr>
          <p:spPr>
            <a:xfrm>
              <a:off x="1446601" y="3488065"/>
              <a:ext cx="44439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457200" algn="just" fontAlgn="base" latinLnBrk="1">
                <a:lnSpc>
                  <a:spcPct val="150000"/>
                </a:lnSpc>
                <a:defRPr sz="2000" b="0" i="0" spc="400">
                  <a:solidFill>
                    <a:srgbClr val="444444"/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indent="0" algn="ctr"/>
              <a:r>
                <a:rPr lang="en-US" sz="3200" b="1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Bài 1: </a:t>
              </a:r>
              <a:endParaRPr lang="en-US" sz="3200" b="1" kern="1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indent="0" algn="ctr"/>
              <a:r>
                <a:rPr lang="en-US" sz="3200" b="1" kern="10" smtClean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Đặt </a:t>
              </a:r>
              <a:r>
                <a:rPr lang="en-US" sz="3200" b="1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tính rồi tính:</a:t>
              </a:r>
              <a:endParaRPr lang="en-US" sz="32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9615" y="6564868"/>
            <a:ext cx="230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Thongminh.edu.vn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0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5">
        <p:random/>
      </p:transition>
    </mc:Choice>
    <mc:Fallback xmlns="">
      <p:transition spd="slow" advTm="109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41154" y="1354214"/>
            <a:ext cx="2438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c) 75,5 – 30,26 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6189354" y="1354214"/>
            <a:ext cx="2210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d) 60 – 12,45 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1541154" y="820814"/>
            <a:ext cx="2638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a) 68,72 – 29,91 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189354" y="820814"/>
            <a:ext cx="2569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cs typeface="Times New Roman" panose="02020603050405020304" pitchFamily="18" charset="0"/>
              </a:rPr>
              <a:t>b) 52,37 – 8,64  </a:t>
            </a:r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3673167" y="3106814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1545917" y="3121102"/>
            <a:ext cx="992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38,81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1539567" y="2084464"/>
            <a:ext cx="9925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68,72</a:t>
            </a:r>
          </a:p>
          <a:p>
            <a:pPr algn="l" eaLnBrk="1" hangingPunct="1"/>
            <a:endParaRPr lang="en-US" altLang="en-US" sz="2800" b="1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1464954" y="257341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 29,91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3749367" y="2116214"/>
            <a:ext cx="9925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52,37</a:t>
            </a:r>
          </a:p>
          <a:p>
            <a:pPr algn="l" eaLnBrk="1" hangingPunct="1"/>
            <a:endParaRPr lang="en-US" altLang="en-US" sz="280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3846204" y="2573414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8,64</a:t>
            </a: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1312554" y="2314652"/>
            <a:ext cx="303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5808354" y="2359102"/>
            <a:ext cx="303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8168967" y="2344814"/>
            <a:ext cx="303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6111567" y="2116214"/>
            <a:ext cx="8130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75,5</a:t>
            </a:r>
          </a:p>
          <a:p>
            <a:pPr algn="l" eaLnBrk="1" hangingPunct="1"/>
            <a:endParaRPr lang="en-US" altLang="en-US" sz="280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6117917" y="2573414"/>
            <a:ext cx="992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30,26</a:t>
            </a: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8397567" y="2116214"/>
            <a:ext cx="5437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60</a:t>
            </a:r>
          </a:p>
          <a:p>
            <a:pPr algn="l" eaLnBrk="1" hangingPunct="1"/>
            <a:endParaRPr lang="en-US" altLang="en-US" sz="280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8399154" y="2573414"/>
            <a:ext cx="9925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12,45</a:t>
            </a:r>
          </a:p>
          <a:p>
            <a:pPr algn="l" eaLnBrk="1" hangingPunct="1"/>
            <a:endParaRPr lang="en-US" altLang="en-US" sz="280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>
            <a:off x="1464954" y="310681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>
            <a:off x="6035367" y="310681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61"/>
          <p:cNvSpPr>
            <a:spLocks noChangeShapeType="1"/>
          </p:cNvSpPr>
          <p:nvPr/>
        </p:nvSpPr>
        <p:spPr bwMode="auto">
          <a:xfrm>
            <a:off x="8321367" y="310681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3744604" y="3106814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43,73 </a:t>
            </a: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6111567" y="3106814"/>
            <a:ext cx="1449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45,24 </a:t>
            </a:r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8397567" y="3106814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47,55 </a:t>
            </a:r>
          </a:p>
        </p:txBody>
      </p:sp>
      <p:sp>
        <p:nvSpPr>
          <p:cNvPr id="30" name="Text Box 65"/>
          <p:cNvSpPr txBox="1">
            <a:spLocks noChangeArrowheads="1"/>
          </p:cNvSpPr>
          <p:nvPr/>
        </p:nvSpPr>
        <p:spPr bwMode="auto">
          <a:xfrm>
            <a:off x="3522354" y="2314652"/>
            <a:ext cx="303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990000"/>
                </a:solidFill>
                <a:cs typeface="Times New Roman" panose="02020603050405020304" pitchFamily="18" charset="0"/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64EF575-C16E-46D0-B535-C2FBD4C88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8100" r="9937" b="-789"/>
          <a:stretch/>
        </p:blipFill>
        <p:spPr>
          <a:xfrm>
            <a:off x="0" y="0"/>
            <a:ext cx="12193130" cy="69215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72BB18D3-C0AC-4D8F-8A00-E9854ABBAABC}"/>
              </a:ext>
            </a:extLst>
          </p:cNvPr>
          <p:cNvSpPr/>
          <p:nvPr/>
        </p:nvSpPr>
        <p:spPr>
          <a:xfrm>
            <a:off x="233888" y="279400"/>
            <a:ext cx="11724225" cy="6299200"/>
          </a:xfrm>
          <a:prstGeom prst="roundRect">
            <a:avLst>
              <a:gd name="adj" fmla="val 9592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91757B-0D46-4726-B5FD-334B6030F58B}"/>
              </a:ext>
            </a:extLst>
          </p:cNvPr>
          <p:cNvGrpSpPr/>
          <p:nvPr/>
        </p:nvGrpSpPr>
        <p:grpSpPr>
          <a:xfrm>
            <a:off x="567872" y="384628"/>
            <a:ext cx="581531" cy="780143"/>
            <a:chOff x="4102100" y="90824"/>
            <a:chExt cx="1314449" cy="176337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9A6BD14-B1D6-4055-91B6-7E8E2CCAE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3" t="7203" r="45122" b="66789"/>
            <a:stretch/>
          </p:blipFill>
          <p:spPr>
            <a:xfrm>
              <a:off x="4157132" y="90824"/>
              <a:ext cx="1259417" cy="166495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58956C-CB56-4DDD-A4C2-915B8784AFC5}"/>
                </a:ext>
              </a:extLst>
            </p:cNvPr>
            <p:cNvSpPr/>
            <p:nvPr/>
          </p:nvSpPr>
          <p:spPr>
            <a:xfrm>
              <a:off x="4102100" y="1570038"/>
              <a:ext cx="300567" cy="28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A4A25806-BA3C-486B-801B-8FACABE55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62" y="677012"/>
            <a:ext cx="6068282" cy="606828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89F0BD9A-9103-4D82-B982-FC2A6E7E48F1}"/>
              </a:ext>
            </a:extLst>
          </p:cNvPr>
          <p:cNvGrpSpPr/>
          <p:nvPr/>
        </p:nvGrpSpPr>
        <p:grpSpPr>
          <a:xfrm>
            <a:off x="700847" y="-63500"/>
            <a:ext cx="5983967" cy="5983967"/>
            <a:chOff x="598179" y="867990"/>
            <a:chExt cx="5983967" cy="598396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B42DE30-E264-4FF3-AA61-D8F92C1F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9" y="867990"/>
              <a:ext cx="5983967" cy="5983967"/>
            </a:xfrm>
            <a:prstGeom prst="rect">
              <a:avLst/>
            </a:prstGeom>
            <a:noFill/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FC5DB6C-67A1-45C7-AF78-E46386B934C3}"/>
                </a:ext>
              </a:extLst>
            </p:cNvPr>
            <p:cNvSpPr txBox="1"/>
            <p:nvPr/>
          </p:nvSpPr>
          <p:spPr>
            <a:xfrm>
              <a:off x="1466530" y="3110694"/>
              <a:ext cx="4443947" cy="2164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457200" algn="just" fontAlgn="base" latinLnBrk="1">
                <a:lnSpc>
                  <a:spcPct val="150000"/>
                </a:lnSpc>
                <a:defRPr sz="2000" b="0" i="0" spc="400">
                  <a:solidFill>
                    <a:srgbClr val="444444"/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indent="0" algn="ctr"/>
              <a:r>
                <a:rPr lang="en-US" sz="4800" b="1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Bài 2: </a:t>
              </a:r>
              <a:endParaRPr lang="en-US" sz="4800" b="1" kern="1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indent="0" algn="ctr"/>
              <a:r>
                <a:rPr lang="en-US" sz="4800" b="1" kern="10" smtClean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Tìm </a:t>
              </a:r>
              <a:r>
                <a:rPr lang="en-US" sz="4800" b="1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x, </a:t>
              </a:r>
              <a:r>
                <a:rPr lang="en-US" sz="4800" b="1" kern="10" smtClean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biết </a:t>
              </a:r>
              <a:endParaRPr lang="en-US" sz="48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9615" y="6564868"/>
            <a:ext cx="230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Thongminh.edu.vn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5">
        <p:random/>
      </p:transition>
    </mc:Choice>
    <mc:Fallback xmlns="">
      <p:transition spd="slow" advTm="109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WordArt 6"/>
          <p:cNvSpPr>
            <a:spLocks noChangeArrowheads="1" noChangeShapeType="1" noTextEdit="1"/>
          </p:cNvSpPr>
          <p:nvPr/>
        </p:nvSpPr>
        <p:spPr bwMode="auto">
          <a:xfrm>
            <a:off x="2459182" y="1680785"/>
            <a:ext cx="3581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 dirty="0"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697182" y="170596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vi-VN" altLang="en-US" sz="3600">
              <a:cs typeface="Times New Roman" panose="02020603050405020304" pitchFamily="18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067570" y="2406054"/>
            <a:ext cx="2973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d) 7,9 - </a:t>
            </a:r>
            <a:r>
              <a:rPr lang="en-US" altLang="en-US" sz="3600" b="1" i="1" dirty="0"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cs typeface="Times New Roman" panose="02020603050405020304" pitchFamily="18" charset="0"/>
              </a:rPr>
              <a:t> = 2,5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6040582" y="1491654"/>
            <a:ext cx="37753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cs typeface="Times New Roman" panose="02020603050405020304" pitchFamily="18" charset="0"/>
              </a:rPr>
              <a:t>b) 6,85 + </a:t>
            </a:r>
            <a:r>
              <a:rPr lang="en-US" altLang="en-US" sz="3600" b="1" i="1">
                <a:cs typeface="Times New Roman" panose="02020603050405020304" pitchFamily="18" charset="0"/>
              </a:rPr>
              <a:t>x</a:t>
            </a:r>
            <a:r>
              <a:rPr lang="en-US" altLang="en-US" sz="3600" b="1">
                <a:cs typeface="Times New Roman" panose="02020603050405020304" pitchFamily="18" charset="0"/>
              </a:rPr>
              <a:t> = 10,29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1503507" y="2406054"/>
            <a:ext cx="34612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cs typeface="Times New Roman" panose="02020603050405020304" pitchFamily="18" charset="0"/>
              </a:rPr>
              <a:t>c) </a:t>
            </a:r>
            <a:r>
              <a:rPr lang="en-US" altLang="en-US" sz="3600" b="1" i="1">
                <a:cs typeface="Times New Roman" panose="02020603050405020304" pitchFamily="18" charset="0"/>
              </a:rPr>
              <a:t>x </a:t>
            </a:r>
            <a:r>
              <a:rPr lang="en-US" altLang="en-US" sz="3600" b="1">
                <a:cs typeface="Times New Roman" panose="02020603050405020304" pitchFamily="18" charset="0"/>
              </a:rPr>
              <a:t>– 3,64 = 5,86</a:t>
            </a: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1468582" y="1491654"/>
            <a:ext cx="3518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cs typeface="Times New Roman" panose="02020603050405020304" pitchFamily="18" charset="0"/>
              </a:rPr>
              <a:t>a) </a:t>
            </a:r>
            <a:r>
              <a:rPr lang="en-US" altLang="en-US" sz="3600" b="1" i="1">
                <a:cs typeface="Times New Roman" panose="02020603050405020304" pitchFamily="18" charset="0"/>
              </a:rPr>
              <a:t>x </a:t>
            </a:r>
            <a:r>
              <a:rPr lang="en-US" altLang="en-US" sz="3600" b="1">
                <a:cs typeface="Times New Roman" panose="02020603050405020304" pitchFamily="18" charset="0"/>
              </a:rPr>
              <a:t>+ 4,32 = 8,67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72BB18D3-C0AC-4D8F-8A00-E9854ABBAABC}"/>
              </a:ext>
            </a:extLst>
          </p:cNvPr>
          <p:cNvSpPr/>
          <p:nvPr/>
        </p:nvSpPr>
        <p:spPr>
          <a:xfrm>
            <a:off x="233888" y="279400"/>
            <a:ext cx="11724225" cy="6299200"/>
          </a:xfrm>
          <a:prstGeom prst="roundRect">
            <a:avLst>
              <a:gd name="adj" fmla="val 9592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91757B-0D46-4726-B5FD-334B6030F58B}"/>
              </a:ext>
            </a:extLst>
          </p:cNvPr>
          <p:cNvGrpSpPr/>
          <p:nvPr/>
        </p:nvGrpSpPr>
        <p:grpSpPr>
          <a:xfrm>
            <a:off x="567872" y="384628"/>
            <a:ext cx="581531" cy="780143"/>
            <a:chOff x="4102100" y="90824"/>
            <a:chExt cx="1314449" cy="176337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9A6BD14-B1D6-4055-91B6-7E8E2CCAE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3" t="7203" r="45122" b="66789"/>
            <a:stretch/>
          </p:blipFill>
          <p:spPr>
            <a:xfrm>
              <a:off x="4157132" y="90824"/>
              <a:ext cx="1259417" cy="166495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58956C-CB56-4DDD-A4C2-915B8784AFC5}"/>
                </a:ext>
              </a:extLst>
            </p:cNvPr>
            <p:cNvSpPr/>
            <p:nvPr/>
          </p:nvSpPr>
          <p:spPr>
            <a:xfrm>
              <a:off x="4102100" y="1570038"/>
              <a:ext cx="300567" cy="28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735F3D1-2E4B-492E-A352-D6BC8E633185}"/>
              </a:ext>
            </a:extLst>
          </p:cNvPr>
          <p:cNvSpPr txBox="1"/>
          <p:nvPr/>
        </p:nvSpPr>
        <p:spPr>
          <a:xfrm>
            <a:off x="1274534" y="384627"/>
            <a:ext cx="276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3200" b="0" i="0" u="none" strike="noStrike" kern="1200" cap="none" spc="0" normalizeH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 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1400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FBE269-38CC-407F-8BDF-A0958AA25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01" y="1160088"/>
            <a:ext cx="5157967" cy="5157967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B131DD8-097D-4FD6-A18C-87BC11404694}"/>
              </a:ext>
            </a:extLst>
          </p:cNvPr>
          <p:cNvSpPr/>
          <p:nvPr/>
        </p:nvSpPr>
        <p:spPr>
          <a:xfrm>
            <a:off x="929565" y="1634501"/>
            <a:ext cx="5292612" cy="2014632"/>
          </a:xfrm>
          <a:prstGeom prst="roundRect">
            <a:avLst/>
          </a:prstGeom>
          <a:noFill/>
          <a:ln w="22225">
            <a:solidFill>
              <a:srgbClr val="A14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E685740-ED16-4642-B4A5-577EFA700C5E}"/>
              </a:ext>
            </a:extLst>
          </p:cNvPr>
          <p:cNvSpPr/>
          <p:nvPr/>
        </p:nvSpPr>
        <p:spPr>
          <a:xfrm>
            <a:off x="929565" y="3996918"/>
            <a:ext cx="5292612" cy="2014632"/>
          </a:xfrm>
          <a:prstGeom prst="roundRect">
            <a:avLst/>
          </a:prstGeom>
          <a:noFill/>
          <a:ln w="22225">
            <a:solidFill>
              <a:srgbClr val="A14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27424" y="1786325"/>
            <a:ext cx="3518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cs typeface="Times New Roman" panose="02020603050405020304" pitchFamily="18" charset="0"/>
              </a:rPr>
              <a:t>a) </a:t>
            </a:r>
            <a:r>
              <a:rPr lang="en-US" altLang="en-US" sz="3600" b="1" i="1">
                <a:cs typeface="Times New Roman" panose="02020603050405020304" pitchFamily="18" charset="0"/>
              </a:rPr>
              <a:t>x </a:t>
            </a:r>
            <a:r>
              <a:rPr lang="en-US" altLang="en-US" sz="3600" b="1">
                <a:cs typeface="Times New Roman" panose="02020603050405020304" pitchFamily="18" charset="0"/>
              </a:rPr>
              <a:t>+ 4,32 = 8,67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509460" y="2432656"/>
            <a:ext cx="3332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= 8,67 – 4,32</a:t>
            </a:r>
          </a:p>
          <a:p>
            <a:pPr algn="l" eaLnBrk="1" hangingPunct="1"/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x   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= 4,35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54237" y="4065248"/>
            <a:ext cx="37753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cs typeface="Times New Roman" panose="02020603050405020304" pitchFamily="18" charset="0"/>
              </a:rPr>
              <a:t>b) 6,85 + </a:t>
            </a:r>
            <a:r>
              <a:rPr lang="en-US" altLang="en-US" sz="3600" b="1" i="1">
                <a:cs typeface="Times New Roman" panose="02020603050405020304" pitchFamily="18" charset="0"/>
              </a:rPr>
              <a:t>x</a:t>
            </a:r>
            <a:r>
              <a:rPr lang="en-US" altLang="en-US" sz="3600" b="1">
                <a:cs typeface="Times New Roman" panose="02020603050405020304" pitchFamily="18" charset="0"/>
              </a:rPr>
              <a:t> = 10,29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658381" y="4711579"/>
            <a:ext cx="35637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10,29 </a:t>
            </a:r>
            <a:r>
              <a:rPr lang="en-AT" altLang="en-US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6,85</a:t>
            </a: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x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3,44</a:t>
            </a: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9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77">
        <p:random/>
      </p:transition>
    </mc:Choice>
    <mc:Fallback xmlns="">
      <p:transition spd="slow" advTm="167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72BB18D3-C0AC-4D8F-8A00-E9854ABBAABC}"/>
              </a:ext>
            </a:extLst>
          </p:cNvPr>
          <p:cNvSpPr/>
          <p:nvPr/>
        </p:nvSpPr>
        <p:spPr>
          <a:xfrm>
            <a:off x="233888" y="279400"/>
            <a:ext cx="11724225" cy="6299200"/>
          </a:xfrm>
          <a:prstGeom prst="roundRect">
            <a:avLst>
              <a:gd name="adj" fmla="val 9592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91757B-0D46-4726-B5FD-334B6030F58B}"/>
              </a:ext>
            </a:extLst>
          </p:cNvPr>
          <p:cNvGrpSpPr/>
          <p:nvPr/>
        </p:nvGrpSpPr>
        <p:grpSpPr>
          <a:xfrm>
            <a:off x="567872" y="384628"/>
            <a:ext cx="581531" cy="780143"/>
            <a:chOff x="4102100" y="90824"/>
            <a:chExt cx="1314449" cy="176337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9A6BD14-B1D6-4055-91B6-7E8E2CCAE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3" t="7203" r="45122" b="66789"/>
            <a:stretch/>
          </p:blipFill>
          <p:spPr>
            <a:xfrm>
              <a:off x="4157132" y="90824"/>
              <a:ext cx="1259417" cy="166495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58956C-CB56-4DDD-A4C2-915B8784AFC5}"/>
                </a:ext>
              </a:extLst>
            </p:cNvPr>
            <p:cNvSpPr/>
            <p:nvPr/>
          </p:nvSpPr>
          <p:spPr>
            <a:xfrm>
              <a:off x="4102100" y="1570038"/>
              <a:ext cx="300567" cy="28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735F3D1-2E4B-492E-A352-D6BC8E633185}"/>
              </a:ext>
            </a:extLst>
          </p:cNvPr>
          <p:cNvSpPr txBox="1"/>
          <p:nvPr/>
        </p:nvSpPr>
        <p:spPr>
          <a:xfrm>
            <a:off x="1274534" y="384627"/>
            <a:ext cx="276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3200" b="0" i="0" u="none" strike="noStrike" kern="1200" cap="none" spc="0" normalizeH="0" noProof="0" smtClean="0">
                <a:ln>
                  <a:noFill/>
                </a:ln>
                <a:solidFill>
                  <a:srgbClr val="A1400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 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1400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FBE269-38CC-407F-8BDF-A0958AA25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01" y="1160088"/>
            <a:ext cx="5157967" cy="5157967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B131DD8-097D-4FD6-A18C-87BC11404694}"/>
              </a:ext>
            </a:extLst>
          </p:cNvPr>
          <p:cNvSpPr/>
          <p:nvPr/>
        </p:nvSpPr>
        <p:spPr>
          <a:xfrm>
            <a:off x="929565" y="1634501"/>
            <a:ext cx="4993436" cy="2014632"/>
          </a:xfrm>
          <a:prstGeom prst="roundRect">
            <a:avLst/>
          </a:prstGeom>
          <a:noFill/>
          <a:ln w="22225">
            <a:solidFill>
              <a:srgbClr val="A14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E685740-ED16-4642-B4A5-577EFA700C5E}"/>
              </a:ext>
            </a:extLst>
          </p:cNvPr>
          <p:cNvSpPr/>
          <p:nvPr/>
        </p:nvSpPr>
        <p:spPr>
          <a:xfrm>
            <a:off x="929565" y="3996918"/>
            <a:ext cx="4993436" cy="2014632"/>
          </a:xfrm>
          <a:prstGeom prst="roundRect">
            <a:avLst/>
          </a:prstGeom>
          <a:noFill/>
          <a:ln w="22225">
            <a:solidFill>
              <a:srgbClr val="A14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22856" y="4065248"/>
            <a:ext cx="2973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cs typeface="Times New Roman" panose="02020603050405020304" pitchFamily="18" charset="0"/>
              </a:rPr>
              <a:t>d) 7,9 - </a:t>
            </a:r>
            <a:r>
              <a:rPr lang="en-US" altLang="en-US" sz="3600" b="1" i="1">
                <a:cs typeface="Times New Roman" panose="02020603050405020304" pitchFamily="18" charset="0"/>
              </a:rPr>
              <a:t>x</a:t>
            </a:r>
            <a:r>
              <a:rPr lang="en-US" altLang="en-US" sz="3600" b="1">
                <a:cs typeface="Times New Roman" panose="02020603050405020304" pitchFamily="18" charset="0"/>
              </a:rPr>
              <a:t> = 2,5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404892" y="4711579"/>
            <a:ext cx="28712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7,9 </a:t>
            </a:r>
            <a:r>
              <a:rPr lang="en-AT" altLang="en-US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2,5</a:t>
            </a: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x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5,4</a:t>
            </a: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007690" y="1751122"/>
            <a:ext cx="34612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c) </a:t>
            </a:r>
            <a:r>
              <a:rPr lang="en-US" altLang="en-US" sz="3600" b="1" i="1" dirty="0">
                <a:cs typeface="Times New Roman" panose="02020603050405020304" pitchFamily="18" charset="0"/>
              </a:rPr>
              <a:t>x </a:t>
            </a:r>
            <a:r>
              <a:rPr lang="en-US" altLang="en-US" sz="3600" b="1" dirty="0">
                <a:cs typeface="Times New Roman" panose="02020603050405020304" pitchFamily="18" charset="0"/>
              </a:rPr>
              <a:t>– 3,64 = 5,86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411430" y="2397453"/>
            <a:ext cx="3365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= 5,86 + 3,64</a:t>
            </a:r>
          </a:p>
          <a:p>
            <a:pPr algn="l" eaLnBrk="1" hangingPunct="1"/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x   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= 9,5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77">
        <p:random/>
      </p:transition>
    </mc:Choice>
    <mc:Fallback xmlns="">
      <p:transition spd="slow" advTm="167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64EF575-C16E-46D0-B535-C2FBD4C88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8100" r="9937" b="-789"/>
          <a:stretch/>
        </p:blipFill>
        <p:spPr>
          <a:xfrm>
            <a:off x="0" y="0"/>
            <a:ext cx="12193130" cy="69215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72BB18D3-C0AC-4D8F-8A00-E9854ABBAABC}"/>
              </a:ext>
            </a:extLst>
          </p:cNvPr>
          <p:cNvSpPr/>
          <p:nvPr/>
        </p:nvSpPr>
        <p:spPr>
          <a:xfrm>
            <a:off x="233888" y="279400"/>
            <a:ext cx="11724225" cy="6299200"/>
          </a:xfrm>
          <a:prstGeom prst="roundRect">
            <a:avLst>
              <a:gd name="adj" fmla="val 9592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91757B-0D46-4726-B5FD-334B6030F58B}"/>
              </a:ext>
            </a:extLst>
          </p:cNvPr>
          <p:cNvGrpSpPr/>
          <p:nvPr/>
        </p:nvGrpSpPr>
        <p:grpSpPr>
          <a:xfrm>
            <a:off x="567872" y="384628"/>
            <a:ext cx="581531" cy="780143"/>
            <a:chOff x="4102100" y="90824"/>
            <a:chExt cx="1314449" cy="176337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9A6BD14-B1D6-4055-91B6-7E8E2CCAE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3" t="7203" r="45122" b="66789"/>
            <a:stretch/>
          </p:blipFill>
          <p:spPr>
            <a:xfrm>
              <a:off x="4157132" y="90824"/>
              <a:ext cx="1259417" cy="166495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58956C-CB56-4DDD-A4C2-915B8784AFC5}"/>
                </a:ext>
              </a:extLst>
            </p:cNvPr>
            <p:cNvSpPr/>
            <p:nvPr/>
          </p:nvSpPr>
          <p:spPr>
            <a:xfrm>
              <a:off x="4102100" y="1570038"/>
              <a:ext cx="300567" cy="28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A4A25806-BA3C-486B-801B-8FACABE55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62" y="677012"/>
            <a:ext cx="6068282" cy="606828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89F0BD9A-9103-4D82-B982-FC2A6E7E48F1}"/>
              </a:ext>
            </a:extLst>
          </p:cNvPr>
          <p:cNvGrpSpPr/>
          <p:nvPr/>
        </p:nvGrpSpPr>
        <p:grpSpPr>
          <a:xfrm>
            <a:off x="700847" y="-63500"/>
            <a:ext cx="5983967" cy="5983967"/>
            <a:chOff x="598179" y="867990"/>
            <a:chExt cx="5983967" cy="598396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B42DE30-E264-4FF3-AA61-D8F92C1F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9" y="867990"/>
              <a:ext cx="5983967" cy="5983967"/>
            </a:xfrm>
            <a:prstGeom prst="rect">
              <a:avLst/>
            </a:prstGeom>
            <a:noFill/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FC5DB6C-67A1-45C7-AF78-E46386B934C3}"/>
                </a:ext>
              </a:extLst>
            </p:cNvPr>
            <p:cNvSpPr txBox="1"/>
            <p:nvPr/>
          </p:nvSpPr>
          <p:spPr>
            <a:xfrm>
              <a:off x="1466530" y="3206328"/>
              <a:ext cx="4443947" cy="105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457200" algn="just" fontAlgn="base" latinLnBrk="1">
                <a:lnSpc>
                  <a:spcPct val="150000"/>
                </a:lnSpc>
                <a:defRPr sz="2000" b="0" i="0" spc="400">
                  <a:solidFill>
                    <a:srgbClr val="444444"/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indent="0" algn="ctr"/>
              <a:r>
                <a:rPr lang="en-US" sz="4800" b="1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4800" b="1" kern="10" smtClean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en-US" sz="48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9615" y="6564868"/>
            <a:ext cx="230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Thongminh.edu.vn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5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5">
        <p:random/>
      </p:transition>
    </mc:Choice>
    <mc:Fallback xmlns="">
      <p:transition spd="slow" advTm="109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WordArt 6"/>
          <p:cNvSpPr>
            <a:spLocks noChangeArrowheads="1" noChangeShapeType="1" noTextEdit="1"/>
          </p:cNvSpPr>
          <p:nvPr/>
        </p:nvSpPr>
        <p:spPr bwMode="auto">
          <a:xfrm>
            <a:off x="1323434" y="533480"/>
            <a:ext cx="10601866" cy="5496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– b – c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– (b + c):</a:t>
            </a:r>
            <a:r>
              <a:rPr lang="en-US" sz="28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812749"/>
              </p:ext>
            </p:extLst>
          </p:nvPr>
        </p:nvGraphicFramePr>
        <p:xfrm>
          <a:off x="540044" y="1697223"/>
          <a:ext cx="11554691" cy="2401877"/>
        </p:xfrm>
        <a:graphic>
          <a:graphicData uri="http://schemas.openxmlformats.org/drawingml/2006/table">
            <a:tbl>
              <a:tblPr/>
              <a:tblGrid>
                <a:gridCol w="119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2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3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 - b - c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 (b + c)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4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5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Text Box 200"/>
          <p:cNvSpPr txBox="1">
            <a:spLocks noChangeArrowheads="1"/>
          </p:cNvSpPr>
          <p:nvPr/>
        </p:nvSpPr>
        <p:spPr bwMode="auto">
          <a:xfrm>
            <a:off x="3805704" y="2956760"/>
            <a:ext cx="335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12,38 – 4,3 – 2,08 = 6</a:t>
            </a:r>
          </a:p>
          <a:p>
            <a:pPr algn="l" eaLnBrk="1" hangingPunct="1"/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37" name="Text Box 201"/>
          <p:cNvSpPr txBox="1">
            <a:spLocks noChangeArrowheads="1"/>
          </p:cNvSpPr>
          <p:nvPr/>
        </p:nvSpPr>
        <p:spPr bwMode="auto">
          <a:xfrm>
            <a:off x="3717904" y="3516645"/>
            <a:ext cx="362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16,72 – 8,4 – 3,6 = 4,72</a:t>
            </a:r>
          </a:p>
        </p:txBody>
      </p:sp>
      <p:sp>
        <p:nvSpPr>
          <p:cNvPr id="38" name="Text Box 203"/>
          <p:cNvSpPr txBox="1">
            <a:spLocks noChangeArrowheads="1"/>
          </p:cNvSpPr>
          <p:nvPr/>
        </p:nvSpPr>
        <p:spPr bwMode="auto">
          <a:xfrm>
            <a:off x="7864511" y="2963779"/>
            <a:ext cx="37080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12,38 – (4,3 + 2,08) =  6</a:t>
            </a:r>
          </a:p>
          <a:p>
            <a:pPr algn="l" eaLnBrk="1" hangingPunct="1"/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39" name="Text Box 204"/>
          <p:cNvSpPr txBox="1">
            <a:spLocks noChangeArrowheads="1"/>
          </p:cNvSpPr>
          <p:nvPr/>
        </p:nvSpPr>
        <p:spPr bwMode="auto">
          <a:xfrm>
            <a:off x="7839829" y="3516645"/>
            <a:ext cx="3887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16,72 – (8,4 + 3,6) = 4,72</a:t>
            </a:r>
          </a:p>
        </p:txBody>
      </p:sp>
      <p:sp>
        <p:nvSpPr>
          <p:cNvPr id="40" name="Text Box 206"/>
          <p:cNvSpPr txBox="1">
            <a:spLocks noChangeArrowheads="1"/>
          </p:cNvSpPr>
          <p:nvPr/>
        </p:nvSpPr>
        <p:spPr bwMode="auto">
          <a:xfrm>
            <a:off x="3985920" y="2300994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8,9</a:t>
            </a:r>
          </a:p>
        </p:txBody>
      </p:sp>
      <p:sp>
        <p:nvSpPr>
          <p:cNvPr id="41" name="Text Box 207"/>
          <p:cNvSpPr txBox="1">
            <a:spLocks noChangeArrowheads="1"/>
          </p:cNvSpPr>
          <p:nvPr/>
        </p:nvSpPr>
        <p:spPr bwMode="auto">
          <a:xfrm>
            <a:off x="4936881" y="2291090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2,3</a:t>
            </a:r>
          </a:p>
        </p:txBody>
      </p:sp>
      <p:sp>
        <p:nvSpPr>
          <p:cNvPr id="42" name="Text Box 208"/>
          <p:cNvSpPr txBox="1">
            <a:spLocks noChangeArrowheads="1"/>
          </p:cNvSpPr>
          <p:nvPr/>
        </p:nvSpPr>
        <p:spPr bwMode="auto">
          <a:xfrm>
            <a:off x="5745449" y="2301908"/>
            <a:ext cx="839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3,5</a:t>
            </a:r>
          </a:p>
        </p:txBody>
      </p:sp>
      <p:sp>
        <p:nvSpPr>
          <p:cNvPr id="43" name="Text Box 209"/>
          <p:cNvSpPr txBox="1">
            <a:spLocks noChangeArrowheads="1"/>
          </p:cNvSpPr>
          <p:nvPr/>
        </p:nvSpPr>
        <p:spPr bwMode="auto">
          <a:xfrm>
            <a:off x="6596959" y="2282595"/>
            <a:ext cx="6335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3,1</a:t>
            </a:r>
          </a:p>
          <a:p>
            <a:pPr algn="l" eaLnBrk="1" hangingPunct="1"/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44" name="Text Box 210"/>
          <p:cNvSpPr txBox="1">
            <a:spLocks noChangeArrowheads="1"/>
          </p:cNvSpPr>
          <p:nvPr/>
        </p:nvSpPr>
        <p:spPr bwMode="auto">
          <a:xfrm>
            <a:off x="6289507" y="2280058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" name="Text Box 211"/>
          <p:cNvSpPr txBox="1">
            <a:spLocks noChangeArrowheads="1"/>
          </p:cNvSpPr>
          <p:nvPr/>
        </p:nvSpPr>
        <p:spPr bwMode="auto">
          <a:xfrm>
            <a:off x="4546228" y="224591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46" name="Text Box 212"/>
          <p:cNvSpPr txBox="1">
            <a:spLocks noChangeArrowheads="1"/>
          </p:cNvSpPr>
          <p:nvPr/>
        </p:nvSpPr>
        <p:spPr bwMode="auto">
          <a:xfrm>
            <a:off x="5504587" y="2257007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47" name="Text Box 214"/>
          <p:cNvSpPr txBox="1">
            <a:spLocks noChangeArrowheads="1"/>
          </p:cNvSpPr>
          <p:nvPr/>
        </p:nvSpPr>
        <p:spPr bwMode="auto">
          <a:xfrm>
            <a:off x="8079730" y="2280058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8,9</a:t>
            </a:r>
          </a:p>
        </p:txBody>
      </p:sp>
      <p:sp>
        <p:nvSpPr>
          <p:cNvPr id="48" name="Text Box 215"/>
          <p:cNvSpPr txBox="1">
            <a:spLocks noChangeArrowheads="1"/>
          </p:cNvSpPr>
          <p:nvPr/>
        </p:nvSpPr>
        <p:spPr bwMode="auto">
          <a:xfrm>
            <a:off x="8917930" y="2280058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2,3</a:t>
            </a:r>
          </a:p>
        </p:txBody>
      </p:sp>
      <p:sp>
        <p:nvSpPr>
          <p:cNvPr id="49" name="Text Box 216"/>
          <p:cNvSpPr txBox="1">
            <a:spLocks noChangeArrowheads="1"/>
          </p:cNvSpPr>
          <p:nvPr/>
        </p:nvSpPr>
        <p:spPr bwMode="auto">
          <a:xfrm>
            <a:off x="9756130" y="2280058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3,5</a:t>
            </a:r>
          </a:p>
        </p:txBody>
      </p:sp>
      <p:sp>
        <p:nvSpPr>
          <p:cNvPr id="50" name="Text Box 217"/>
          <p:cNvSpPr txBox="1">
            <a:spLocks noChangeArrowheads="1"/>
          </p:cNvSpPr>
          <p:nvPr/>
        </p:nvSpPr>
        <p:spPr bwMode="auto">
          <a:xfrm>
            <a:off x="10664565" y="2265668"/>
            <a:ext cx="6335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3,1</a:t>
            </a:r>
          </a:p>
          <a:p>
            <a:pPr algn="l" eaLnBrk="1" hangingPunct="1"/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51" name="Text Box 218"/>
          <p:cNvSpPr txBox="1">
            <a:spLocks noChangeArrowheads="1"/>
          </p:cNvSpPr>
          <p:nvPr/>
        </p:nvSpPr>
        <p:spPr bwMode="auto">
          <a:xfrm>
            <a:off x="10313343" y="2294346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2" name="Text Box 220"/>
          <p:cNvSpPr txBox="1">
            <a:spLocks noChangeArrowheads="1"/>
          </p:cNvSpPr>
          <p:nvPr/>
        </p:nvSpPr>
        <p:spPr bwMode="auto">
          <a:xfrm>
            <a:off x="9451330" y="2280058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3" name="Text Box 221"/>
          <p:cNvSpPr txBox="1">
            <a:spLocks noChangeArrowheads="1"/>
          </p:cNvSpPr>
          <p:nvPr/>
        </p:nvSpPr>
        <p:spPr bwMode="auto">
          <a:xfrm>
            <a:off x="8809980" y="2280058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54" name="Text Box 222"/>
          <p:cNvSpPr txBox="1">
            <a:spLocks noChangeArrowheads="1"/>
          </p:cNvSpPr>
          <p:nvPr/>
        </p:nvSpPr>
        <p:spPr bwMode="auto">
          <a:xfrm>
            <a:off x="10132423" y="2294346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)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Text Box 223"/>
          <p:cNvSpPr txBox="1">
            <a:spLocks noChangeArrowheads="1"/>
          </p:cNvSpPr>
          <p:nvPr/>
        </p:nvSpPr>
        <p:spPr bwMode="auto">
          <a:xfrm>
            <a:off x="8536930" y="228005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56" name="Text Box 185"/>
          <p:cNvSpPr txBox="1">
            <a:spLocks noChangeArrowheads="1"/>
          </p:cNvSpPr>
          <p:nvPr/>
        </p:nvSpPr>
        <p:spPr bwMode="auto">
          <a:xfrm>
            <a:off x="534616" y="4773265"/>
            <a:ext cx="4947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: a – b – c = a – (b + c)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6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6|0.5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B65"/>
      </a:accent1>
      <a:accent2>
        <a:srgbClr val="FB9000"/>
      </a:accent2>
      <a:accent3>
        <a:srgbClr val="54A32C"/>
      </a:accent3>
      <a:accent4>
        <a:srgbClr val="B0345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571</Words>
  <Application>Microsoft Office PowerPoint</Application>
  <PresentationFormat>Widescreen</PresentationFormat>
  <Paragraphs>158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Times New Roman</vt:lpstr>
      <vt:lpstr>UTM Androgyne</vt:lpstr>
      <vt:lpstr>UTM Avo</vt:lpstr>
      <vt:lpstr>包图简圆体</vt:lpstr>
      <vt:lpstr>字魂59号-创粗黑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kkkkk</cp:lastModifiedBy>
  <cp:revision>45</cp:revision>
  <dcterms:created xsi:type="dcterms:W3CDTF">2015-05-05T08:02:00Z</dcterms:created>
  <dcterms:modified xsi:type="dcterms:W3CDTF">2021-11-16T14:42:16Z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