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83" r:id="rId3"/>
    <p:sldId id="259" r:id="rId4"/>
    <p:sldId id="264" r:id="rId5"/>
    <p:sldId id="266" r:id="rId6"/>
    <p:sldId id="279" r:id="rId7"/>
    <p:sldId id="280" r:id="rId8"/>
    <p:sldId id="281" r:id="rId9"/>
    <p:sldId id="262" r:id="rId10"/>
    <p:sldId id="267" r:id="rId11"/>
    <p:sldId id="284" r:id="rId12"/>
    <p:sldId id="277" r:id="rId13"/>
    <p:sldId id="282" r:id="rId14"/>
    <p:sldId id="273" r:id="rId15"/>
    <p:sldId id="263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99"/>
    <a:srgbClr val="BDD7EE"/>
    <a:srgbClr val="F8CBAD"/>
    <a:srgbClr val="E6E6E6"/>
    <a:srgbClr val="84A627"/>
    <a:srgbClr val="E85B50"/>
    <a:srgbClr val="76AE42"/>
    <a:srgbClr val="B5C91E"/>
    <a:srgbClr val="417193"/>
    <a:srgbClr val="A3D8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2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D3971D-6CF5-4C4F-9E95-0AA08D2BDB6B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A5AC6-D80E-4C38-88E9-E758FA0537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881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C345-5425-43D2-9EAB-668A42B25D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793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C345-5425-43D2-9EAB-668A42B25D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793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C345-5425-43D2-9EAB-668A42B25D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80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5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89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540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610"/>
            <a:ext cx="12192000" cy="685739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>
            <a:cxnSpLocks/>
          </p:cNvCxnSpPr>
          <p:nvPr userDrawn="1"/>
        </p:nvCxnSpPr>
        <p:spPr>
          <a:xfrm>
            <a:off x="769877" y="1193653"/>
            <a:ext cx="10259414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9"/>
          <p:cNvGrpSpPr/>
          <p:nvPr userDrawn="1"/>
        </p:nvGrpSpPr>
        <p:grpSpPr>
          <a:xfrm>
            <a:off x="10954762" y="699461"/>
            <a:ext cx="419932" cy="479938"/>
            <a:chOff x="10954762" y="699461"/>
            <a:chExt cx="419932" cy="479938"/>
          </a:xfrm>
        </p:grpSpPr>
        <p:sp>
          <p:nvSpPr>
            <p:cNvPr id="11" name="Freeform 56"/>
            <p:cNvSpPr>
              <a:spLocks noEditPoints="1"/>
            </p:cNvSpPr>
            <p:nvPr userDrawn="1"/>
          </p:nvSpPr>
          <p:spPr bwMode="auto">
            <a:xfrm rot="20584783" flipH="1">
              <a:off x="10954762" y="699461"/>
              <a:ext cx="419932" cy="407819"/>
            </a:xfrm>
            <a:custGeom>
              <a:avLst/>
              <a:gdLst>
                <a:gd name="T0" fmla="*/ 20 w 88"/>
                <a:gd name="T1" fmla="*/ 43 h 85"/>
                <a:gd name="T2" fmla="*/ 27 w 88"/>
                <a:gd name="T3" fmla="*/ 50 h 85"/>
                <a:gd name="T4" fmla="*/ 65 w 88"/>
                <a:gd name="T5" fmla="*/ 84 h 85"/>
                <a:gd name="T6" fmla="*/ 66 w 88"/>
                <a:gd name="T7" fmla="*/ 85 h 85"/>
                <a:gd name="T8" fmla="*/ 73 w 88"/>
                <a:gd name="T9" fmla="*/ 71 h 85"/>
                <a:gd name="T10" fmla="*/ 88 w 88"/>
                <a:gd name="T11" fmla="*/ 64 h 85"/>
                <a:gd name="T12" fmla="*/ 86 w 88"/>
                <a:gd name="T13" fmla="*/ 62 h 85"/>
                <a:gd name="T14" fmla="*/ 68 w 88"/>
                <a:gd name="T15" fmla="*/ 43 h 85"/>
                <a:gd name="T16" fmla="*/ 70 w 88"/>
                <a:gd name="T17" fmla="*/ 41 h 85"/>
                <a:gd name="T18" fmla="*/ 70 w 88"/>
                <a:gd name="T19" fmla="*/ 41 h 85"/>
                <a:gd name="T20" fmla="*/ 70 w 88"/>
                <a:gd name="T21" fmla="*/ 35 h 85"/>
                <a:gd name="T22" fmla="*/ 38 w 88"/>
                <a:gd name="T23" fmla="*/ 3 h 85"/>
                <a:gd name="T24" fmla="*/ 38 w 88"/>
                <a:gd name="T25" fmla="*/ 3 h 85"/>
                <a:gd name="T26" fmla="*/ 32 w 88"/>
                <a:gd name="T27" fmla="*/ 3 h 85"/>
                <a:gd name="T28" fmla="*/ 29 w 88"/>
                <a:gd name="T29" fmla="*/ 6 h 85"/>
                <a:gd name="T30" fmla="*/ 29 w 88"/>
                <a:gd name="T31" fmla="*/ 6 h 85"/>
                <a:gd name="T32" fmla="*/ 29 w 88"/>
                <a:gd name="T33" fmla="*/ 6 h 85"/>
                <a:gd name="T34" fmla="*/ 18 w 88"/>
                <a:gd name="T35" fmla="*/ 1 h 85"/>
                <a:gd name="T36" fmla="*/ 3 w 88"/>
                <a:gd name="T37" fmla="*/ 16 h 85"/>
                <a:gd name="T38" fmla="*/ 20 w 88"/>
                <a:gd name="T39" fmla="*/ 43 h 85"/>
                <a:gd name="T40" fmla="*/ 31 w 88"/>
                <a:gd name="T41" fmla="*/ 5 h 85"/>
                <a:gd name="T42" fmla="*/ 31 w 88"/>
                <a:gd name="T43" fmla="*/ 5 h 85"/>
                <a:gd name="T44" fmla="*/ 31 w 88"/>
                <a:gd name="T45" fmla="*/ 5 h 85"/>
                <a:gd name="T46" fmla="*/ 32 w 88"/>
                <a:gd name="T47" fmla="*/ 6 h 85"/>
                <a:gd name="T48" fmla="*/ 31 w 88"/>
                <a:gd name="T49" fmla="*/ 5 h 85"/>
                <a:gd name="T50" fmla="*/ 32 w 88"/>
                <a:gd name="T51" fmla="*/ 6 h 85"/>
                <a:gd name="T52" fmla="*/ 66 w 88"/>
                <a:gd name="T53" fmla="*/ 40 h 85"/>
                <a:gd name="T54" fmla="*/ 51 w 88"/>
                <a:gd name="T55" fmla="*/ 25 h 85"/>
                <a:gd name="T56" fmla="*/ 44 w 88"/>
                <a:gd name="T57" fmla="*/ 18 h 85"/>
                <a:gd name="T58" fmla="*/ 32 w 88"/>
                <a:gd name="T59" fmla="*/ 8 h 85"/>
                <a:gd name="T60" fmla="*/ 35 w 88"/>
                <a:gd name="T61" fmla="*/ 5 h 85"/>
                <a:gd name="T62" fmla="*/ 36 w 88"/>
                <a:gd name="T63" fmla="*/ 5 h 85"/>
                <a:gd name="T64" fmla="*/ 36 w 88"/>
                <a:gd name="T65" fmla="*/ 5 h 85"/>
                <a:gd name="T66" fmla="*/ 68 w 88"/>
                <a:gd name="T67" fmla="*/ 38 h 85"/>
                <a:gd name="T68" fmla="*/ 68 w 88"/>
                <a:gd name="T69" fmla="*/ 38 h 85"/>
                <a:gd name="T70" fmla="*/ 66 w 88"/>
                <a:gd name="T71" fmla="*/ 40 h 85"/>
                <a:gd name="T72" fmla="*/ 34 w 88"/>
                <a:gd name="T73" fmla="*/ 51 h 85"/>
                <a:gd name="T74" fmla="*/ 35 w 88"/>
                <a:gd name="T75" fmla="*/ 49 h 85"/>
                <a:gd name="T76" fmla="*/ 38 w 88"/>
                <a:gd name="T77" fmla="*/ 50 h 85"/>
                <a:gd name="T78" fmla="*/ 63 w 88"/>
                <a:gd name="T79" fmla="*/ 72 h 85"/>
                <a:gd name="T80" fmla="*/ 64 w 88"/>
                <a:gd name="T81" fmla="*/ 74 h 85"/>
                <a:gd name="T82" fmla="*/ 62 w 88"/>
                <a:gd name="T83" fmla="*/ 76 h 85"/>
                <a:gd name="T84" fmla="*/ 60 w 88"/>
                <a:gd name="T85" fmla="*/ 75 h 85"/>
                <a:gd name="T86" fmla="*/ 35 w 88"/>
                <a:gd name="T87" fmla="*/ 53 h 85"/>
                <a:gd name="T88" fmla="*/ 34 w 88"/>
                <a:gd name="T89" fmla="*/ 5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8" h="85">
                  <a:moveTo>
                    <a:pt x="20" y="43"/>
                  </a:moveTo>
                  <a:cubicBezTo>
                    <a:pt x="27" y="50"/>
                    <a:pt x="27" y="50"/>
                    <a:pt x="27" y="50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4"/>
                    <a:pt x="66" y="85"/>
                    <a:pt x="66" y="85"/>
                  </a:cubicBezTo>
                  <a:cubicBezTo>
                    <a:pt x="68" y="79"/>
                    <a:pt x="69" y="76"/>
                    <a:pt x="73" y="71"/>
                  </a:cubicBezTo>
                  <a:cubicBezTo>
                    <a:pt x="78" y="67"/>
                    <a:pt x="82" y="65"/>
                    <a:pt x="88" y="64"/>
                  </a:cubicBezTo>
                  <a:cubicBezTo>
                    <a:pt x="87" y="63"/>
                    <a:pt x="87" y="63"/>
                    <a:pt x="86" y="62"/>
                  </a:cubicBezTo>
                  <a:cubicBezTo>
                    <a:pt x="68" y="43"/>
                    <a:pt x="68" y="43"/>
                    <a:pt x="68" y="43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0" y="41"/>
                    <a:pt x="70" y="41"/>
                    <a:pt x="70" y="41"/>
                  </a:cubicBezTo>
                  <a:cubicBezTo>
                    <a:pt x="72" y="39"/>
                    <a:pt x="72" y="37"/>
                    <a:pt x="70" y="3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7" y="1"/>
                    <a:pt x="34" y="1"/>
                    <a:pt x="32" y="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4" y="3"/>
                    <a:pt x="19" y="0"/>
                    <a:pt x="18" y="1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19"/>
                    <a:pt x="17" y="40"/>
                    <a:pt x="20" y="43"/>
                  </a:cubicBezTo>
                  <a:close/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lose/>
                  <a:moveTo>
                    <a:pt x="32" y="6"/>
                  </a:moveTo>
                  <a:cubicBezTo>
                    <a:pt x="31" y="5"/>
                    <a:pt x="31" y="5"/>
                    <a:pt x="31" y="5"/>
                  </a:cubicBezTo>
                  <a:lnTo>
                    <a:pt x="32" y="6"/>
                  </a:lnTo>
                  <a:close/>
                  <a:moveTo>
                    <a:pt x="66" y="40"/>
                  </a:moveTo>
                  <a:cubicBezTo>
                    <a:pt x="51" y="25"/>
                    <a:pt x="51" y="25"/>
                    <a:pt x="51" y="25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3" y="17"/>
                    <a:pt x="38" y="12"/>
                    <a:pt x="32" y="8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68" y="38"/>
                    <a:pt x="68" y="38"/>
                    <a:pt x="68" y="38"/>
                  </a:cubicBezTo>
                  <a:cubicBezTo>
                    <a:pt x="68" y="38"/>
                    <a:pt x="68" y="38"/>
                    <a:pt x="68" y="38"/>
                  </a:cubicBezTo>
                  <a:lnTo>
                    <a:pt x="66" y="40"/>
                  </a:lnTo>
                  <a:close/>
                  <a:moveTo>
                    <a:pt x="34" y="51"/>
                  </a:moveTo>
                  <a:cubicBezTo>
                    <a:pt x="35" y="49"/>
                    <a:pt x="35" y="49"/>
                    <a:pt x="35" y="49"/>
                  </a:cubicBezTo>
                  <a:cubicBezTo>
                    <a:pt x="36" y="49"/>
                    <a:pt x="37" y="49"/>
                    <a:pt x="38" y="50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4" y="73"/>
                    <a:pt x="64" y="74"/>
                    <a:pt x="64" y="74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2" y="76"/>
                    <a:pt x="61" y="76"/>
                    <a:pt x="60" y="75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4" y="52"/>
                    <a:pt x="34" y="51"/>
                    <a:pt x="34" y="51"/>
                  </a:cubicBezTo>
                  <a:close/>
                </a:path>
              </a:pathLst>
            </a:custGeom>
            <a:solidFill>
              <a:srgbClr val="55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12" name="Freeform 57"/>
            <p:cNvSpPr>
              <a:spLocks noEditPoints="1"/>
            </p:cNvSpPr>
            <p:nvPr userDrawn="1"/>
          </p:nvSpPr>
          <p:spPr bwMode="auto">
            <a:xfrm rot="20584783" flipH="1">
              <a:off x="10989009" y="1064321"/>
              <a:ext cx="115078" cy="115078"/>
            </a:xfrm>
            <a:custGeom>
              <a:avLst/>
              <a:gdLst>
                <a:gd name="T0" fmla="*/ 0 w 24"/>
                <a:gd name="T1" fmla="*/ 18 h 24"/>
                <a:gd name="T2" fmla="*/ 1 w 24"/>
                <a:gd name="T3" fmla="*/ 19 h 24"/>
                <a:gd name="T4" fmla="*/ 2 w 24"/>
                <a:gd name="T5" fmla="*/ 19 h 24"/>
                <a:gd name="T6" fmla="*/ 17 w 24"/>
                <a:gd name="T7" fmla="*/ 23 h 24"/>
                <a:gd name="T8" fmla="*/ 23 w 24"/>
                <a:gd name="T9" fmla="*/ 16 h 24"/>
                <a:gd name="T10" fmla="*/ 18 w 24"/>
                <a:gd name="T11" fmla="*/ 2 h 24"/>
                <a:gd name="T12" fmla="*/ 18 w 24"/>
                <a:gd name="T13" fmla="*/ 1 h 24"/>
                <a:gd name="T14" fmla="*/ 18 w 24"/>
                <a:gd name="T15" fmla="*/ 0 h 24"/>
                <a:gd name="T16" fmla="*/ 5 w 24"/>
                <a:gd name="T17" fmla="*/ 7 h 24"/>
                <a:gd name="T18" fmla="*/ 0 w 24"/>
                <a:gd name="T19" fmla="*/ 18 h 24"/>
                <a:gd name="T20" fmla="*/ 5 w 24"/>
                <a:gd name="T21" fmla="*/ 16 h 24"/>
                <a:gd name="T22" fmla="*/ 5 w 24"/>
                <a:gd name="T23" fmla="*/ 15 h 24"/>
                <a:gd name="T24" fmla="*/ 6 w 24"/>
                <a:gd name="T25" fmla="*/ 15 h 24"/>
                <a:gd name="T26" fmla="*/ 16 w 24"/>
                <a:gd name="T27" fmla="*/ 19 h 24"/>
                <a:gd name="T28" fmla="*/ 16 w 24"/>
                <a:gd name="T29" fmla="*/ 20 h 24"/>
                <a:gd name="T30" fmla="*/ 16 w 24"/>
                <a:gd name="T31" fmla="*/ 20 h 24"/>
                <a:gd name="T32" fmla="*/ 15 w 24"/>
                <a:gd name="T33" fmla="*/ 20 h 24"/>
                <a:gd name="T34" fmla="*/ 5 w 24"/>
                <a:gd name="T35" fmla="*/ 16 h 24"/>
                <a:gd name="T36" fmla="*/ 5 w 24"/>
                <a:gd name="T37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24">
                  <a:moveTo>
                    <a:pt x="0" y="18"/>
                  </a:moveTo>
                  <a:cubicBezTo>
                    <a:pt x="0" y="18"/>
                    <a:pt x="1" y="18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21" y="24"/>
                    <a:pt x="24" y="21"/>
                    <a:pt x="23" y="16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1"/>
                    <a:pt x="9" y="3"/>
                    <a:pt x="5" y="7"/>
                  </a:cubicBezTo>
                  <a:cubicBezTo>
                    <a:pt x="2" y="10"/>
                    <a:pt x="1" y="13"/>
                    <a:pt x="0" y="18"/>
                  </a:cubicBezTo>
                  <a:close/>
                  <a:moveTo>
                    <a:pt x="5" y="16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6" y="15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6" y="20"/>
                    <a:pt x="15" y="20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lose/>
                </a:path>
              </a:pathLst>
            </a:custGeom>
            <a:solidFill>
              <a:srgbClr val="55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58" y="494569"/>
            <a:ext cx="1107670" cy="8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0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8456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373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59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447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7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81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7D9CA874-D8D9-466E-81DC-23ACA3EE1B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2021/12/1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1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449499" y="2503714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976"/>
            <a:ext cx="12192000" cy="6116647"/>
          </a:xfrm>
          <a:prstGeom prst="rect">
            <a:avLst/>
          </a:prstGeom>
        </p:spPr>
      </p:pic>
      <p:sp>
        <p:nvSpPr>
          <p:cNvPr id="10" name="矩形 45"/>
          <p:cNvSpPr/>
          <p:nvPr/>
        </p:nvSpPr>
        <p:spPr>
          <a:xfrm>
            <a:off x="4954137" y="1100595"/>
            <a:ext cx="7237863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zh-CN" sz="4800" b="1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lang="en-US" altLang="zh-CN" sz="4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tả</a:t>
            </a:r>
            <a:r>
              <a:rPr lang="en-US" altLang="zh-CN" sz="4800" b="1" dirty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Nghe - </a:t>
            </a:r>
            <a:r>
              <a:rPr lang="en-US" altLang="zh-CN" sz="4800" b="1" dirty="0" err="1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</a:t>
            </a:r>
            <a:endParaRPr lang="en-US" altLang="zh-CN" sz="48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Chuỗi</a:t>
            </a:r>
            <a:r>
              <a:rPr lang="en-US" altLang="zh-CN" sz="8000" b="1" dirty="0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8000" b="1" dirty="0" err="1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ngọc</a:t>
            </a:r>
            <a:r>
              <a:rPr lang="en-US" altLang="zh-CN" sz="8000" b="1" dirty="0">
                <a:ln w="11430">
                  <a:noFill/>
                </a:ln>
                <a:solidFill>
                  <a:srgbClr val="2E7D3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lam</a:t>
            </a:r>
            <a:endParaRPr lang="zh-CN" altLang="en-US" sz="8000" b="1" dirty="0">
              <a:ln w="11430">
                <a:noFill/>
              </a:ln>
              <a:solidFill>
                <a:srgbClr val="2E7D3B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F2AAD86-EA4C-4413-90E8-773CADEF51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800100" y="213680"/>
            <a:ext cx="448607" cy="1250177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4E8EC572-5285-4D35-9349-0FA28D176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 flipH="1">
            <a:off x="9670496" y="3486175"/>
            <a:ext cx="3020389" cy="3608035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979E4147-FBD5-3844-8A38-E25F2348C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5035" y="939982"/>
            <a:ext cx="8693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31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45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ngữ chứa các tiếng trong bảng sau</a:t>
            </a:r>
            <a:r>
              <a:rPr lang="en-US" altLang="en-US" sz="2800"/>
              <a:t>:</a:t>
            </a:r>
          </a:p>
        </p:txBody>
      </p:sp>
      <p:graphicFrame>
        <p:nvGraphicFramePr>
          <p:cNvPr id="10" name="Group 10">
            <a:extLst>
              <a:ext uri="{FF2B5EF4-FFF2-40B4-BE49-F238E27FC236}">
                <a16:creationId xmlns:a16="http://schemas.microsoft.com/office/drawing/2014/main" id="{AA319C1F-A5F5-8146-BD29-233076242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936015"/>
              </p:ext>
            </p:extLst>
          </p:nvPr>
        </p:nvGraphicFramePr>
        <p:xfrm>
          <a:off x="1563610" y="1616257"/>
          <a:ext cx="8763000" cy="3084548"/>
        </p:xfrm>
        <a:graphic>
          <a:graphicData uri="http://schemas.openxmlformats.org/drawingml/2006/table">
            <a:tbl>
              <a:tblPr/>
              <a:tblGrid>
                <a:gridCol w="219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0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422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2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……………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 Box 27">
            <a:extLst>
              <a:ext uri="{FF2B5EF4-FFF2-40B4-BE49-F238E27FC236}">
                <a16:creationId xmlns:a16="http://schemas.microsoft.com/office/drawing/2014/main" id="{A474BCD2-6FAA-434B-8F6D-E83318003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4097" y="4892857"/>
            <a:ext cx="3365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gà / </a:t>
            </a: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đỏ</a:t>
            </a:r>
          </a:p>
        </p:txBody>
      </p:sp>
    </p:spTree>
    <p:extLst>
      <p:ext uri="{BB962C8B-B14F-4D97-AF65-F5344CB8AC3E}">
        <p14:creationId xmlns:p14="http://schemas.microsoft.com/office/powerpoint/2010/main" val="2278378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17">
            <a:extLst>
              <a:ext uri="{FF2B5EF4-FFF2-40B4-BE49-F238E27FC236}">
                <a16:creationId xmlns:a16="http://schemas.microsoft.com/office/drawing/2014/main" id="{CA0DBE12-9C30-43F6-ADC3-93AAF29A6C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6766271" y="5065591"/>
            <a:ext cx="1341485" cy="1472201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926903AE-C144-49E7-81D2-8373B3D9B2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661967" y="5065590"/>
            <a:ext cx="1341485" cy="1472201"/>
          </a:xfrm>
          <a:prstGeom prst="rect">
            <a:avLst/>
          </a:prstGeom>
        </p:spPr>
      </p:pic>
      <p:pic>
        <p:nvPicPr>
          <p:cNvPr id="34" name="图片 17">
            <a:extLst>
              <a:ext uri="{FF2B5EF4-FFF2-40B4-BE49-F238E27FC236}">
                <a16:creationId xmlns:a16="http://schemas.microsoft.com/office/drawing/2014/main" id="{DF9DDE8E-33AD-4BBC-94A3-11DA37172E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974879" y="5065590"/>
            <a:ext cx="1341485" cy="1472201"/>
          </a:xfrm>
          <a:prstGeom prst="rect">
            <a:avLst/>
          </a:prstGeom>
        </p:spPr>
      </p:pic>
      <p:pic>
        <p:nvPicPr>
          <p:cNvPr id="35" name="图片 17">
            <a:extLst>
              <a:ext uri="{FF2B5EF4-FFF2-40B4-BE49-F238E27FC236}">
                <a16:creationId xmlns:a16="http://schemas.microsoft.com/office/drawing/2014/main" id="{93E2F59A-2A9B-46C3-A251-C0DDFC925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3" t="121" r="2803" b="68668"/>
          <a:stretch/>
        </p:blipFill>
        <p:spPr>
          <a:xfrm>
            <a:off x="3870575" y="5138894"/>
            <a:ext cx="1341485" cy="1472201"/>
          </a:xfrm>
          <a:prstGeom prst="rect">
            <a:avLst/>
          </a:prstGeom>
        </p:spPr>
      </p:pic>
      <p:sp>
        <p:nvSpPr>
          <p:cNvPr id="22" name="Text Box 6">
            <a:extLst>
              <a:ext uri="{FF2B5EF4-FFF2-40B4-BE49-F238E27FC236}">
                <a16:creationId xmlns:a16="http://schemas.microsoft.com/office/drawing/2014/main" id="{9007D4BC-A24C-9B47-AB72-26791C02A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44" y="203078"/>
            <a:ext cx="89154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231775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45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Tìm những từ ngữ chứa các tiếng trong bảng sau:</a:t>
            </a:r>
          </a:p>
        </p:txBody>
      </p:sp>
      <p:graphicFrame>
        <p:nvGraphicFramePr>
          <p:cNvPr id="24" name="Group 10">
            <a:extLst>
              <a:ext uri="{FF2B5EF4-FFF2-40B4-BE49-F238E27FC236}">
                <a16:creationId xmlns:a16="http://schemas.microsoft.com/office/drawing/2014/main" id="{6BAC2D76-A180-9D4F-B573-87D4C2FA03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408887"/>
              </p:ext>
            </p:extLst>
          </p:nvPr>
        </p:nvGraphicFramePr>
        <p:xfrm>
          <a:off x="1201544" y="796803"/>
          <a:ext cx="8572500" cy="3597274"/>
        </p:xfrm>
        <a:graphic>
          <a:graphicData uri="http://schemas.openxmlformats.org/drawingml/2006/table">
            <a:tbl>
              <a:tblPr/>
              <a:tblGrid>
                <a:gridCol w="2125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98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siêu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mũi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chào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86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sậy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bút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mè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7">
            <a:extLst>
              <a:ext uri="{FF2B5EF4-FFF2-40B4-BE49-F238E27FC236}">
                <a16:creationId xmlns:a16="http://schemas.microsoft.com/office/drawing/2014/main" id="{E08E293F-00B6-9B48-B92B-A1064A417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3444" y="4546478"/>
            <a:ext cx="365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mào gà / màu đỏ</a:t>
            </a:r>
          </a:p>
        </p:txBody>
      </p:sp>
    </p:spTree>
    <p:extLst>
      <p:ext uri="{BB962C8B-B14F-4D97-AF65-F5344CB8AC3E}">
        <p14:creationId xmlns:p14="http://schemas.microsoft.com/office/powerpoint/2010/main" val="260947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CF55540D-DBDE-40A7-8C21-9A1ED2F5A4EB}"/>
              </a:ext>
            </a:extLst>
          </p:cNvPr>
          <p:cNvGrpSpPr/>
          <p:nvPr/>
        </p:nvGrpSpPr>
        <p:grpSpPr>
          <a:xfrm>
            <a:off x="503920" y="213680"/>
            <a:ext cx="10247916" cy="1288279"/>
            <a:chOff x="503922" y="213680"/>
            <a:chExt cx="7184183" cy="128827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F2AAD86-EA4C-4413-90E8-773CADEF5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503922" y="213680"/>
              <a:ext cx="557875" cy="1250177"/>
            </a:xfrm>
            <a:prstGeom prst="rect">
              <a:avLst/>
            </a:prstGeom>
          </p:spPr>
        </p:pic>
        <p:sp>
          <p:nvSpPr>
            <p:cNvPr id="9" name="TextBox 39">
              <a:extLst>
                <a:ext uri="{FF2B5EF4-FFF2-40B4-BE49-F238E27FC236}">
                  <a16:creationId xmlns:a16="http://schemas.microsoft.com/office/drawing/2014/main" id="{035E9999-F9F0-4869-9C31-AD5B579F859B}"/>
                </a:ext>
              </a:extLst>
            </p:cNvPr>
            <p:cNvSpPr txBox="1"/>
            <p:nvPr/>
          </p:nvSpPr>
          <p:spPr>
            <a:xfrm>
              <a:off x="1160265" y="424741"/>
              <a:ext cx="65278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0"/>
                </a:spcBef>
              </a:pP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tiếng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chỉnh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mẩu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rằng</a:t>
              </a:r>
              <a:r>
                <a:rPr lang="en-US" alt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: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BF42375-3F96-4AEC-A5EF-CF7E6721A09C}"/>
              </a:ext>
            </a:extLst>
          </p:cNvPr>
          <p:cNvGrpSpPr/>
          <p:nvPr/>
        </p:nvGrpSpPr>
        <p:grpSpPr>
          <a:xfrm>
            <a:off x="7967900" y="2232544"/>
            <a:ext cx="3794076" cy="2533440"/>
            <a:chOff x="6521025" y="2158222"/>
            <a:chExt cx="1363343" cy="898626"/>
          </a:xfrm>
          <a:solidFill>
            <a:srgbClr val="7CB554"/>
          </a:solidFill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E95DD4F-D8F8-4A0D-BACA-AE61ECB50E5F}"/>
                </a:ext>
              </a:extLst>
            </p:cNvPr>
            <p:cNvSpPr/>
            <p:nvPr/>
          </p:nvSpPr>
          <p:spPr>
            <a:xfrm>
              <a:off x="6521025" y="2158222"/>
              <a:ext cx="1363343" cy="8986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 sz="2135" dirty="0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3" name="3">
              <a:extLst>
                <a:ext uri="{FF2B5EF4-FFF2-40B4-BE49-F238E27FC236}">
                  <a16:creationId xmlns:a16="http://schemas.microsoft.com/office/drawing/2014/main" id="{57CFF090-F2EB-4DB8-9FC0-915936039F20}"/>
                </a:ext>
              </a:extLst>
            </p:cNvPr>
            <p:cNvSpPr txBox="1"/>
            <p:nvPr/>
          </p:nvSpPr>
          <p:spPr>
            <a:xfrm>
              <a:off x="6578883" y="2263649"/>
              <a:ext cx="1284990" cy="45477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spcBef>
                  <a:spcPct val="20000"/>
                </a:spcBef>
              </a:pPr>
              <a:endParaRPr lang="en-US" altLang="zh-C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1BFF367-7BCA-4248-8FDA-F11D14A59403}"/>
              </a:ext>
            </a:extLst>
          </p:cNvPr>
          <p:cNvGrpSpPr/>
          <p:nvPr/>
        </p:nvGrpSpPr>
        <p:grpSpPr>
          <a:xfrm>
            <a:off x="473149" y="2686514"/>
            <a:ext cx="4107975" cy="1782246"/>
            <a:chOff x="1177968" y="2164374"/>
            <a:chExt cx="1363343" cy="507352"/>
          </a:xfrm>
          <a:solidFill>
            <a:srgbClr val="4CA83B"/>
          </a:solidFill>
        </p:grpSpPr>
        <p:sp>
          <p:nvSpPr>
            <p:cNvPr id="15" name="2">
              <a:extLst>
                <a:ext uri="{FF2B5EF4-FFF2-40B4-BE49-F238E27FC236}">
                  <a16:creationId xmlns:a16="http://schemas.microsoft.com/office/drawing/2014/main" id="{BD85FE74-432A-4E61-92D7-CFFDDA49166A}"/>
                </a:ext>
              </a:extLst>
            </p:cNvPr>
            <p:cNvSpPr/>
            <p:nvPr/>
          </p:nvSpPr>
          <p:spPr>
            <a:xfrm>
              <a:off x="1177968" y="2164374"/>
              <a:ext cx="1363343" cy="5073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765">
                <a:defRPr/>
              </a:pPr>
              <a:endParaRPr lang="zh-CN" altLang="en-US" sz="2135">
                <a:solidFill>
                  <a:schemeClr val="bg1"/>
                </a:solidFill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F3BA609F-1CE6-48EF-90C7-DBA154E498C3}"/>
                </a:ext>
              </a:extLst>
            </p:cNvPr>
            <p:cNvSpPr txBox="1"/>
            <p:nvPr/>
          </p:nvSpPr>
          <p:spPr>
            <a:xfrm>
              <a:off x="1234299" y="2228323"/>
              <a:ext cx="1256396" cy="28493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altLang="zh-CN" sz="4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E9A270D7-4E7A-40E1-BCA4-0ADB36B163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27" y="837800"/>
            <a:ext cx="3474552" cy="4137660"/>
          </a:xfrm>
          <a:prstGeom prst="rect">
            <a:avLst/>
          </a:prstGeom>
        </p:spPr>
      </p:pic>
      <p:sp>
        <p:nvSpPr>
          <p:cNvPr id="21" name="Text Placeholder 5"/>
          <p:cNvSpPr txBox="1">
            <a:spLocks/>
          </p:cNvSpPr>
          <p:nvPr/>
        </p:nvSpPr>
        <p:spPr>
          <a:xfrm>
            <a:off x="121784" y="5163335"/>
            <a:ext cx="5005258" cy="1088312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zh-CN" altLang="en-US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6156916" y="5149936"/>
            <a:ext cx="4230895" cy="10883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75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pen Sans 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</a:pPr>
            <a:endParaRPr lang="zh-CN" altLang="en-US" sz="36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E83C003D-71FC-C04B-B606-8AF4FB1B1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855" y="3015311"/>
            <a:ext cx="508384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A80CB-8E3A-C14A-B442-55EFA7A12559}"/>
              </a:ext>
            </a:extLst>
          </p:cNvPr>
          <p:cNvSpPr txBox="1"/>
          <p:nvPr/>
        </p:nvSpPr>
        <p:spPr>
          <a:xfrm>
            <a:off x="1283630" y="2934575"/>
            <a:ext cx="298592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ts val="1200"/>
              </a:spcBef>
              <a:buFontTx/>
              <a:buNone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3D55F0-91DF-8D4F-BCB9-4E5A78F1D75E}"/>
              </a:ext>
            </a:extLst>
          </p:cNvPr>
          <p:cNvSpPr txBox="1"/>
          <p:nvPr/>
        </p:nvSpPr>
        <p:spPr>
          <a:xfrm>
            <a:off x="8721989" y="2713230"/>
            <a:ext cx="36408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dirty="0"/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79408F51-BAB6-5D47-8A8D-761C8658A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4302" y="2779921"/>
            <a:ext cx="508384" cy="458788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460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E5344A36-62CD-2140-A1F4-676ECC745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556" y="274886"/>
            <a:ext cx="8915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  <a:buFontTx/>
              <a:buNone/>
            </a:pP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môi trường 18 tuổi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hòn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Ha-oai rất tự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về bãi biển Cu-a-loa vì vẻ đẹp mê hồn của thiên nhiên ở đây. Nhưng đã có một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, môi trường ven biển bị đe doạ trầm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do nguồn rác từ các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đánh cá, những vỉa san hô chết, cá, rùa bị mắc bẫy,… tấp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bờ.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tình hình đó, một cô gái tên là Na-ka-mu-ra, 18 tuổi, đã thành lập nhóm Hành động vì môi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gồm 60 thành viên. Họ đã giăng những tấm lưới khổng lồ ngăn rác tấp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bờ. Tháng 3 năm 2000, chỉ trong 8 ngày nghỉ cuối tuần, 7 xe rác khổng lồ đã được 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đi,  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</a:t>
            </a: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lại vẻ đẹp cho bãi biển.                                         </a:t>
            </a:r>
            <a:r>
              <a:rPr lang="en-US" alt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báo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TIỀN PHONG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35A48B-9E67-0742-BDF9-F8AB58EEE140}"/>
              </a:ext>
            </a:extLst>
          </p:cNvPr>
          <p:cNvSpPr/>
          <p:nvPr/>
        </p:nvSpPr>
        <p:spPr>
          <a:xfrm>
            <a:off x="3834006" y="776536"/>
            <a:ext cx="565150" cy="4381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CC1BED-48FF-B041-B80C-6705D018B00D}"/>
              </a:ext>
            </a:extLst>
          </p:cNvPr>
          <p:cNvSpPr/>
          <p:nvPr/>
        </p:nvSpPr>
        <p:spPr>
          <a:xfrm>
            <a:off x="6380356" y="808286"/>
            <a:ext cx="533400" cy="40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984AE5-A3D2-4441-89E7-5CB72F78CD81}"/>
              </a:ext>
            </a:extLst>
          </p:cNvPr>
          <p:cNvSpPr/>
          <p:nvPr/>
        </p:nvSpPr>
        <p:spPr>
          <a:xfrm>
            <a:off x="9718869" y="1217861"/>
            <a:ext cx="533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6FB376-B33A-1149-A3AD-7D85571EF936}"/>
              </a:ext>
            </a:extLst>
          </p:cNvPr>
          <p:cNvSpPr/>
          <p:nvPr/>
        </p:nvSpPr>
        <p:spPr>
          <a:xfrm>
            <a:off x="7066156" y="1646486"/>
            <a:ext cx="762000" cy="381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9D9575-05DC-4B44-96D3-8AF5D213B4E9}"/>
              </a:ext>
            </a:extLst>
          </p:cNvPr>
          <p:cNvSpPr/>
          <p:nvPr/>
        </p:nvSpPr>
        <p:spPr>
          <a:xfrm>
            <a:off x="2113156" y="2518023"/>
            <a:ext cx="533400" cy="361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3EDD27-BEC8-504C-99D8-AE233F132419}"/>
              </a:ext>
            </a:extLst>
          </p:cNvPr>
          <p:cNvSpPr/>
          <p:nvPr/>
        </p:nvSpPr>
        <p:spPr>
          <a:xfrm>
            <a:off x="2113156" y="2075111"/>
            <a:ext cx="533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4B1480-ECEA-204A-80A7-027D015654D2}"/>
              </a:ext>
            </a:extLst>
          </p:cNvPr>
          <p:cNvSpPr/>
          <p:nvPr/>
        </p:nvSpPr>
        <p:spPr>
          <a:xfrm>
            <a:off x="3314894" y="2498973"/>
            <a:ext cx="855662" cy="381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7D268F-7151-D84B-978F-9C962F2850FA}"/>
              </a:ext>
            </a:extLst>
          </p:cNvPr>
          <p:cNvSpPr/>
          <p:nvPr/>
        </p:nvSpPr>
        <p:spPr>
          <a:xfrm>
            <a:off x="8618731" y="2908548"/>
            <a:ext cx="952500" cy="38100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D11023-02E6-9846-BEB0-15B1169C7354}"/>
              </a:ext>
            </a:extLst>
          </p:cNvPr>
          <p:cNvSpPr/>
          <p:nvPr/>
        </p:nvSpPr>
        <p:spPr>
          <a:xfrm>
            <a:off x="2740219" y="3780086"/>
            <a:ext cx="533400" cy="381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36E612-4F74-4846-97E1-C7D78838F406}"/>
              </a:ext>
            </a:extLst>
          </p:cNvPr>
          <p:cNvSpPr/>
          <p:nvPr/>
        </p:nvSpPr>
        <p:spPr>
          <a:xfrm>
            <a:off x="7066156" y="4205536"/>
            <a:ext cx="533400" cy="412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E58F36-9E4A-3D4D-99C6-8F8D36237817}"/>
              </a:ext>
            </a:extLst>
          </p:cNvPr>
          <p:cNvSpPr/>
          <p:nvPr/>
        </p:nvSpPr>
        <p:spPr>
          <a:xfrm>
            <a:off x="8285356" y="4205536"/>
            <a:ext cx="533400" cy="412750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rgbClr val="CC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6323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98B1D12-4C82-4109-9947-1AAEDE3143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3" y="1373566"/>
            <a:ext cx="5181600" cy="5181600"/>
          </a:xfrm>
          <a:prstGeom prst="rect">
            <a:avLst/>
          </a:prstGeom>
        </p:spPr>
      </p:pic>
      <p:sp>
        <p:nvSpPr>
          <p:cNvPr id="37" name="矩形: 圆角 5"/>
          <p:cNvSpPr/>
          <p:nvPr/>
        </p:nvSpPr>
        <p:spPr>
          <a:xfrm>
            <a:off x="6018663" y="4464090"/>
            <a:ext cx="5246847" cy="1295265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0" rIns="0" rtlCol="0" anchor="ctr"/>
          <a:lstStyle/>
          <a:p>
            <a:pPr algn="just">
              <a:lnSpc>
                <a:spcPct val="90000"/>
              </a:lnSpc>
              <a:spcBef>
                <a:spcPts val="1000"/>
              </a:spcBef>
            </a:pP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endParaRPr lang="zh-CN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矩形: 圆角 10"/>
          <p:cNvSpPr/>
          <p:nvPr/>
        </p:nvSpPr>
        <p:spPr>
          <a:xfrm>
            <a:off x="6018663" y="2807738"/>
            <a:ext cx="5158623" cy="999987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360000" rIns="0" rtlCol="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altLang="zh-CN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nay. </a:t>
            </a:r>
            <a:endParaRPr lang="zh-CN" alt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文本框 13"/>
          <p:cNvSpPr txBox="1"/>
          <p:nvPr/>
        </p:nvSpPr>
        <p:spPr>
          <a:xfrm>
            <a:off x="6366010" y="1550686"/>
            <a:ext cx="4354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DẶN DÒ</a:t>
            </a:r>
            <a:endParaRPr lang="zh-CN" alt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2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sp>
        <p:nvSpPr>
          <p:cNvPr id="10" name="矩形 45"/>
          <p:cNvSpPr/>
          <p:nvPr/>
        </p:nvSpPr>
        <p:spPr>
          <a:xfrm>
            <a:off x="4934722" y="141402"/>
            <a:ext cx="699961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Chúc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em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học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zh-CN" sz="115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tốt</a:t>
            </a:r>
            <a:r>
              <a:rPr lang="en-US" altLang="zh-CN" sz="115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!</a:t>
            </a:r>
            <a:endParaRPr lang="zh-CN" altLang="en-US" sz="115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7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8B0A1E5-25B9-4547-8EA0-E7D566EA3306}"/>
              </a:ext>
            </a:extLst>
          </p:cNvPr>
          <p:cNvGrpSpPr/>
          <p:nvPr/>
        </p:nvGrpSpPr>
        <p:grpSpPr>
          <a:xfrm>
            <a:off x="0" y="2155302"/>
            <a:ext cx="5175850" cy="2147634"/>
            <a:chOff x="1" y="1997420"/>
            <a:chExt cx="6091461" cy="2147634"/>
          </a:xfrm>
        </p:grpSpPr>
        <p:sp>
          <p:nvSpPr>
            <p:cNvPr id="10" name="任意多边形 71">
              <a:extLst>
                <a:ext uri="{FF2B5EF4-FFF2-40B4-BE49-F238E27FC236}">
                  <a16:creationId xmlns:a16="http://schemas.microsoft.com/office/drawing/2014/main" id="{68B303A3-788D-4CC0-8F18-8CF602805F00}"/>
                </a:ext>
              </a:extLst>
            </p:cNvPr>
            <p:cNvSpPr/>
            <p:nvPr/>
          </p:nvSpPr>
          <p:spPr>
            <a:xfrm rot="16200000" flipV="1">
              <a:off x="1846157" y="867142"/>
              <a:ext cx="1431757" cy="5124068"/>
            </a:xfrm>
            <a:custGeom>
              <a:avLst/>
              <a:gdLst>
                <a:gd name="connsiteX0" fmla="*/ 1431757 w 1431757"/>
                <a:gd name="connsiteY0" fmla="*/ 4560214 h 5124068"/>
                <a:gd name="connsiteX1" fmla="*/ 1431757 w 1431757"/>
                <a:gd name="connsiteY1" fmla="*/ 3629437 h 5124068"/>
                <a:gd name="connsiteX2" fmla="*/ 1431757 w 1431757"/>
                <a:gd name="connsiteY2" fmla="*/ 930777 h 5124068"/>
                <a:gd name="connsiteX3" fmla="*/ 1431757 w 1431757"/>
                <a:gd name="connsiteY3" fmla="*/ 0 h 5124068"/>
                <a:gd name="connsiteX4" fmla="*/ 2 w 1431757"/>
                <a:gd name="connsiteY4" fmla="*/ 956959 h 5124068"/>
                <a:gd name="connsiteX5" fmla="*/ 2 w 1431757"/>
                <a:gd name="connsiteY5" fmla="*/ 1847839 h 5124068"/>
                <a:gd name="connsiteX6" fmla="*/ 0 w 1431757"/>
                <a:gd name="connsiteY6" fmla="*/ 1847840 h 5124068"/>
                <a:gd name="connsiteX7" fmla="*/ 0 w 1431757"/>
                <a:gd name="connsiteY7" fmla="*/ 2778617 h 5124068"/>
                <a:gd name="connsiteX8" fmla="*/ 0 w 1431757"/>
                <a:gd name="connsiteY8" fmla="*/ 5124068 h 5124068"/>
                <a:gd name="connsiteX9" fmla="*/ 1431755 w 1431757"/>
                <a:gd name="connsiteY9" fmla="*/ 5124068 h 5124068"/>
                <a:gd name="connsiteX10" fmla="*/ 1431755 w 1431757"/>
                <a:gd name="connsiteY10" fmla="*/ 4560215 h 5124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31757" h="5124068">
                  <a:moveTo>
                    <a:pt x="1431757" y="4560214"/>
                  </a:moveTo>
                  <a:lnTo>
                    <a:pt x="1431757" y="3629437"/>
                  </a:lnTo>
                  <a:lnTo>
                    <a:pt x="1431757" y="930777"/>
                  </a:lnTo>
                  <a:lnTo>
                    <a:pt x="1431757" y="0"/>
                  </a:lnTo>
                  <a:lnTo>
                    <a:pt x="2" y="956959"/>
                  </a:lnTo>
                  <a:lnTo>
                    <a:pt x="2" y="1847839"/>
                  </a:lnTo>
                  <a:lnTo>
                    <a:pt x="0" y="1847840"/>
                  </a:lnTo>
                  <a:lnTo>
                    <a:pt x="0" y="2778617"/>
                  </a:lnTo>
                  <a:lnTo>
                    <a:pt x="0" y="5124068"/>
                  </a:lnTo>
                  <a:lnTo>
                    <a:pt x="1431755" y="5124068"/>
                  </a:lnTo>
                  <a:lnTo>
                    <a:pt x="1431755" y="4560215"/>
                  </a:lnTo>
                  <a:close/>
                </a:path>
              </a:pathLst>
            </a:custGeom>
            <a:solidFill>
              <a:srgbClr val="7CB55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字魂70号-灵悦黑体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9E528C3-9109-4C68-BD59-6673D35B6833}"/>
                </a:ext>
              </a:extLst>
            </p:cNvPr>
            <p:cNvGrpSpPr/>
            <p:nvPr/>
          </p:nvGrpSpPr>
          <p:grpSpPr>
            <a:xfrm>
              <a:off x="1" y="1997420"/>
              <a:ext cx="6091461" cy="1431757"/>
              <a:chOff x="1" y="1997420"/>
              <a:chExt cx="6091461" cy="1431757"/>
            </a:xfrm>
          </p:grpSpPr>
          <p:sp>
            <p:nvSpPr>
              <p:cNvPr id="8" name="任意多边形 69">
                <a:extLst>
                  <a:ext uri="{FF2B5EF4-FFF2-40B4-BE49-F238E27FC236}">
                    <a16:creationId xmlns:a16="http://schemas.microsoft.com/office/drawing/2014/main" id="{9008F4D7-A967-48C1-8900-C62DC6B76799}"/>
                  </a:ext>
                </a:extLst>
              </p:cNvPr>
              <p:cNvSpPr/>
              <p:nvPr/>
            </p:nvSpPr>
            <p:spPr>
              <a:xfrm rot="16200000" flipV="1">
                <a:off x="2329853" y="-332432"/>
                <a:ext cx="1431757" cy="6091461"/>
              </a:xfrm>
              <a:custGeom>
                <a:avLst/>
                <a:gdLst>
                  <a:gd name="connsiteX0" fmla="*/ 1431757 w 1431757"/>
                  <a:gd name="connsiteY0" fmla="*/ 6091461 h 6091461"/>
                  <a:gd name="connsiteX1" fmla="*/ 1431757 w 1431757"/>
                  <a:gd name="connsiteY1" fmla="*/ 4560214 h 6091461"/>
                  <a:gd name="connsiteX2" fmla="*/ 1431757 w 1431757"/>
                  <a:gd name="connsiteY2" fmla="*/ 3629437 h 6091461"/>
                  <a:gd name="connsiteX3" fmla="*/ 1431757 w 1431757"/>
                  <a:gd name="connsiteY3" fmla="*/ 3579716 h 6091461"/>
                  <a:gd name="connsiteX4" fmla="*/ 1431757 w 1431757"/>
                  <a:gd name="connsiteY4" fmla="*/ 2648939 h 6091461"/>
                  <a:gd name="connsiteX5" fmla="*/ 1431757 w 1431757"/>
                  <a:gd name="connsiteY5" fmla="*/ 930777 h 6091461"/>
                  <a:gd name="connsiteX6" fmla="*/ 1431757 w 1431757"/>
                  <a:gd name="connsiteY6" fmla="*/ 0 h 6091461"/>
                  <a:gd name="connsiteX7" fmla="*/ 2 w 1431757"/>
                  <a:gd name="connsiteY7" fmla="*/ 956959 h 6091461"/>
                  <a:gd name="connsiteX8" fmla="*/ 2 w 1431757"/>
                  <a:gd name="connsiteY8" fmla="*/ 1847839 h 6091461"/>
                  <a:gd name="connsiteX9" fmla="*/ 0 w 1431757"/>
                  <a:gd name="connsiteY9" fmla="*/ 1847840 h 6091461"/>
                  <a:gd name="connsiteX10" fmla="*/ 0 w 1431757"/>
                  <a:gd name="connsiteY10" fmla="*/ 2778617 h 6091461"/>
                  <a:gd name="connsiteX11" fmla="*/ 0 w 1431757"/>
                  <a:gd name="connsiteY11" fmla="*/ 4496779 h 6091461"/>
                  <a:gd name="connsiteX12" fmla="*/ 0 w 1431757"/>
                  <a:gd name="connsiteY12" fmla="*/ 5427556 h 6091461"/>
                  <a:gd name="connsiteX13" fmla="*/ 0 w 1431757"/>
                  <a:gd name="connsiteY13" fmla="*/ 5477278 h 6091461"/>
                  <a:gd name="connsiteX14" fmla="*/ 0 w 1431757"/>
                  <a:gd name="connsiteY14" fmla="*/ 6091461 h 6091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431757" h="6091461">
                    <a:moveTo>
                      <a:pt x="1431757" y="6091461"/>
                    </a:moveTo>
                    <a:lnTo>
                      <a:pt x="1431757" y="4560214"/>
                    </a:lnTo>
                    <a:lnTo>
                      <a:pt x="1431757" y="3629437"/>
                    </a:lnTo>
                    <a:lnTo>
                      <a:pt x="1431757" y="3579716"/>
                    </a:lnTo>
                    <a:lnTo>
                      <a:pt x="1431757" y="2648939"/>
                    </a:lnTo>
                    <a:lnTo>
                      <a:pt x="1431757" y="930777"/>
                    </a:lnTo>
                    <a:lnTo>
                      <a:pt x="1431757" y="0"/>
                    </a:lnTo>
                    <a:lnTo>
                      <a:pt x="2" y="956959"/>
                    </a:lnTo>
                    <a:lnTo>
                      <a:pt x="2" y="1847839"/>
                    </a:lnTo>
                    <a:lnTo>
                      <a:pt x="0" y="1847840"/>
                    </a:lnTo>
                    <a:lnTo>
                      <a:pt x="0" y="2778617"/>
                    </a:lnTo>
                    <a:lnTo>
                      <a:pt x="0" y="4496779"/>
                    </a:lnTo>
                    <a:lnTo>
                      <a:pt x="0" y="5427556"/>
                    </a:lnTo>
                    <a:lnTo>
                      <a:pt x="0" y="5477278"/>
                    </a:lnTo>
                    <a:lnTo>
                      <a:pt x="0" y="6091461"/>
                    </a:lnTo>
                    <a:close/>
                  </a:path>
                </a:pathLst>
              </a:custGeom>
              <a:solidFill>
                <a:srgbClr val="4CA83B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9" name="文本框 18">
                <a:extLst>
                  <a:ext uri="{FF2B5EF4-FFF2-40B4-BE49-F238E27FC236}">
                    <a16:creationId xmlns:a16="http://schemas.microsoft.com/office/drawing/2014/main" id="{777A3A49-A86E-468B-A255-0516F890A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2307" y="2066297"/>
                <a:ext cx="4352706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200" b="1" kern="0" dirty="0" err="1">
                    <a:solidFill>
                      <a:srgbClr val="FFFFFF"/>
                    </a:solidFill>
                    <a:latin typeface="Times New Roman" pitchFamily="18" charset="0"/>
                    <a:ea typeface="字魂70号-灵悦黑体" panose="00000500000000000000" pitchFamily="2" charset="-122"/>
                    <a:cs typeface="Times New Roman" pitchFamily="18" charset="0"/>
                    <a:sym typeface="+mn-lt"/>
                  </a:rPr>
                  <a:t>Mục</a:t>
                </a:r>
                <a:r>
                  <a:rPr lang="en-US" sz="7200" b="1" kern="0" dirty="0">
                    <a:solidFill>
                      <a:srgbClr val="FFFFFF"/>
                    </a:solidFill>
                    <a:latin typeface="Times New Roman" pitchFamily="18" charset="0"/>
                    <a:ea typeface="字魂70号-灵悦黑体" panose="00000500000000000000" pitchFamily="2" charset="-122"/>
                    <a:cs typeface="Times New Roman" pitchFamily="18" charset="0"/>
                    <a:sym typeface="+mn-lt"/>
                  </a:rPr>
                  <a:t> </a:t>
                </a:r>
                <a:r>
                  <a:rPr lang="en-US" sz="7200" b="1" kern="0" dirty="0" err="1">
                    <a:solidFill>
                      <a:srgbClr val="FFFFFF"/>
                    </a:solidFill>
                    <a:latin typeface="Times New Roman" pitchFamily="18" charset="0"/>
                    <a:ea typeface="字魂70号-灵悦黑体" panose="00000500000000000000" pitchFamily="2" charset="-122"/>
                    <a:cs typeface="Times New Roman" pitchFamily="18" charset="0"/>
                    <a:sym typeface="+mn-lt"/>
                  </a:rPr>
                  <a:t>tiêu</a:t>
                </a:r>
                <a:endPara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endParaRPr>
              </a:p>
            </p:txBody>
          </p:sp>
        </p:grp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3796BB1E-D06F-4CD6-B324-4675F1420C30}"/>
              </a:ext>
            </a:extLst>
          </p:cNvPr>
          <p:cNvGrpSpPr/>
          <p:nvPr/>
        </p:nvGrpSpPr>
        <p:grpSpPr>
          <a:xfrm>
            <a:off x="5429270" y="1021366"/>
            <a:ext cx="6314556" cy="1548419"/>
            <a:chOff x="7095222" y="327980"/>
            <a:chExt cx="5979338" cy="1548419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62C828F-352B-436A-B6A0-92D739921969}"/>
                </a:ext>
              </a:extLst>
            </p:cNvPr>
            <p:cNvSpPr txBox="1"/>
            <p:nvPr/>
          </p:nvSpPr>
          <p:spPr>
            <a:xfrm>
              <a:off x="7614597" y="429849"/>
              <a:ext cx="5459963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Viết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đúng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bài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chính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tả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,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trình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bày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đúng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hình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thức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. 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1C51DB0-3D5A-430D-B63D-6E6B6BB78D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7095222" y="327980"/>
              <a:ext cx="557875" cy="1250177"/>
            </a:xfrm>
            <a:prstGeom prst="rect">
              <a:avLst/>
            </a:prstGeom>
          </p:spPr>
        </p:pic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1303257A-9015-4A50-9201-1DEDE96AA93A}"/>
              </a:ext>
            </a:extLst>
          </p:cNvPr>
          <p:cNvGrpSpPr/>
          <p:nvPr/>
        </p:nvGrpSpPr>
        <p:grpSpPr>
          <a:xfrm>
            <a:off x="5525674" y="3127875"/>
            <a:ext cx="4817347" cy="1250177"/>
            <a:chOff x="7095221" y="1650389"/>
            <a:chExt cx="4817347" cy="1250177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770A2E3-9BBC-44F1-951B-EA1FC8D77B9E}"/>
                </a:ext>
              </a:extLst>
            </p:cNvPr>
            <p:cNvSpPr txBox="1"/>
            <p:nvPr/>
          </p:nvSpPr>
          <p:spPr>
            <a:xfrm>
              <a:off x="7614597" y="1839218"/>
              <a:ext cx="429797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Làm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được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bài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 </a:t>
              </a:r>
              <a:r>
                <a:rPr lang="en-US" altLang="zh-CN" sz="4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tập</a:t>
              </a:r>
              <a:r>
                <a:rPr lang="en-US" altLang="zh-CN" sz="4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ea typeface="字魂70号-灵悦黑体" panose="00000500000000000000" pitchFamily="2" charset="-122"/>
                  <a:cs typeface="Times New Roman" pitchFamily="18" charset="0"/>
                  <a:sym typeface="+mn-lt"/>
                </a:rPr>
                <a:t>.</a:t>
              </a:r>
              <a:endParaRPr lang="zh-CN" alt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字魂70号-灵悦黑体" panose="00000500000000000000" pitchFamily="2" charset="-122"/>
                <a:cs typeface="Times New Roman" pitchFamily="18" charset="0"/>
                <a:sym typeface="+mn-lt"/>
              </a:endParaRPr>
            </a:p>
          </p:txBody>
        </p: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B8686AE7-F82B-431F-BF75-ABB5AEED9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565" t="21218" r="-81" b="276"/>
            <a:stretch/>
          </p:blipFill>
          <p:spPr>
            <a:xfrm>
              <a:off x="7095221" y="1650389"/>
              <a:ext cx="557875" cy="12501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6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25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0FD11A-B136-48F0-98C3-D26D62592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2F1BE3-78E9-4A0F-B625-1C6416E7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grpSp>
        <p:nvGrpSpPr>
          <p:cNvPr id="12" name="组合 9"/>
          <p:cNvGrpSpPr/>
          <p:nvPr/>
        </p:nvGrpSpPr>
        <p:grpSpPr>
          <a:xfrm>
            <a:off x="4330700" y="0"/>
            <a:ext cx="7861300" cy="4172569"/>
            <a:chOff x="4657725" y="1054100"/>
            <a:chExt cx="2876550" cy="1625600"/>
          </a:xfrm>
        </p:grpSpPr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5" y="1054100"/>
              <a:ext cx="2876550" cy="1625600"/>
            </a:xfrm>
            <a:prstGeom prst="rect">
              <a:avLst/>
            </a:prstGeom>
          </p:spPr>
        </p:pic>
        <p:sp>
          <p:nvSpPr>
            <p:cNvPr id="14" name="矩形 8"/>
            <p:cNvSpPr/>
            <p:nvPr/>
          </p:nvSpPr>
          <p:spPr>
            <a:xfrm>
              <a:off x="5236276" y="1394760"/>
              <a:ext cx="1796721" cy="7554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zh-CN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zh-CN" sz="6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  <a:p>
              <a:pPr algn="ctr"/>
              <a:r>
                <a:rPr lang="en-US" altLang="zh-CN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altLang="zh-CN" sz="6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altLang="zh-CN" sz="6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34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71">
            <a:extLst>
              <a:ext uri="{FF2B5EF4-FFF2-40B4-BE49-F238E27FC236}">
                <a16:creationId xmlns:a16="http://schemas.microsoft.com/office/drawing/2014/main" id="{04FD1F58-77B3-4176-A7EF-F3D8BD0232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9161" y="1792361"/>
            <a:ext cx="3229610" cy="4842137"/>
          </a:xfrm>
          <a:custGeom>
            <a:avLst/>
            <a:gdLst>
              <a:gd name="connsiteX0" fmla="*/ 0 w 4457700"/>
              <a:gd name="connsiteY0" fmla="*/ 0 h 6858000"/>
              <a:gd name="connsiteX1" fmla="*/ 4457700 w 4457700"/>
              <a:gd name="connsiteY1" fmla="*/ 0 h 6858000"/>
              <a:gd name="connsiteX2" fmla="*/ 4457700 w 4457700"/>
              <a:gd name="connsiteY2" fmla="*/ 6858000 h 6858000"/>
              <a:gd name="connsiteX3" fmla="*/ 0 w 44577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7700" h="6858000">
                <a:moveTo>
                  <a:pt x="0" y="0"/>
                </a:moveTo>
                <a:lnTo>
                  <a:pt x="4457700" y="0"/>
                </a:lnTo>
                <a:lnTo>
                  <a:pt x="44577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29093" y="363598"/>
            <a:ext cx="8141701" cy="5813899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</a:rPr>
              <a:t>Chuỗi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itchFamily="18" charset="0"/>
              </a:rPr>
              <a:t>ngọc</a:t>
            </a: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</a:rPr>
              <a:t> lam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Pi-e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  <a:buFontTx/>
              <a:buChar char="-"/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just">
              <a:lnSpc>
                <a:spcPct val="95000"/>
              </a:lnSpc>
              <a:spcBef>
                <a:spcPct val="0"/>
              </a:spcBef>
              <a:buFontTx/>
              <a:buChar char="-"/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Pi-e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Callout 9">
            <a:extLst>
              <a:ext uri="{FF2B5EF4-FFF2-40B4-BE49-F238E27FC236}">
                <a16:creationId xmlns:a16="http://schemas.microsoft.com/office/drawing/2014/main" id="{7858BD60-6905-42A6-8481-4C21CBF4C070}"/>
              </a:ext>
            </a:extLst>
          </p:cNvPr>
          <p:cNvSpPr/>
          <p:nvPr/>
        </p:nvSpPr>
        <p:spPr>
          <a:xfrm flipH="1">
            <a:off x="6350244" y="190517"/>
            <a:ext cx="5623256" cy="2227703"/>
          </a:xfrm>
          <a:prstGeom prst="wav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AC719-39CE-4663-91C0-020B0BEFF885}"/>
              </a:ext>
            </a:extLst>
          </p:cNvPr>
          <p:cNvSpPr txBox="1"/>
          <p:nvPr/>
        </p:nvSpPr>
        <p:spPr>
          <a:xfrm>
            <a:off x="-39105" y="334424"/>
            <a:ext cx="64210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84A6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viết từ khó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1991F210-E85E-49D6-94BE-28BC95BC2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>
            <a:off x="-632977" y="2771480"/>
            <a:ext cx="3229686" cy="425035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D29E6C1-9505-4BC2-815C-A7B5BAF3C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6" b="68789"/>
          <a:stretch/>
        </p:blipFill>
        <p:spPr>
          <a:xfrm flipH="1">
            <a:off x="8767695" y="2277996"/>
            <a:ext cx="3424305" cy="48679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0CB0AF-0F3D-734C-8F06-C12A65B7A9B7}"/>
              </a:ext>
            </a:extLst>
          </p:cNvPr>
          <p:cNvSpPr txBox="1"/>
          <p:nvPr/>
        </p:nvSpPr>
        <p:spPr>
          <a:xfrm>
            <a:off x="1736802" y="1908664"/>
            <a:ext cx="1385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Pi-e</a:t>
            </a:r>
            <a:endParaRPr lang="en-VN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E7E08E-5383-3D45-9679-A40AC095DB8C}"/>
              </a:ext>
            </a:extLst>
          </p:cNvPr>
          <p:cNvSpPr txBox="1"/>
          <p:nvPr/>
        </p:nvSpPr>
        <p:spPr>
          <a:xfrm>
            <a:off x="2606597" y="2558534"/>
            <a:ext cx="1162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endParaRPr lang="en-VN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D4187E-E9B3-254E-869B-DB4B0623FF9B}"/>
              </a:ext>
            </a:extLst>
          </p:cNvPr>
          <p:cNvSpPr txBox="1"/>
          <p:nvPr/>
        </p:nvSpPr>
        <p:spPr>
          <a:xfrm>
            <a:off x="3338420" y="3244334"/>
            <a:ext cx="1675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6E662F-3555-B448-A553-0F28322DCAC6}"/>
              </a:ext>
            </a:extLst>
          </p:cNvPr>
          <p:cNvSpPr txBox="1"/>
          <p:nvPr/>
        </p:nvSpPr>
        <p:spPr>
          <a:xfrm>
            <a:off x="4710461" y="3930134"/>
            <a:ext cx="1385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endParaRPr lang="en-VN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2D61E79-6260-EF4F-821F-1DFBBE23D5C4}"/>
              </a:ext>
            </a:extLst>
          </p:cNvPr>
          <p:cNvSpPr txBox="1"/>
          <p:nvPr/>
        </p:nvSpPr>
        <p:spPr>
          <a:xfrm>
            <a:off x="6415430" y="4711989"/>
            <a:ext cx="13855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VN" sz="2800" dirty="0"/>
          </a:p>
        </p:txBody>
      </p:sp>
    </p:spTree>
    <p:extLst>
      <p:ext uri="{BB962C8B-B14F-4D97-AF65-F5344CB8AC3E}">
        <p14:creationId xmlns:p14="http://schemas.microsoft.com/office/powerpoint/2010/main" val="316966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CB030-F0A7-4D5F-ABED-A6B94A8FD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4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4460" y="1150119"/>
            <a:ext cx="8312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…..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87355" y="3125337"/>
            <a:ext cx="1119116" cy="3357350"/>
            <a:chOff x="627797" y="3125337"/>
            <a:chExt cx="1119116" cy="335735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27797" y="3125337"/>
              <a:ext cx="11191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46913" y="3125337"/>
              <a:ext cx="0" cy="33573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74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9052" y="1150119"/>
            <a:ext cx="83123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...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…..</a:t>
            </a:r>
          </a:p>
          <a:p>
            <a:pPr algn="ctr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Chuỗi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lam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3206" y="2995484"/>
            <a:ext cx="1119116" cy="3623679"/>
            <a:chOff x="627797" y="3125337"/>
            <a:chExt cx="1119116" cy="335735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627797" y="3125337"/>
              <a:ext cx="111911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746913" y="3125337"/>
              <a:ext cx="0" cy="33573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1815148" y="2904445"/>
            <a:ext cx="9779432" cy="36009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Pi-e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pPr algn="just">
              <a:lnSpc>
                <a:spcPct val="95000"/>
              </a:lnSpc>
              <a:spcBef>
                <a:spcPct val="0"/>
              </a:spcBef>
              <a:buFontTx/>
              <a:buChar char="-"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Nô-en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Pi-e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  <a:p>
            <a:pPr algn="just">
              <a:lnSpc>
                <a:spcPct val="95000"/>
              </a:lnSpc>
              <a:spcBef>
                <a:spcPct val="0"/>
              </a:spcBef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mỉm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692322" y="6619163"/>
            <a:ext cx="1008569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4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0FD11A-B136-48F0-98C3-D26D62592A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2F1BE3-78E9-4A0F-B625-1C6416E72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grpSp>
        <p:nvGrpSpPr>
          <p:cNvPr id="12" name="组合 9"/>
          <p:cNvGrpSpPr/>
          <p:nvPr/>
        </p:nvGrpSpPr>
        <p:grpSpPr>
          <a:xfrm>
            <a:off x="4673600" y="207818"/>
            <a:ext cx="7518400" cy="4084782"/>
            <a:chOff x="4657725" y="1054100"/>
            <a:chExt cx="2876550" cy="1625600"/>
          </a:xfrm>
        </p:grpSpPr>
        <p:pic>
          <p:nvPicPr>
            <p:cNvPr id="13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725" y="1054100"/>
              <a:ext cx="2876550" cy="1625600"/>
            </a:xfrm>
            <a:prstGeom prst="rect">
              <a:avLst/>
            </a:prstGeom>
          </p:spPr>
        </p:pic>
        <p:sp>
          <p:nvSpPr>
            <p:cNvPr id="14" name="矩形 8"/>
            <p:cNvSpPr/>
            <p:nvPr/>
          </p:nvSpPr>
          <p:spPr>
            <a:xfrm>
              <a:off x="5163065" y="1417999"/>
              <a:ext cx="1986549" cy="624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altLang="zh-C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altLang="zh-CN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  <a:p>
              <a:pPr algn="ctr"/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zh-CN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4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endParaRPr lang="zh-CN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2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</TotalTime>
  <Words>707</Words>
  <Application>Microsoft Macintosh PowerPoint</Application>
  <PresentationFormat>Widescreen</PresentationFormat>
  <Paragraphs>133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等线</vt:lpstr>
      <vt:lpstr>等线 Light</vt:lpstr>
      <vt:lpstr>Arial</vt:lpstr>
      <vt:lpstr>Times New Roman</vt:lpstr>
      <vt:lpstr>字魂70号-灵悦黑体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HP</dc:creator>
  <dc:description>9Slide.vn</dc:description>
  <cp:lastModifiedBy>Microsoft Office User</cp:lastModifiedBy>
  <cp:revision>20</cp:revision>
  <dcterms:created xsi:type="dcterms:W3CDTF">2020-03-03T00:35:12Z</dcterms:created>
  <dcterms:modified xsi:type="dcterms:W3CDTF">2021-12-01T15:52:16Z</dcterms:modified>
  <cp:category>9Slide.vn</cp:category>
</cp:coreProperties>
</file>