
<file path=[Content_Types].xml><?xml version="1.0" encoding="utf-8"?>
<Types xmlns="http://schemas.openxmlformats.org/package/2006/content-types">
  <Default Extension="gif" ContentType="image/gif"/>
  <Default Extension="glb" ContentType="model/gltf.binary"/>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58" r:id="rId2"/>
    <p:sldId id="257" r:id="rId3"/>
    <p:sldId id="332" r:id="rId4"/>
    <p:sldId id="323" r:id="rId5"/>
    <p:sldId id="333" r:id="rId6"/>
    <p:sldId id="310" r:id="rId7"/>
    <p:sldId id="302" r:id="rId8"/>
    <p:sldId id="338" r:id="rId9"/>
    <p:sldId id="339" r:id="rId10"/>
    <p:sldId id="448" r:id="rId11"/>
    <p:sldId id="289" r:id="rId12"/>
    <p:sldId id="435" r:id="rId13"/>
    <p:sldId id="436" r:id="rId14"/>
    <p:sldId id="437" r:id="rId15"/>
    <p:sldId id="311" r:id="rId16"/>
    <p:sldId id="449" r:id="rId17"/>
    <p:sldId id="451" r:id="rId18"/>
    <p:sldId id="312" r:id="rId19"/>
    <p:sldId id="454" r:id="rId20"/>
    <p:sldId id="455" r:id="rId21"/>
    <p:sldId id="456" r:id="rId22"/>
    <p:sldId id="292" r:id="rId23"/>
    <p:sldId id="443" r:id="rId24"/>
    <p:sldId id="447" r:id="rId25"/>
    <p:sldId id="317" r:id="rId26"/>
    <p:sldId id="264" r:id="rId27"/>
    <p:sldId id="261" r:id="rId28"/>
    <p:sldId id="260" r:id="rId29"/>
    <p:sldId id="453" r:id="rId30"/>
    <p:sldId id="262" r:id="rId31"/>
    <p:sldId id="318" r:id="rId32"/>
    <p:sldId id="4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0D"/>
    <a:srgbClr val="C6830D"/>
    <a:srgbClr val="A76E0B"/>
    <a:srgbClr val="A06A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0216" autoAdjust="0"/>
  </p:normalViewPr>
  <p:slideViewPr>
    <p:cSldViewPr showGuides="1">
      <p:cViewPr varScale="1">
        <p:scale>
          <a:sx n="74" d="100"/>
          <a:sy n="74" d="100"/>
        </p:scale>
        <p:origin x="1181"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17/12/2021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3F021B-2ED3-4590-9919-1BCD58B5F04F}" type="slidenum">
              <a:rPr lang="zh-CN" altLang="en-US" smtClean="0"/>
              <a:t>2</a:t>
            </a:fld>
            <a:endParaRPr lang="zh-CN" altLang="en-US"/>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thuoc</a:t>
            </a:r>
            <a:r>
              <a:rPr lang="en-US" b="0" i="0" dirty="0">
                <a:solidFill>
                  <a:srgbClr val="000000"/>
                </a:solidFill>
                <a:effectLst/>
                <a:latin typeface="Libre Franklin"/>
              </a:rPr>
              <a:t> </a:t>
            </a:r>
            <a:r>
              <a:rPr lang="en-US" b="0" i="0" dirty="0" err="1">
                <a:solidFill>
                  <a:srgbClr val="000000"/>
                </a:solidFill>
                <a:effectLst/>
                <a:latin typeface="Libre Franklin"/>
              </a:rPr>
              <a:t>tinh</a:t>
            </a:r>
            <a:r>
              <a:rPr lang="en-US" b="0" i="0" dirty="0">
                <a:solidFill>
                  <a:srgbClr val="000000"/>
                </a:solidFill>
                <a:effectLst/>
                <a:latin typeface="Libre Franklin"/>
              </a:rPr>
              <a:t> </a:t>
            </a:r>
            <a:r>
              <a:rPr lang="en-US" b="0" i="0" dirty="0" err="1">
                <a:solidFill>
                  <a:srgbClr val="000000"/>
                </a:solidFill>
                <a:effectLst/>
                <a:latin typeface="Libre Franklin"/>
              </a:rPr>
              <a:t>Lson</a:t>
            </a:r>
            <a:r>
              <a:rPr lang="en-US" b="0" i="0" dirty="0">
                <a:solidFill>
                  <a:srgbClr val="000000"/>
                </a:solidFill>
                <a:effectLst/>
                <a:latin typeface="Libre Franklin"/>
              </a:rPr>
              <a:t>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12</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13</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14</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22</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23</a:t>
            </a:fld>
            <a:endParaRPr lang="ru-RU" altLang="en-US"/>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24</a:t>
            </a:fld>
            <a:endParaRPr lang="ru-RU" altLang="en-US"/>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17/12/2021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17/12/2021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17/12/2021</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17/12/2021</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17/12/2021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17/12/2021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17/12/2021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17/12/2021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1" r:id="rId3"/>
    <p:sldLayoutId id="2147483649" r:id="rId4"/>
    <p:sldLayoutId id="2147483657" r:id="rId5"/>
    <p:sldLayoutId id="2147483650" r:id="rId6"/>
    <p:sldLayoutId id="2147483658" r:id="rId7"/>
    <p:sldLayoutId id="2147483659"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4.xml"/><Relationship Id="rId11" Type="http://schemas.openxmlformats.org/officeDocument/2006/relationships/image" Target="../media/image3.jp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5.xml"/><Relationship Id="rId7"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f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gif"/><Relationship Id="rId3" Type="http://schemas.microsoft.com/office/2007/relationships/hdphoto" Target="../media/hdphoto7.wdp"/><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10" Type="http://schemas.microsoft.com/office/2007/relationships/hdphoto" Target="../media/hdphoto1.wdp"/><Relationship Id="rId4" Type="http://schemas.openxmlformats.org/officeDocument/2006/relationships/image" Target="../media/image47.gif"/><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media2.wav"/><Relationship Id="rId7" Type="http://schemas.openxmlformats.org/officeDocument/2006/relationships/image" Target="../media/image52.gif"/><Relationship Id="rId12" Type="http://schemas.openxmlformats.org/officeDocument/2006/relationships/image" Target="../media/image10.png"/><Relationship Id="rId2" Type="http://schemas.microsoft.com/office/2007/relationships/media" Target="../media/media2.wav"/><Relationship Id="rId1" Type="http://schemas.openxmlformats.org/officeDocument/2006/relationships/tags" Target="../tags/tag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gif"/><Relationship Id="rId4" Type="http://schemas.openxmlformats.org/officeDocument/2006/relationships/slideLayout" Target="../slideLayouts/slideLayout2.xml"/><Relationship Id="rId9" Type="http://schemas.openxmlformats.org/officeDocument/2006/relationships/image" Target="../media/image54.gif"/></Relationships>
</file>

<file path=ppt/slides/_rels/slide2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0.gif"/><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59.gif"/><Relationship Id="rId17" Type="http://schemas.openxmlformats.org/officeDocument/2006/relationships/image" Target="../media/image62.gif"/><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4.xml"/><Relationship Id="rId6" Type="http://schemas.openxmlformats.org/officeDocument/2006/relationships/image" Target="../media/image50.jpg"/><Relationship Id="rId11" Type="http://schemas.openxmlformats.org/officeDocument/2006/relationships/image" Target="../media/image52.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58.gif"/><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8.gif"/><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60.gif"/><Relationship Id="rId17" Type="http://schemas.openxmlformats.org/officeDocument/2006/relationships/image" Target="../media/image63.gif"/><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5.xml"/><Relationship Id="rId6" Type="http://schemas.openxmlformats.org/officeDocument/2006/relationships/image" Target="../media/image50.jpg"/><Relationship Id="rId11" Type="http://schemas.openxmlformats.org/officeDocument/2006/relationships/image" Target="../media/image59.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53.gif"/><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0.gif"/><Relationship Id="rId18" Type="http://schemas.openxmlformats.org/officeDocument/2006/relationships/image" Target="../media/image64.gif"/><Relationship Id="rId3" Type="http://schemas.openxmlformats.org/officeDocument/2006/relationships/audio" Target="../media/audio3.wav"/><Relationship Id="rId7" Type="http://schemas.openxmlformats.org/officeDocument/2006/relationships/image" Target="../media/image50.jpg"/><Relationship Id="rId12" Type="http://schemas.openxmlformats.org/officeDocument/2006/relationships/image" Target="../media/image59.gif"/><Relationship Id="rId17" Type="http://schemas.openxmlformats.org/officeDocument/2006/relationships/image" Target="../media/image56.png"/><Relationship Id="rId2" Type="http://schemas.openxmlformats.org/officeDocument/2006/relationships/slideLayout" Target="../slideLayouts/slideLayout2.xml"/><Relationship Id="rId16" Type="http://schemas.microsoft.com/office/2007/relationships/hdphoto" Target="../media/hdphoto8.wdp"/><Relationship Id="rId1" Type="http://schemas.openxmlformats.org/officeDocument/2006/relationships/tags" Target="../tags/tag16.xml"/><Relationship Id="rId6" Type="http://schemas.openxmlformats.org/officeDocument/2006/relationships/audio" Target="../media/audio5.wav"/><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61.png"/><Relationship Id="rId10" Type="http://schemas.openxmlformats.org/officeDocument/2006/relationships/image" Target="../media/image53.gif"/><Relationship Id="rId4" Type="http://schemas.openxmlformats.org/officeDocument/2006/relationships/audio" Target="../media/audio6.wav"/><Relationship Id="rId9" Type="http://schemas.openxmlformats.org/officeDocument/2006/relationships/image" Target="../media/image57.gif"/><Relationship Id="rId14" Type="http://schemas.openxmlformats.org/officeDocument/2006/relationships/image" Target="../media/image58.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9.gif"/><Relationship Id="rId18" Type="http://schemas.microsoft.com/office/2007/relationships/hdphoto" Target="../media/hdphoto8.wdp"/><Relationship Id="rId3" Type="http://schemas.openxmlformats.org/officeDocument/2006/relationships/audio" Target="../media/audio4.wav"/><Relationship Id="rId7" Type="http://schemas.openxmlformats.org/officeDocument/2006/relationships/image" Target="../media/image51.png"/><Relationship Id="rId12" Type="http://schemas.openxmlformats.org/officeDocument/2006/relationships/image" Target="../media/image52.gif"/><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7.xml"/><Relationship Id="rId6" Type="http://schemas.openxmlformats.org/officeDocument/2006/relationships/image" Target="../media/image50.jpg"/><Relationship Id="rId11" Type="http://schemas.openxmlformats.org/officeDocument/2006/relationships/image" Target="../media/image53.gif"/><Relationship Id="rId5" Type="http://schemas.openxmlformats.org/officeDocument/2006/relationships/audio" Target="../media/audio5.wav"/><Relationship Id="rId15" Type="http://schemas.openxmlformats.org/officeDocument/2006/relationships/image" Target="../media/image62.gif"/><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image" Target="../media/image65.gif"/><Relationship Id="rId14" Type="http://schemas.openxmlformats.org/officeDocument/2006/relationships/image" Target="../media/image60.gif"/></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gi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10" Type="http://schemas.microsoft.com/office/2007/relationships/hdphoto" Target="../media/hdphoto4.wdp"/><Relationship Id="rId4" Type="http://schemas.microsoft.com/office/2017/06/relationships/model3d" Target="../media/model3d1.glb"/><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4.jpeg"/><Relationship Id="rId5"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5713" y="1203877"/>
            <a:ext cx="12192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BÀI 2: </a:t>
            </a: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ĐỊA </a:t>
            </a: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HÌNH VÀ </a:t>
            </a:r>
            <a:b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b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KHOÁNG SẢN</a:t>
            </a:r>
            <a:endParaRPr lang="en-US" sz="8000" dirty="0">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5">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6">
            <a:alphaModFix/>
          </a:blip>
          <a:srcRect/>
          <a:stretch/>
        </p:blipFill>
        <p:spPr>
          <a:xfrm flipH="1">
            <a:off x="3674642" y="275615"/>
            <a:ext cx="629652" cy="1446311"/>
          </a:xfrm>
          <a:prstGeom prst="rect">
            <a:avLst/>
          </a:prstGeom>
          <a:noFill/>
          <a:ln>
            <a:noFill/>
          </a:ln>
        </p:spPr>
      </p:pic>
      <p:pic>
        <p:nvPicPr>
          <p:cNvPr id="62" name="七公主 - 西红柿">
            <a:hlinkClick r:id="" action="ppaction://media"/>
            <a:extLst>
              <a:ext uri="{FF2B5EF4-FFF2-40B4-BE49-F238E27FC236}">
                <a16:creationId xmlns:a16="http://schemas.microsoft.com/office/drawing/2014/main" id="{827F203F-70E4-4512-936F-D59ABC4F3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4887" y="854835"/>
            <a:ext cx="609600" cy="60960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par>
                                <p:cTn id="36" presetID="22" presetClass="entr" presetSubtype="8" fill="hold" grpId="0" nodeType="withEffect">
                                  <p:stCondLst>
                                    <p:cond delay="70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700"/>
                                        <p:tgtEl>
                                          <p:spTgt spid="47"/>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47"/>
                                        </p:tgtEl>
                                      </p:cBhvr>
                                    </p:animEffect>
                                    <p:animScale>
                                      <p:cBhvr>
                                        <p:cTn id="41" dur="250" autoRev="1" fill="hold"/>
                                        <p:tgtEl>
                                          <p:spTgt spid="47"/>
                                        </p:tgtEl>
                                      </p:cBhvr>
                                      <p:by x="105000" y="105000"/>
                                    </p:animScale>
                                  </p:childTnLst>
                                </p:cTn>
                              </p:par>
                            </p:childTnLst>
                          </p:cTn>
                        </p:par>
                        <p:par>
                          <p:cTn id="42" fill="hold">
                            <p:stCondLst>
                              <p:cond delay="5400"/>
                            </p:stCondLst>
                            <p:childTnLst>
                              <p:par>
                                <p:cTn id="43" presetID="1" presetClass="mediacall" presetSubtype="0" fill="hold" nodeType="afterEffect">
                                  <p:stCondLst>
                                    <p:cond delay="0"/>
                                  </p:stCondLst>
                                  <p:childTnLst>
                                    <p:cmd type="call" cmd="playFrom(0.0)">
                                      <p:cBhvr>
                                        <p:cTn id="44"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62"/>
                </p:tgtEl>
              </p:cMediaNode>
            </p:audio>
          </p:childTnLst>
        </p:cTn>
      </p:par>
    </p:tnLst>
    <p:bldLst>
      <p:bldP spid="47" grpId="0"/>
      <p:bldP spid="4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9372600" cy="454472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285723" y="672696"/>
            <a:ext cx="5586792" cy="52803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Nam Bộ </a:t>
            </a:r>
          </a:p>
        </p:txBody>
      </p:sp>
    </p:spTree>
    <p:extLst>
      <p:ext uri="{BB962C8B-B14F-4D97-AF65-F5344CB8AC3E}">
        <p14:creationId xmlns:p14="http://schemas.microsoft.com/office/powerpoint/2010/main" val="97986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2" name="Text Box 10">
            <a:extLst>
              <a:ext uri="{FF2B5EF4-FFF2-40B4-BE49-F238E27FC236}">
                <a16:creationId xmlns:a16="http://schemas.microsoft.com/office/drawing/2014/main" id="{E6E0E9F9-2721-4B67-95BF-E6A8AC3F6740}"/>
              </a:ext>
            </a:extLst>
          </p:cNvPr>
          <p:cNvSpPr txBox="1">
            <a:spLocks noChangeArrowheads="1"/>
          </p:cNvSpPr>
          <p:nvPr/>
        </p:nvSpPr>
        <p:spPr bwMode="auto">
          <a:xfrm>
            <a:off x="3064745" y="200997"/>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1. Địa hình </a:t>
            </a:r>
          </a:p>
        </p:txBody>
      </p:sp>
      <mc:AlternateContent xmlns:mc="http://schemas.openxmlformats.org/markup-compatibility/2006" xmlns:a14="http://schemas.microsoft.com/office/drawing/2010/main">
        <mc:Choice Requires="a14">
          <p:sp>
            <p:nvSpPr>
              <p:cNvPr id="110606" name="Rectangle 14">
                <a:extLst>
                  <a:ext uri="{FF2B5EF4-FFF2-40B4-BE49-F238E27FC236}">
                    <a16:creationId xmlns:a16="http://schemas.microsoft.com/office/drawing/2014/main" id="{87188FCE-D26A-4080-83A9-552D95A7BA4A}"/>
                  </a:ext>
                </a:extLst>
              </p:cNvPr>
              <p:cNvSpPr>
                <a:spLocks noChangeArrowheads="1"/>
              </p:cNvSpPr>
              <p:nvPr/>
            </p:nvSpPr>
            <p:spPr bwMode="auto">
              <a:xfrm>
                <a:off x="929762" y="1143139"/>
                <a:ext cx="10484876" cy="445038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Phần đất liền của nước ta có </a:t>
                </a:r>
                <a14:m>
                  <m:oMath xmlns:m="http://schemas.openxmlformats.org/officeDocument/2006/math">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𝟑</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000" b="1">
                        <a:solidFill>
                          <a:schemeClr val="bg2">
                            <a:lumMod val="25000"/>
                          </a:schemeClr>
                        </a:solidFill>
                        <a:latin typeface="Cambria Math" panose="02040503050406030204" pitchFamily="18" charset="0"/>
                        <a:cs typeface="Times New Roman" panose="02020603050405020304" pitchFamily="18" charset="0"/>
                      </a:rPr>
                      <m:t> </m:t>
                    </m:r>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𝟏</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đồng bằng.</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 Đồi núi trải rộng khắp từ các tỉnh biên giới phía Bắc và chạy dài từ Bắc vào Nam. Các dãy núi phần lớn có hướng tây bắc - đông nam và một số có hình cánh cung. </a:t>
                </a:r>
              </a:p>
              <a:p>
                <a:pPr algn="just" eaLnBrk="1" hangingPunct="1">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Đồng bằng nước ta phần lớn là đồng bằng châu thổ do phù sa của sông ngòi bồi đắp, địa hình thấp và tương đối bằng phẳng. Là nơi trồng lúa rất tốt và tập trung dân cư đông đúc.</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mc:Choice>
        <mc:Fallback xmlns="">
          <p:sp>
            <p:nvSpPr>
              <p:cNvPr id="110606" name="Rectangle 14">
                <a:extLst>
                  <a:ext uri="{FF2B5EF4-FFF2-40B4-BE49-F238E27FC236}">
                    <a16:creationId xmlns:a16="http://schemas.microsoft.com/office/drawing/2014/main" id="{87188FCE-D26A-4080-83A9-552D95A7BA4A}"/>
                  </a:ext>
                </a:extLst>
              </p:cNvPr>
              <p:cNvSpPr>
                <a:spLocks noRot="1" noChangeAspect="1" noMove="1" noResize="1" noEditPoints="1" noAdjustHandles="1" noChangeArrowheads="1" noChangeShapeType="1" noTextEdit="1"/>
              </p:cNvSpPr>
              <p:nvPr/>
            </p:nvSpPr>
            <p:spPr bwMode="auto">
              <a:xfrm>
                <a:off x="929762" y="1143139"/>
                <a:ext cx="10484876" cy="4450385"/>
              </a:xfrm>
              <a:prstGeom prst="rect">
                <a:avLst/>
              </a:prstGeom>
              <a:blipFill>
                <a:blip r:embed="rId2"/>
                <a:stretch>
                  <a:fillRect l="-1396" r="-1396" b="-3288"/>
                </a:stretch>
              </a:blipFill>
              <a:ln>
                <a:noFill/>
                <a:headEnd/>
                <a:tailEnd/>
              </a:ln>
            </p:spPr>
            <p:txBody>
              <a:bodyPr/>
              <a:lstStyle/>
              <a:p>
                <a:r>
                  <a:rPr lang="en-US">
                    <a:noFill/>
                  </a:rPr>
                  <a:t> </a:t>
                </a:r>
              </a:p>
            </p:txBody>
          </p:sp>
        </mc:Fallback>
      </mc:AlternateContent>
      <p:sp>
        <p:nvSpPr>
          <p:cNvPr id="9" name="Text Box 10">
            <a:extLst>
              <a:ext uri="{FF2B5EF4-FFF2-40B4-BE49-F238E27FC236}">
                <a16:creationId xmlns:a16="http://schemas.microsoft.com/office/drawing/2014/main" id="{4DA18E44-3BA7-446B-9169-275102B7A465}"/>
              </a:ext>
            </a:extLst>
          </p:cNvPr>
          <p:cNvSpPr txBox="1">
            <a:spLocks noChangeArrowheads="1"/>
          </p:cNvSpPr>
          <p:nvPr/>
        </p:nvSpPr>
        <p:spPr bwMode="auto">
          <a:xfrm>
            <a:off x="1521288" y="552858"/>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10606">
                                            <p:txEl>
                                              <p:pRg st="0" end="0"/>
                                            </p:txEl>
                                          </p:spTgt>
                                        </p:tgtEl>
                                        <p:attrNameLst>
                                          <p:attrName>style.visibility</p:attrName>
                                        </p:attrNameLst>
                                      </p:cBhvr>
                                      <p:to>
                                        <p:strVal val="visible"/>
                                      </p:to>
                                    </p:set>
                                    <p:anim calcmode="lin" valueType="num">
                                      <p:cBhvr>
                                        <p:cTn id="12" dur="1000" fill="hold"/>
                                        <p:tgtEl>
                                          <p:spTgt spid="11060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060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06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10606">
                                            <p:txEl>
                                              <p:pRg st="1" end="1"/>
                                            </p:txEl>
                                          </p:spTgt>
                                        </p:tgtEl>
                                        <p:attrNameLst>
                                          <p:attrName>style.visibility</p:attrName>
                                        </p:attrNameLst>
                                      </p:cBhvr>
                                      <p:to>
                                        <p:strVal val="visible"/>
                                      </p:to>
                                    </p:set>
                                    <p:anim calcmode="lin" valueType="num">
                                      <p:cBhvr>
                                        <p:cTn id="19" dur="1000" fill="hold"/>
                                        <p:tgtEl>
                                          <p:spTgt spid="11060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060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060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10606">
                                            <p:txEl>
                                              <p:pRg st="2" end="2"/>
                                            </p:txEl>
                                          </p:spTgt>
                                        </p:tgtEl>
                                        <p:attrNameLst>
                                          <p:attrName>style.visibility</p:attrName>
                                        </p:attrNameLst>
                                      </p:cBhvr>
                                      <p:to>
                                        <p:strVal val="visible"/>
                                      </p:to>
                                    </p:set>
                                    <p:anim calcmode="lin" valueType="num">
                                      <p:cBhvr>
                                        <p:cTn id="26" dur="1000" fill="hold"/>
                                        <p:tgtEl>
                                          <p:spTgt spid="110606">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1060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0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55" presetClass="exit" presetSubtype="0" fill="hold" nodeType="afterEffect">
                                  <p:stCondLst>
                                    <p:cond delay="0"/>
                                  </p:stCondLst>
                                  <p:childTnLst>
                                    <p:anim calcmode="lin" valueType="num">
                                      <p:cBhvr>
                                        <p:cTn id="13" dur="2000"/>
                                        <p:tgtEl>
                                          <p:spTgt spid="6"/>
                                        </p:tgtEl>
                                        <p:attrNameLst>
                                          <p:attrName>ppt_w</p:attrName>
                                        </p:attrNameLst>
                                      </p:cBhvr>
                                      <p:tavLst>
                                        <p:tav tm="0">
                                          <p:val>
                                            <p:strVal val="ppt_w"/>
                                          </p:val>
                                        </p:tav>
                                        <p:tav tm="100000">
                                          <p:val>
                                            <p:strVal val="ppt_w*0.70"/>
                                          </p:val>
                                        </p:tav>
                                      </p:tavLst>
                                    </p:anim>
                                    <p:anim calcmode="lin" valueType="num">
                                      <p:cBhvr>
                                        <p:cTn id="14" dur="2000"/>
                                        <p:tgtEl>
                                          <p:spTgt spid="6"/>
                                        </p:tgtEl>
                                        <p:attrNameLst>
                                          <p:attrName>ppt_h</p:attrName>
                                        </p:attrNameLst>
                                      </p:cBhvr>
                                      <p:tavLst>
                                        <p:tav tm="0">
                                          <p:val>
                                            <p:strVal val="ppt_h"/>
                                          </p:val>
                                        </p:tav>
                                        <p:tav tm="100000">
                                          <p:val>
                                            <p:strVal val="ppt_h"/>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par>
                          <p:cTn id="17" fill="hold">
                            <p:stCondLst>
                              <p:cond delay="25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9" presetClass="exit" presetSubtype="0" fill="hold" nodeType="afterEffect">
                                  <p:stCondLst>
                                    <p:cond delay="0"/>
                                  </p:stCondLst>
                                  <p:childTnLst>
                                    <p:animEffect transition="out" filter="dissolv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500"/>
                            </p:stCondLst>
                            <p:childTnLst>
                              <p:par>
                                <p:cTn id="23" presetID="4" presetClass="exit" presetSubtype="32" fill="hold" nodeType="afterEffect">
                                  <p:stCondLst>
                                    <p:cond delay="0"/>
                                  </p:stCondLst>
                                  <p:childTnLst>
                                    <p:animEffect transition="out" filter="box(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049358" y="2689418"/>
            <a:ext cx="5672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a:solidFill>
                  <a:srgbClr val="FF0000"/>
                </a:solidFill>
                <a:latin typeface="Times New Roman" panose="02020603050405020304" pitchFamily="18" charset="0"/>
                <a:cs typeface="Times New Roman" panose="02020603050405020304" pitchFamily="18" charset="0"/>
              </a:rPr>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34000"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7" name="Rectangle 48">
            <a:extLst>
              <a:ext uri="{FF2B5EF4-FFF2-40B4-BE49-F238E27FC236}">
                <a16:creationId xmlns:a16="http://schemas.microsoft.com/office/drawing/2014/main" id="{A6441B79-A604-4BDF-ABAD-B635418C59C8}"/>
              </a:ext>
            </a:extLst>
          </p:cNvPr>
          <p:cNvSpPr>
            <a:spLocks noChangeArrowheads="1"/>
          </p:cNvSpPr>
          <p:nvPr/>
        </p:nvSpPr>
        <p:spPr bwMode="auto">
          <a:xfrm>
            <a:off x="5348514" y="304800"/>
            <a:ext cx="6538686" cy="990600"/>
          </a:xfrm>
          <a:prstGeom prst="rect">
            <a:avLst/>
          </a:prstGeom>
          <a:noFill/>
          <a:ln w="9525">
            <a:noFill/>
            <a:miter lim="800000"/>
            <a:headEnd/>
            <a:tailEnd/>
          </a:ln>
          <a:effectLst/>
        </p:spPr>
        <p:txBody>
          <a:bodyPr anchor="ctr"/>
          <a:lstStyle/>
          <a:p>
            <a:pPr algn="just" eaLnBrk="1" hangingPunct="1">
              <a:lnSpc>
                <a:spcPct val="90000"/>
              </a:lnSpc>
              <a:defRPr/>
            </a:pPr>
            <a:r>
              <a:rPr lang="en-US" sz="36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Kể tên một số loại khoáng sản ở nước ta?</a:t>
            </a:r>
          </a:p>
        </p:txBody>
      </p:sp>
      <p:pic>
        <p:nvPicPr>
          <p:cNvPr id="9" name="Picture 24" descr="chu giai khoan san">
            <a:extLst>
              <a:ext uri="{FF2B5EF4-FFF2-40B4-BE49-F238E27FC236}">
                <a16:creationId xmlns:a16="http://schemas.microsoft.com/office/drawing/2014/main" id="{F66AF216-444E-4436-8CBF-DF70B5061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a:stretch/>
        </p:blipFill>
        <p:spPr bwMode="auto">
          <a:xfrm>
            <a:off x="5348514" y="1690688"/>
            <a:ext cx="6154058" cy="4443608"/>
          </a:xfrm>
          <a:prstGeom prst="rect">
            <a:avLst/>
          </a:prstGeom>
          <a:noFill/>
          <a:ln w="7620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8150298" y="927877"/>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4994886" y="922766"/>
            <a:ext cx="2874327"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Khoáng sản được dùng để làm gì?</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rot="21265249">
            <a:off x="4567695" y="319501"/>
            <a:ext cx="3642006"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611949" y="30407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421920" y="33030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8043934" y="1598474"/>
            <a:ext cx="3922737"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Làm nguyên liệu cho nhiều ngành công nghiệp.</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4671076" y="3271266"/>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1802" y="3419705"/>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9" descr="Luoc_do_mot_so_khoang_san_Viet_Nam">
            <a:extLst>
              <a:ext uri="{FF2B5EF4-FFF2-40B4-BE49-F238E27FC236}">
                <a16:creationId xmlns:a16="http://schemas.microsoft.com/office/drawing/2014/main" id="{1D641EF8-DC53-43C7-9D1F-13061732AE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093"/>
          <a:stretch/>
        </p:blipFill>
        <p:spPr bwMode="auto">
          <a:xfrm>
            <a:off x="0" y="0"/>
            <a:ext cx="452891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33D7EB7C-3BCF-48EB-B5D9-6258A527B3BC}"/>
              </a:ext>
            </a:extLst>
          </p:cNvPr>
          <p:cNvSpPr txBox="1"/>
          <p:nvPr/>
        </p:nvSpPr>
        <p:spPr>
          <a:xfrm>
            <a:off x="-15811" y="6546219"/>
            <a:ext cx="4528918" cy="369332"/>
          </a:xfrm>
          <a:prstGeom prst="rect">
            <a:avLst/>
          </a:prstGeom>
          <a:solidFill>
            <a:schemeClr val="bg1"/>
          </a:solidFill>
          <a:ln>
            <a:solidFill>
              <a:schemeClr val="bg1"/>
            </a:solidFill>
          </a:ln>
        </p:spPr>
        <p:txBody>
          <a:bodyPr wrap="square">
            <a:spAutoFit/>
          </a:bodyPr>
          <a:lstStyle/>
          <a:p>
            <a:r>
              <a:rPr lang="en-US">
                <a:latin typeface="Times New Roman" panose="02020603050405020304" pitchFamily="18" charset="0"/>
                <a:cs typeface="Times New Roman" panose="02020603050405020304" pitchFamily="18" charset="0"/>
              </a:rPr>
              <a:t>Hình 2. Lược đồ một số khoáng sản Việt Nam </a:t>
            </a:r>
          </a:p>
        </p:txBody>
      </p:sp>
    </p:spTree>
    <p:extLst>
      <p:ext uri="{BB962C8B-B14F-4D97-AF65-F5344CB8AC3E}">
        <p14:creationId xmlns:p14="http://schemas.microsoft.com/office/powerpoint/2010/main" val="168968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Chúng ta phải khai thác và sử dụng khoáng sản như thế nào?</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Khai thác hợp lí, sử dụng tiết kiệm.</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278098" y="148293"/>
            <a:ext cx="7287714" cy="1947105"/>
            <a:chOff x="2422477" y="30848"/>
            <a:chExt cx="7287714" cy="1947105"/>
          </a:xfrm>
        </p:grpSpPr>
        <p:sp>
          <p:nvSpPr>
            <p:cNvPr id="8" name="矩形 7">
              <a:extLst>
                <a:ext uri="{FF2B5EF4-FFF2-40B4-BE49-F238E27FC236}">
                  <a16:creationId xmlns:a16="http://schemas.microsoft.com/office/drawing/2014/main" id="{CA7BD72C-054E-465C-9978-36A6788BDFDD}"/>
                </a:ext>
              </a:extLst>
            </p:cNvPr>
            <p:cNvSpPr/>
            <p:nvPr/>
          </p:nvSpPr>
          <p:spPr>
            <a:xfrm>
              <a:off x="2966037" y="1054623"/>
              <a:ext cx="6744154" cy="9233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CN"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KHÁM PHÁ BÍ MẬT</a:t>
              </a:r>
              <a:endParaRPr lang="zh-CN" altLang="en-US"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7" name="Rounded Rectangle 6">
            <a:hlinkClick r:id="rId10" action="ppaction://hlinksldjump"/>
          </p:cNvPr>
          <p:cNvSpPr/>
          <p:nvPr/>
        </p:nvSpPr>
        <p:spPr>
          <a:xfrm>
            <a:off x="320842" y="5951621"/>
            <a:ext cx="1155032" cy="78606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Next</a:t>
            </a:r>
          </a:p>
        </p:txBody>
      </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35931">
            <a:off x="6428213" y="69730"/>
            <a:ext cx="5559861" cy="3438869"/>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524000" y="760274"/>
            <a:ext cx="4568930" cy="1754326"/>
          </a:xfrm>
          <a:prstGeom prst="rect">
            <a:avLst/>
          </a:prstGeom>
          <a:noFill/>
        </p:spPr>
        <p:txBody>
          <a:bodyPr wrap="square">
            <a:spAutoFit/>
          </a:bodyPr>
          <a:lstStyle/>
          <a:p>
            <a:pPr algn="ctr">
              <a:spcBef>
                <a:spcPct val="0"/>
              </a:spcBef>
            </a:pPr>
            <a:r>
              <a:rPr lang="en-US" altLang="en-US" sz="3600">
                <a:solidFill>
                  <a:srgbClr val="C00000"/>
                </a:solidFill>
                <a:latin typeface="Times New Roman" panose="02020603050405020304" pitchFamily="18" charset="0"/>
                <a:cs typeface="Times New Roman" panose="02020603050405020304" pitchFamily="18" charset="0"/>
              </a:rPr>
              <a:t>Vì sao chúng ta phải khai thác hợp lí, sử dụng tiết kiệm.</a:t>
            </a:r>
          </a:p>
        </p:txBody>
      </p:sp>
      <p:sp>
        <p:nvSpPr>
          <p:cNvPr id="21" name="Graphic 19">
            <a:extLst>
              <a:ext uri="{FF2B5EF4-FFF2-40B4-BE49-F238E27FC236}">
                <a16:creationId xmlns:a16="http://schemas.microsoft.com/office/drawing/2014/main" id="{C6969F29-1CDF-4005-BD9F-6E3E82726368}"/>
              </a:ext>
            </a:extLst>
          </p:cNvPr>
          <p:cNvSpPr/>
          <p:nvPr/>
        </p:nvSpPr>
        <p:spPr>
          <a:xfrm>
            <a:off x="1273865" y="3858"/>
            <a:ext cx="4898335" cy="318199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rot="404647">
            <a:off x="6733914" y="828848"/>
            <a:ext cx="4991344" cy="2308324"/>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Vì khoáng sản là nguồn tài nguyên hữu hạn và bảo vệ môi trường, trái đất luôn xanh.</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01988" y="2650460"/>
            <a:ext cx="3082902" cy="41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CD66331-6A1C-4CBF-BEEB-94C942C8C13E}"/>
              </a:ext>
            </a:extLst>
          </p:cNvPr>
          <p:cNvSpPr txBox="1">
            <a:spLocks noChangeArrowheads="1"/>
          </p:cNvSpPr>
          <p:nvPr/>
        </p:nvSpPr>
        <p:spPr bwMode="auto">
          <a:xfrm>
            <a:off x="3082514" y="351235"/>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2. Khoáng sản </a:t>
            </a:r>
          </a:p>
        </p:txBody>
      </p:sp>
      <p:sp>
        <p:nvSpPr>
          <p:cNvPr id="5" name="Rectangle 14">
            <a:extLst>
              <a:ext uri="{FF2B5EF4-FFF2-40B4-BE49-F238E27FC236}">
                <a16:creationId xmlns:a16="http://schemas.microsoft.com/office/drawing/2014/main" id="{7405AA4D-92A8-428E-8BD4-CBE445989ED0}"/>
              </a:ext>
            </a:extLst>
          </p:cNvPr>
          <p:cNvSpPr>
            <a:spLocks noChangeArrowheads="1"/>
          </p:cNvSpPr>
          <p:nvPr/>
        </p:nvSpPr>
        <p:spPr bwMode="auto">
          <a:xfrm>
            <a:off x="853562" y="1413064"/>
            <a:ext cx="10484876" cy="403187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Nước ta có nhiều loại khoáng sản như: Than, dầu mỏ, khí tự nhiên, bô-xit, sắt, a-pa-tit, thiếc, than đá,…</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Than có nhiều ở nước ta, tập trung ở tỉnh Quảng Ninh và thuộc loại than tốt trên thế giới.</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Khoáng sản được dùng làm nguyên liệu cho nhiều ngành công nghiệp. Chúng ta cần khai thác khoáng sản một các hợp lí, sử dụng tiết kiệm và có hiệu quả.</a:t>
            </a:r>
          </a:p>
        </p:txBody>
      </p:sp>
      <p:sp>
        <p:nvSpPr>
          <p:cNvPr id="6" name="Text Box 10">
            <a:extLst>
              <a:ext uri="{FF2B5EF4-FFF2-40B4-BE49-F238E27FC236}">
                <a16:creationId xmlns:a16="http://schemas.microsoft.com/office/drawing/2014/main" id="{DBB651CB-C277-4C84-A41A-E78E655666E8}"/>
              </a:ext>
            </a:extLst>
          </p:cNvPr>
          <p:cNvSpPr txBox="1">
            <a:spLocks noChangeArrowheads="1"/>
          </p:cNvSpPr>
          <p:nvPr/>
        </p:nvSpPr>
        <p:spPr bwMode="auto">
          <a:xfrm>
            <a:off x="1371600" y="766732"/>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33227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3" presetClass="exit" presetSubtype="10" fill="hold"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algn="ctr"/>
            <a:r>
              <a:rPr lang="en-US" sz="6000" b="1">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Vùng đồi núi nước ta chiếm khoảng mấy phần diện tích đất liền?</a:t>
            </a:r>
            <a:endParaRPr lang="en-US" sz="32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Dầu mỏ thường tập trung đông ở khu vực nào?</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 Duyên hải miền Trung</a:t>
            </a:r>
          </a:p>
        </p:txBody>
      </p:sp>
      <p:sp>
        <p:nvSpPr>
          <p:cNvPr id="31" name="Rectangle 30"/>
          <p:cNvSpPr/>
          <p:nvPr/>
        </p:nvSpPr>
        <p:spPr>
          <a:xfrm>
            <a:off x="5477467" y="1460291"/>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 Vùng biển phía Nam</a:t>
            </a:r>
          </a:p>
        </p:txBody>
      </p:sp>
      <p:sp>
        <p:nvSpPr>
          <p:cNvPr id="32" name="Rectangle 31"/>
          <p:cNvSpPr/>
          <p:nvPr/>
        </p:nvSpPr>
        <p:spPr>
          <a:xfrm>
            <a:off x="5477467" y="1954435"/>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 Vịnh Bắc Bộ</a:t>
            </a:r>
          </a:p>
        </p:txBody>
      </p:sp>
      <p:sp>
        <p:nvSpPr>
          <p:cNvPr id="34" name="Rectangle 33"/>
          <p:cNvSpPr/>
          <p:nvPr/>
        </p:nvSpPr>
        <p:spPr>
          <a:xfrm>
            <a:off x="5477467" y="2448580"/>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Tỉnh Kiên Giang</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A : Quảng Ninh</a:t>
            </a:r>
            <a:endParaRPr lang="en-US" altLang="en-US" sz="3200" b="1">
              <a:solidFill>
                <a:srgbClr val="FF3300"/>
              </a:solidFill>
              <a:latin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Tỉnh nào của nước ta có nhiều mỏ than nhất?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C : </a:t>
            </a:r>
            <a:r>
              <a:rPr lang="en-US" altLang="en-US" sz="3200" b="1">
                <a:solidFill>
                  <a:srgbClr val="A76E0B"/>
                </a:solidFill>
                <a:latin typeface="Times New Roman" panose="02020603050405020304" pitchFamily="18" charset="0"/>
              </a:rPr>
              <a:t>Lào Cai</a:t>
            </a:r>
            <a:endParaRPr lang="en-US" sz="3200" b="1">
              <a:solidFill>
                <a:srgbClr val="A76E0B"/>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2">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5880" y="2173137"/>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dirty="0"/>
          </a:p>
        </p:txBody>
      </p:sp>
      <p:sp>
        <p:nvSpPr>
          <p:cNvPr id="29" name="Graphic 19">
            <a:extLst>
              <a:ext uri="{FF2B5EF4-FFF2-40B4-BE49-F238E27FC236}">
                <a16:creationId xmlns:a16="http://schemas.microsoft.com/office/drawing/2014/main"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dirty="0"/>
          </a:p>
        </p:txBody>
      </p:sp>
      <p:sp>
        <p:nvSpPr>
          <p:cNvPr id="30" name="Graphic 19">
            <a:extLst>
              <a:ext uri="{FF2B5EF4-FFF2-40B4-BE49-F238E27FC236}">
                <a16:creationId xmlns:a16="http://schemas.microsoft.com/office/drawing/2014/main"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dirty="0"/>
          </a:p>
        </p:txBody>
      </p:sp>
      <p:sp>
        <p:nvSpPr>
          <p:cNvPr id="31" name="TextBox 30">
            <a:extLst>
              <a:ext uri="{FF2B5EF4-FFF2-40B4-BE49-F238E27FC236}">
                <a16:creationId xmlns:a16="http://schemas.microsoft.com/office/drawing/2014/main" id="{1422FC7E-9007-476E-9C1B-E6E6B709A729}"/>
              </a:ext>
            </a:extLst>
          </p:cNvPr>
          <p:cNvSpPr txBox="1"/>
          <p:nvPr/>
        </p:nvSpPr>
        <p:spPr>
          <a:xfrm>
            <a:off x="2524123" y="477231"/>
            <a:ext cx="4381229" cy="2554545"/>
          </a:xfrm>
          <a:prstGeom prst="rect">
            <a:avLst/>
          </a:prstGeom>
          <a:noFill/>
        </p:spPr>
        <p:txBody>
          <a:bodyPr wrap="square">
            <a:spAutoFit/>
          </a:bodyPr>
          <a:lstStyle/>
          <a:p>
            <a:pPr algn="ctr"/>
            <a:r>
              <a:rPr lang="en-US" sz="4000" b="1" dirty="0" err="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tên những nước giáp phần đất liền của nước ta?</a:t>
            </a: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8147033" y="373340"/>
            <a:ext cx="3467102" cy="1938992"/>
          </a:xfrm>
          <a:prstGeom prst="rect">
            <a:avLst/>
          </a:prstGeom>
          <a:noFill/>
        </p:spPr>
        <p:txBody>
          <a:bodyPr wrap="square">
            <a:spAutoFit/>
          </a:bodyPr>
          <a:lstStyle/>
          <a:p>
            <a:pPr algn="ctr" eaLnBrk="1" hangingPunct="1">
              <a:spcBef>
                <a:spcPct val="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Trung Quốc, Lào, </a:t>
            </a:r>
            <a:b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b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Cam-pu-chia.</a:t>
            </a:r>
            <a:endParaRPr lang="en-US" sz="4000" b="1">
              <a:solidFill>
                <a:schemeClr val="tx1">
                  <a:lumMod val="85000"/>
                  <a:lumOff val="15000"/>
                </a:schemeClr>
              </a:solidFill>
            </a:endParaRPr>
          </a:p>
        </p:txBody>
      </p:sp>
      <p:sp>
        <p:nvSpPr>
          <p:cNvPr id="2" name="Action Button: Go Back or Previous 1">
            <a:hlinkClick r:id="rId7" action="ppaction://hlinksldjump" highlightClick="1"/>
            <a:extLst>
              <a:ext uri="{FF2B5EF4-FFF2-40B4-BE49-F238E27FC236}">
                <a16:creationId xmlns:a16="http://schemas.microsoft.com/office/drawing/2014/main"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Vì sao phải khai thác khoáng sản hợp lí, sử dụng tiết kiệm?</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Học nội dung bài học.</a:t>
            </a:r>
          </a:p>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Xem trước bài mới: Khí hậu.</a:t>
            </a: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algn="ctr"/>
              <a:r>
                <a:rPr lang="en-US" sz="4800" b="1">
                  <a:solidFill>
                    <a:schemeClr val="bg1"/>
                  </a:solidFill>
                  <a:latin typeface="Times New Roman" panose="02020603050405020304" pitchFamily="18" charset="0"/>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CHÚC CÁC EM </a:t>
            </a:r>
          </a:p>
          <a:p>
            <a:pPr algn="ct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HỌC TỐT!</a:t>
            </a:r>
            <a:endParaRPr lang="en-US" sz="8000">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3"/>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21242" y="2261529"/>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67309">
            <a:off x="7242489" y="-124179"/>
            <a:ext cx="4393426" cy="300429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1589938" y="198"/>
            <a:ext cx="4723168" cy="3295335"/>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22FC7E-9007-476E-9C1B-E6E6B709A729}"/>
              </a:ext>
            </a:extLst>
          </p:cNvPr>
          <p:cNvSpPr txBox="1"/>
          <p:nvPr/>
        </p:nvSpPr>
        <p:spPr>
          <a:xfrm>
            <a:off x="2113313" y="658631"/>
            <a:ext cx="3812420" cy="1938992"/>
          </a:xfrm>
          <a:prstGeom prst="rect">
            <a:avLst/>
          </a:prstGeom>
          <a:noFill/>
        </p:spPr>
        <p:txBody>
          <a:bodyPr wrap="square">
            <a:spAutoFit/>
          </a:bodyPr>
          <a:lstStyle/>
          <a:p>
            <a:pPr algn="ct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tên một số đảo và quần đảo ở nước ta.</a:t>
            </a:r>
            <a:endParaRPr lang="en-US" sz="40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7494199" y="435688"/>
            <a:ext cx="3860189" cy="2062103"/>
          </a:xfrm>
          <a:prstGeom prst="rect">
            <a:avLst/>
          </a:prstGeom>
          <a:noFill/>
        </p:spPr>
        <p:txBody>
          <a:bodyPr wrap="square">
            <a:spAutoFit/>
          </a:bodyPr>
          <a:lstStyle/>
          <a:p>
            <a:pPr algn="ctr" eaLnBrk="1" hangingPunct="1">
              <a:spcBef>
                <a:spcPct val="0"/>
              </a:spcBef>
            </a:pPr>
            <a:r>
              <a:rPr lang="en-US" sz="3200" b="1">
                <a:solidFill>
                  <a:schemeClr val="tx1">
                    <a:lumMod val="85000"/>
                    <a:lumOff val="15000"/>
                  </a:schemeClr>
                </a:solidFill>
                <a:latin typeface="Times New Roman" panose="02020603050405020304" pitchFamily="18" charset="0"/>
                <a:cs typeface="Times New Roman" panose="02020603050405020304" pitchFamily="18" charset="0"/>
              </a:rPr>
              <a:t>QĐ. Hoàng Sa, QĐ.Trường Sa, đảo Phú Quốc, Cát Bà, Côn Đảo,...</a:t>
            </a:r>
            <a:endParaRPr lang="en-US" sz="3200" b="1">
              <a:solidFill>
                <a:schemeClr val="tx1">
                  <a:lumMod val="85000"/>
                  <a:lumOff val="15000"/>
                </a:schemeClr>
              </a:solidFill>
            </a:endParaRPr>
          </a:p>
        </p:txBody>
      </p:sp>
      <p:sp>
        <p:nvSpPr>
          <p:cNvPr id="14" name="Action Button: Go Back or Previous 13">
            <a:hlinkClick r:id="rId9" action="ppaction://hlinksldjump" highlightClick="1"/>
            <a:extLst>
              <a:ext uri="{FF2B5EF4-FFF2-40B4-BE49-F238E27FC236}">
                <a16:creationId xmlns:a16="http://schemas.microsoft.com/office/drawing/2014/main" id="{872D6477-B078-4C50-83E8-3A1FC358281C}"/>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am3d="http://schemas.microsoft.com/office/drawing/2017/model3d"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id="{86DB514A-2F36-4A66-8AB0-7E1166C18D6A}"/>
                  </a:ext>
                </a:extLst>
              </p:cNvPr>
              <p:cNvPicPr>
                <a:picLocks noGrp="1" noRot="1" noChangeAspect="1" noMove="1" noResize="1" noEditPoints="1" noAdjustHandles="1" noChangeArrowheads="1" noChangeShapeType="1" noCrop="1"/>
              </p:cNvPicPr>
              <p:nvPr/>
            </p:nvPicPr>
            <p:blipFill>
              <a:blip r:embed="rId5"/>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id="{D5FEDED8-A4F4-408A-AD43-B094AE690A1D}"/>
              </a:ext>
            </a:extLst>
          </p:cNvPr>
          <p:cNvPicPr>
            <a:picLocks noChangeAspect="1"/>
          </p:cNvPicPr>
          <p:nvPr/>
        </p:nvPicPr>
        <p:blipFill rotWithShape="1">
          <a:blip r:embed="rId6">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id="{B36F15EE-BC74-4AFE-A597-0CCF972BC1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pic>
        <p:nvPicPr>
          <p:cNvPr id="8" name="Picture 7">
            <a:extLst>
              <a:ext uri="{FF2B5EF4-FFF2-40B4-BE49-F238E27FC236}">
                <a16:creationId xmlns:a16="http://schemas.microsoft.com/office/drawing/2014/main" id="{C93DD410-624E-4A1E-B4EF-9B0F8C970F1E}"/>
              </a:ext>
            </a:extLst>
          </p:cNvPr>
          <p:cNvPicPr>
            <a:picLocks noChangeAspect="1"/>
          </p:cNvPicPr>
          <p:nvPr/>
        </p:nvPicPr>
        <p:blipFill rotWithShape="1">
          <a:blip r:embed="rId9">
            <a:clrChange>
              <a:clrFrom>
                <a:srgbClr val="D6D6D6"/>
              </a:clrFrom>
              <a:clrTo>
                <a:srgbClr val="D6D6D6">
                  <a:alpha val="0"/>
                </a:srgbClr>
              </a:clrTo>
            </a:clrChange>
            <a:extLst>
              <a:ext uri="{BEBA8EAE-BF5A-486C-A8C5-ECC9F3942E4B}">
                <a14:imgProps xmlns:a14="http://schemas.microsoft.com/office/drawing/2010/main">
                  <a14:imgLayer r:embed="rId10">
                    <a14:imgEffect>
                      <a14:backgroundRemoval t="6905" b="92857" l="27672" r="83228">
                        <a14:foregroundMark x1="53122" y1="8968" x2="53122" y2="8968"/>
                        <a14:foregroundMark x1="50317" y1="7222" x2="50317" y2="7222"/>
                        <a14:foregroundMark x1="50847" y1="6905" x2="52381" y2="8492"/>
                        <a14:foregroundMark x1="65132" y1="19722" x2="65132" y2="19722"/>
                        <a14:foregroundMark x1="49524" y1="91429" x2="49524" y2="91429"/>
                        <a14:foregroundMark x1="47831" y1="92222" x2="47831" y2="92222"/>
                        <a14:foregroundMark x1="60741" y1="92857" x2="60741" y2="92857"/>
                        <a14:foregroundMark x1="70053" y1="16508" x2="70053" y2="16508"/>
                        <a14:foregroundMark x1="82063" y1="69127" x2="82063" y2="69127"/>
                        <a14:backgroundMark x1="40317" y1="82817" x2="40317" y2="82817"/>
                        <a14:backgroundMark x1="40688" y1="81310" x2="39683" y2="83175"/>
                      </a14:backgroundRemoval>
                    </a14:imgEffect>
                  </a14:imgLayer>
                </a14:imgProps>
              </a:ext>
            </a:extLst>
          </a:blip>
          <a:srcRect l="20741" r="9629"/>
          <a:stretch/>
        </p:blipFill>
        <p:spPr>
          <a:xfrm>
            <a:off x="3429000" y="-152400"/>
            <a:ext cx="4383351" cy="7467600"/>
          </a:xfrm>
          <a:prstGeom prst="rect">
            <a:avLst/>
          </a:prstGeom>
        </p:spPr>
      </p:pic>
      <p:sp>
        <p:nvSpPr>
          <p:cNvPr id="2" name="Title 1">
            <a:extLst>
              <a:ext uri="{FF2B5EF4-FFF2-40B4-BE49-F238E27FC236}">
                <a16:creationId xmlns:a16="http://schemas.microsoft.com/office/drawing/2014/main" id="{65463703-D50B-40D5-981D-372C644A26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2710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600" b="1">
                <a:solidFill>
                  <a:srgbClr val="FF0000"/>
                </a:solidFill>
                <a:latin typeface="Times New Roman" panose="02020603050405020304" pitchFamily="18" charset="0"/>
                <a:cs typeface="Times New Roman" panose="02020603050405020304" pitchFamily="18" charset="0"/>
              </a:rPr>
              <a:t>1. ĐỊA HÌNH</a:t>
            </a: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581555" y="225979"/>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3175201" y="547025"/>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446563"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16" t="1644" r="2500" b="5001"/>
          <a:stretch/>
        </p:blipFill>
        <p:spPr bwMode="auto">
          <a:xfrm>
            <a:off x="3367658"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3604817" y="8849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05A479A-AFDC-468F-8842-5459AF7BB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6306" y="84318"/>
            <a:ext cx="3232149" cy="677368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3" y="1122402"/>
            <a:ext cx="2712360"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198638"/>
            <a:ext cx="2868715"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vùng đồi núi và đồng bằng trên lược đồ.</a:t>
            </a:r>
          </a:p>
        </p:txBody>
      </p:sp>
      <p:sp>
        <p:nvSpPr>
          <p:cNvPr id="10" name="TextBox 9">
            <a:extLst>
              <a:ext uri="{FF2B5EF4-FFF2-40B4-BE49-F238E27FC236}">
                <a16:creationId xmlns:a16="http://schemas.microsoft.com/office/drawing/2014/main" id="{4F306B87-289C-4FB9-A396-CEFF51AAE411}"/>
              </a:ext>
            </a:extLst>
          </p:cNvPr>
          <p:cNvSpPr txBox="1"/>
          <p:nvPr/>
        </p:nvSpPr>
        <p:spPr>
          <a:xfrm>
            <a:off x="43543" y="3644205"/>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So sánh diện tích cùng đồi núi với đồng bằng nước ta.</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7">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70995" y="609600"/>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378F91-1C1D-45C3-B9D0-0A39D3A85A3D}"/>
                  </a:ext>
                </a:extLst>
              </p:cNvPr>
              <p:cNvSpPr txBox="1"/>
              <p:nvPr/>
            </p:nvSpPr>
            <p:spPr>
              <a:xfrm>
                <a:off x="8868417" y="1320545"/>
                <a:ext cx="3153244" cy="3480055"/>
              </a:xfrm>
              <a:prstGeom prst="rect">
                <a:avLst/>
              </a:prstGeom>
              <a:noFill/>
            </p:spPr>
            <p:txBody>
              <a:bodyPr wrap="square">
                <a:spAutoFit/>
              </a:bodyPr>
              <a:lstStyle/>
              <a:p>
                <a:pPr indent="635000" algn="just" eaLnBrk="1" hangingPunct="1">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đất liền của nước ta có :</a:t>
                </a:r>
              </a:p>
              <a:p>
                <a:pPr indent="635000" algn="just" eaLnBrk="1" hangingPunct="1">
                  <a:defRPr/>
                </a:pPr>
                <a14:m>
                  <m:oMath xmlns:m="http://schemas.openxmlformats.org/officeDocument/2006/math">
                    <m:f>
                      <m:fPr>
                        <m:ctrlP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𝟑</m:t>
                        </m:r>
                      </m:num>
                      <m:den>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đồi núi, </a:t>
                </a:r>
              </a:p>
              <a:p>
                <a:pPr indent="635000" algn="just">
                  <a:defRPr/>
                </a:pPr>
                <a14:m>
                  <m:oMath xmlns:m="http://schemas.openxmlformats.org/officeDocument/2006/math">
                    <m:f>
                      <m:fPr>
                        <m:ctrlP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𝟏</m:t>
                        </m:r>
                      </m:num>
                      <m:den>
                        <m: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đồng bằng.</a:t>
                </a:r>
                <a:endPar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378F91-1C1D-45C3-B9D0-0A39D3A85A3D}"/>
                  </a:ext>
                </a:extLst>
              </p:cNvPr>
              <p:cNvSpPr txBox="1">
                <a:spLocks noRot="1" noChangeAspect="1" noMove="1" noResize="1" noEditPoints="1" noAdjustHandles="1" noChangeArrowheads="1" noChangeShapeType="1" noTextEdit="1"/>
              </p:cNvSpPr>
              <p:nvPr/>
            </p:nvSpPr>
            <p:spPr>
              <a:xfrm>
                <a:off x="8868417" y="1320545"/>
                <a:ext cx="3153244" cy="3480055"/>
              </a:xfrm>
              <a:prstGeom prst="rect">
                <a:avLst/>
              </a:prstGeom>
              <a:blipFill>
                <a:blip r:embed="rId9"/>
                <a:stretch>
                  <a:fillRect l="-5222" t="-2627" r="-6190" b="-5779"/>
                </a:stretch>
              </a:blipFill>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C95B085E-802F-4D68-8104-62D35156CD2F}"/>
              </a:ext>
            </a:extLst>
          </p:cNvPr>
          <p:cNvSpPr/>
          <p:nvPr/>
        </p:nvSpPr>
        <p:spPr>
          <a:xfrm>
            <a:off x="4946650" y="2314575"/>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amond(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47898"/>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302019"/>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2" y="1122402"/>
            <a:ext cx="3016393"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423843"/>
            <a:ext cx="2868715"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Kể tên các dãy núi ở nước ta.</a:t>
            </a:r>
          </a:p>
        </p:txBody>
      </p:sp>
      <p:sp>
        <p:nvSpPr>
          <p:cNvPr id="10" name="TextBox 9">
            <a:extLst>
              <a:ext uri="{FF2B5EF4-FFF2-40B4-BE49-F238E27FC236}">
                <a16:creationId xmlns:a16="http://schemas.microsoft.com/office/drawing/2014/main" id="{4F306B87-289C-4FB9-A396-CEFF51AAE411}"/>
              </a:ext>
            </a:extLst>
          </p:cNvPr>
          <p:cNvSpPr txBox="1"/>
          <p:nvPr/>
        </p:nvSpPr>
        <p:spPr>
          <a:xfrm>
            <a:off x="30685" y="3663728"/>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hướng tây bắc - đông nam?</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21" name="TextBox 20">
            <a:extLst>
              <a:ext uri="{FF2B5EF4-FFF2-40B4-BE49-F238E27FC236}">
                <a16:creationId xmlns:a16="http://schemas.microsoft.com/office/drawing/2014/main" id="{06CF227B-73A3-4017-841E-B267E29B9E68}"/>
              </a:ext>
            </a:extLst>
          </p:cNvPr>
          <p:cNvSpPr txBox="1"/>
          <p:nvPr/>
        </p:nvSpPr>
        <p:spPr>
          <a:xfrm>
            <a:off x="30685" y="5334502"/>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35106"/>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351288"/>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411492"/>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72182"/>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84734"/>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465451"/>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16948"/>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171037"/>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55269"/>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68764"/>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96700"/>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413325"/>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303579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222207"/>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324562"/>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64145"/>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77950"/>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341177"/>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49" presetClass="path" presetSubtype="0" accel="50000" decel="50000" fill="hold" grpId="0" nodeType="withEffect">
                                  <p:stCondLst>
                                    <p:cond delay="0"/>
                                  </p:stCondLst>
                                  <p:childTnLst>
                                    <p:animMotion origin="layout" path="M -3.95833E-6 2.96296E-6 L 0.4793 0.1544 " pathEditMode="relative" rAng="0" ptsTypes="AA">
                                      <p:cBhvr>
                                        <p:cTn id="30" dur="2000" fill="hold"/>
                                        <p:tgtEl>
                                          <p:spTgt spid="24"/>
                                        </p:tgtEl>
                                        <p:attrNameLst>
                                          <p:attrName>ppt_x</p:attrName>
                                          <p:attrName>ppt_y</p:attrName>
                                        </p:attrNameLst>
                                      </p:cBhvr>
                                      <p:rCtr x="23958" y="7731"/>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par>
                                <p:cTn id="44" presetID="42" presetClass="path" presetSubtype="0" accel="50000" decel="50000" fill="hold" grpId="0" nodeType="withEffect">
                                  <p:stCondLst>
                                    <p:cond delay="0"/>
                                  </p:stCondLst>
                                  <p:childTnLst>
                                    <p:animMotion origin="layout" path="M 3.95833E-6 1.11111E-6 L 0.36549 0.27824 " pathEditMode="relative" rAng="0" ptsTypes="AA">
                                      <p:cBhvr>
                                        <p:cTn id="45" dur="2000" fill="hold"/>
                                        <p:tgtEl>
                                          <p:spTgt spid="48"/>
                                        </p:tgtEl>
                                        <p:attrNameLst>
                                          <p:attrName>ppt_x</p:attrName>
                                          <p:attrName>ppt_y</p:attrName>
                                        </p:attrNameLst>
                                      </p:cBhvr>
                                      <p:rCtr x="18268" y="13912"/>
                                    </p:animMotion>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48"/>
                                        </p:tgtEl>
                                        <p:attrNameLst>
                                          <p:attrName>ppt_x</p:attrName>
                                        </p:attrNameLst>
                                      </p:cBhvr>
                                      <p:tavLst>
                                        <p:tav tm="0">
                                          <p:val>
                                            <p:strVal val="ppt_x"/>
                                          </p:val>
                                        </p:tav>
                                        <p:tav tm="100000">
                                          <p:val>
                                            <p:strVal val="ppt_x"/>
                                          </p:val>
                                        </p:tav>
                                      </p:tavLst>
                                    </p:anim>
                                    <p:anim calcmode="lin" valueType="num">
                                      <p:cBhvr additive="base">
                                        <p:cTn id="50" dur="500"/>
                                        <p:tgtEl>
                                          <p:spTgt spid="48"/>
                                        </p:tgtEl>
                                        <p:attrNameLst>
                                          <p:attrName>ppt_y</p:attrName>
                                        </p:attrNameLst>
                                      </p:cBhvr>
                                      <p:tavLst>
                                        <p:tav tm="0">
                                          <p:val>
                                            <p:strVal val="ppt_y"/>
                                          </p:val>
                                        </p:tav>
                                        <p:tav tm="100000">
                                          <p:val>
                                            <p:strVal val="1+ppt_h/2"/>
                                          </p:val>
                                        </p:tav>
                                      </p:tavLst>
                                    </p:anim>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par>
                                <p:cTn id="59" presetID="49" presetClass="path" presetSubtype="0" accel="50000" decel="50000" fill="hold" grpId="0" nodeType="withEffect">
                                  <p:stCondLst>
                                    <p:cond delay="0"/>
                                  </p:stCondLst>
                                  <p:childTnLst>
                                    <p:animMotion origin="layout" path="M -3.33333E-6 0 L 0.49792 0.27801 " pathEditMode="relative" rAng="0" ptsTypes="AA">
                                      <p:cBhvr>
                                        <p:cTn id="60" dur="2000" fill="hold"/>
                                        <p:tgtEl>
                                          <p:spTgt spid="50"/>
                                        </p:tgtEl>
                                        <p:attrNameLst>
                                          <p:attrName>ppt_x</p:attrName>
                                          <p:attrName>ppt_y</p:attrName>
                                        </p:attrNameLst>
                                      </p:cBhvr>
                                      <p:rCtr x="24896" y="13912"/>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0"/>
                                        </p:tgtEl>
                                        <p:attrNameLst>
                                          <p:attrName>ppt_x</p:attrName>
                                        </p:attrNameLst>
                                      </p:cBhvr>
                                      <p:tavLst>
                                        <p:tav tm="0">
                                          <p:val>
                                            <p:strVal val="ppt_x"/>
                                          </p:val>
                                        </p:tav>
                                        <p:tav tm="100000">
                                          <p:val>
                                            <p:strVal val="ppt_x"/>
                                          </p:val>
                                        </p:tav>
                                      </p:tavLst>
                                    </p:anim>
                                    <p:anim calcmode="lin" valueType="num">
                                      <p:cBhvr additive="base">
                                        <p:cTn id="65" dur="500"/>
                                        <p:tgtEl>
                                          <p:spTgt spid="50"/>
                                        </p:tgtEl>
                                        <p:attrNameLst>
                                          <p:attrName>ppt_y</p:attrName>
                                        </p:attrNameLst>
                                      </p:cBhvr>
                                      <p:tavLst>
                                        <p:tav tm="0">
                                          <p:val>
                                            <p:strVal val="ppt_y"/>
                                          </p:val>
                                        </p:tav>
                                        <p:tav tm="100000">
                                          <p:val>
                                            <p:strVal val="1+ppt_h/2"/>
                                          </p:val>
                                        </p:tav>
                                      </p:tavLst>
                                    </p:anim>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500" fill="hold"/>
                                        <p:tgtEl>
                                          <p:spTgt spid="46"/>
                                        </p:tgtEl>
                                        <p:attrNameLst>
                                          <p:attrName>ppt_w</p:attrName>
                                        </p:attrNameLst>
                                      </p:cBhvr>
                                      <p:tavLst>
                                        <p:tav tm="0">
                                          <p:val>
                                            <p:fltVal val="0"/>
                                          </p:val>
                                        </p:tav>
                                        <p:tav tm="100000">
                                          <p:val>
                                            <p:strVal val="#ppt_w"/>
                                          </p:val>
                                        </p:tav>
                                      </p:tavLst>
                                    </p:anim>
                                    <p:anim calcmode="lin" valueType="num">
                                      <p:cBhvr>
                                        <p:cTn id="72" dur="500" fill="hold"/>
                                        <p:tgtEl>
                                          <p:spTgt spid="46"/>
                                        </p:tgtEl>
                                        <p:attrNameLst>
                                          <p:attrName>ppt_h</p:attrName>
                                        </p:attrNameLst>
                                      </p:cBhvr>
                                      <p:tavLst>
                                        <p:tav tm="0">
                                          <p:val>
                                            <p:fltVal val="0"/>
                                          </p:val>
                                        </p:tav>
                                        <p:tav tm="100000">
                                          <p:val>
                                            <p:strVal val="#ppt_h"/>
                                          </p:val>
                                        </p:tav>
                                      </p:tavLst>
                                    </p:anim>
                                    <p:animEffect transition="in" filter="fade">
                                      <p:cBhvr>
                                        <p:cTn id="73" dur="500"/>
                                        <p:tgtEl>
                                          <p:spTgt spid="46"/>
                                        </p:tgtEl>
                                      </p:cBhvr>
                                    </p:animEffect>
                                  </p:childTnLst>
                                </p:cTn>
                              </p:par>
                              <p:par>
                                <p:cTn id="74" presetID="49" presetClass="path" presetSubtype="0" accel="50000" decel="50000" fill="hold" grpId="0" nodeType="withEffect">
                                  <p:stCondLst>
                                    <p:cond delay="0"/>
                                  </p:stCondLst>
                                  <p:childTnLst>
                                    <p:animMotion origin="layout" path="M 2.08333E-7 -2.96296E-6 L 0.23815 0.32223 " pathEditMode="relative" rAng="0" ptsTypes="AA">
                                      <p:cBhvr>
                                        <p:cTn id="75" dur="2000" fill="hold"/>
                                        <p:tgtEl>
                                          <p:spTgt spid="52"/>
                                        </p:tgtEl>
                                        <p:attrNameLst>
                                          <p:attrName>ppt_x</p:attrName>
                                          <p:attrName>ppt_y</p:attrName>
                                        </p:attrNameLst>
                                      </p:cBhvr>
                                      <p:rCtr x="11901" y="16111"/>
                                    </p:animMotion>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52"/>
                                        </p:tgtEl>
                                        <p:attrNameLst>
                                          <p:attrName>ppt_x</p:attrName>
                                        </p:attrNameLst>
                                      </p:cBhvr>
                                      <p:tavLst>
                                        <p:tav tm="0">
                                          <p:val>
                                            <p:strVal val="ppt_x"/>
                                          </p:val>
                                        </p:tav>
                                        <p:tav tm="100000">
                                          <p:val>
                                            <p:strVal val="ppt_x"/>
                                          </p:val>
                                        </p:tav>
                                      </p:tavLst>
                                    </p:anim>
                                    <p:anim calcmode="lin" valueType="num">
                                      <p:cBhvr additive="base">
                                        <p:cTn id="80" dur="500"/>
                                        <p:tgtEl>
                                          <p:spTgt spid="52"/>
                                        </p:tgtEl>
                                        <p:attrNameLst>
                                          <p:attrName>ppt_y</p:attrName>
                                        </p:attrNameLst>
                                      </p:cBhvr>
                                      <p:tavLst>
                                        <p:tav tm="0">
                                          <p:val>
                                            <p:strVal val="ppt_y"/>
                                          </p:val>
                                        </p:tav>
                                        <p:tav tm="100000">
                                          <p:val>
                                            <p:strVal val="1+ppt_h/2"/>
                                          </p:val>
                                        </p:tav>
                                      </p:tavLst>
                                    </p:anim>
                                    <p:set>
                                      <p:cBhvr>
                                        <p:cTn id="81" dur="1" fill="hold">
                                          <p:stCondLst>
                                            <p:cond delay="499"/>
                                          </p:stCondLst>
                                        </p:cTn>
                                        <p:tgtEl>
                                          <p:spTgt spid="5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fill="hold"/>
                                        <p:tgtEl>
                                          <p:spTgt spid="59"/>
                                        </p:tgtEl>
                                        <p:attrNameLst>
                                          <p:attrName>ppt_w</p:attrName>
                                        </p:attrNameLst>
                                      </p:cBhvr>
                                      <p:tavLst>
                                        <p:tav tm="0">
                                          <p:val>
                                            <p:fltVal val="0"/>
                                          </p:val>
                                        </p:tav>
                                        <p:tav tm="100000">
                                          <p:val>
                                            <p:strVal val="#ppt_w"/>
                                          </p:val>
                                        </p:tav>
                                      </p:tavLst>
                                    </p:anim>
                                    <p:anim calcmode="lin" valueType="num">
                                      <p:cBhvr>
                                        <p:cTn id="107" dur="500" fill="hold"/>
                                        <p:tgtEl>
                                          <p:spTgt spid="59"/>
                                        </p:tgtEl>
                                        <p:attrNameLst>
                                          <p:attrName>ppt_h</p:attrName>
                                        </p:attrNameLst>
                                      </p:cBhvr>
                                      <p:tavLst>
                                        <p:tav tm="0">
                                          <p:val>
                                            <p:fltVal val="0"/>
                                          </p:val>
                                        </p:tav>
                                        <p:tav tm="100000">
                                          <p:val>
                                            <p:strVal val="#ppt_h"/>
                                          </p:val>
                                        </p:tav>
                                      </p:tavLst>
                                    </p:anim>
                                    <p:animEffect transition="in" filter="fade">
                                      <p:cBhvr>
                                        <p:cTn id="108" dur="500"/>
                                        <p:tgtEl>
                                          <p:spTgt spid="5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p:cTn id="121" dur="500" fill="hold"/>
                                        <p:tgtEl>
                                          <p:spTgt spid="57"/>
                                        </p:tgtEl>
                                        <p:attrNameLst>
                                          <p:attrName>ppt_w</p:attrName>
                                        </p:attrNameLst>
                                      </p:cBhvr>
                                      <p:tavLst>
                                        <p:tav tm="0">
                                          <p:val>
                                            <p:fltVal val="0"/>
                                          </p:val>
                                        </p:tav>
                                        <p:tav tm="100000">
                                          <p:val>
                                            <p:strVal val="#ppt_w"/>
                                          </p:val>
                                        </p:tav>
                                      </p:tavLst>
                                    </p:anim>
                                    <p:anim calcmode="lin" valueType="num">
                                      <p:cBhvr>
                                        <p:cTn id="122" dur="500" fill="hold"/>
                                        <p:tgtEl>
                                          <p:spTgt spid="57"/>
                                        </p:tgtEl>
                                        <p:attrNameLst>
                                          <p:attrName>ppt_h</p:attrName>
                                        </p:attrNameLst>
                                      </p:cBhvr>
                                      <p:tavLst>
                                        <p:tav tm="0">
                                          <p:val>
                                            <p:fltVal val="0"/>
                                          </p:val>
                                        </p:tav>
                                        <p:tav tm="100000">
                                          <p:val>
                                            <p:strVal val="#ppt_h"/>
                                          </p:val>
                                        </p:tav>
                                      </p:tavLst>
                                    </p:anim>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barn(inVertical)">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barn(inVertical)">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51" dur="500"/>
                                        <p:tgtEl>
                                          <p:spTgt spid="64">
                                            <p:txEl>
                                              <p:pRg st="0" end="0"/>
                                            </p:txEl>
                                          </p:spTgt>
                                        </p:tgtEl>
                                      </p:cBhvr>
                                    </p:animEffect>
                                  </p:childTnLst>
                                  <p:subTnLst>
                                    <p:audio>
                                      <p:cMediaNode>
                                        <p:cTn display="0" masterRel="sameClick">
                                          <p:stCondLst>
                                            <p:cond evt="begin" delay="0">
                                              <p:tn val="14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133600" y="546191"/>
            <a:ext cx="6798586" cy="5682757"/>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1806395" y="819694"/>
            <a:ext cx="6117146" cy="511315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3353986" y="-41840"/>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9" name="TextBox 8">
            <a:extLst>
              <a:ext uri="{FF2B5EF4-FFF2-40B4-BE49-F238E27FC236}">
                <a16:creationId xmlns:a16="http://schemas.microsoft.com/office/drawing/2014/main" id="{16931F0A-54C2-4A07-AD46-44AC0EC6388D}"/>
              </a:ext>
            </a:extLst>
          </p:cNvPr>
          <p:cNvSpPr txBox="1"/>
          <p:nvPr/>
        </p:nvSpPr>
        <p:spPr>
          <a:xfrm>
            <a:off x="163283" y="1320771"/>
            <a:ext cx="3045515"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đồng bằng của nước ta.</a:t>
            </a:r>
          </a:p>
        </p:txBody>
      </p:sp>
      <p:sp>
        <p:nvSpPr>
          <p:cNvPr id="16" name="TextBox 15">
            <a:extLst>
              <a:ext uri="{FF2B5EF4-FFF2-40B4-BE49-F238E27FC236}">
                <a16:creationId xmlns:a16="http://schemas.microsoft.com/office/drawing/2014/main" id="{ABC37B7A-60FE-4E85-8004-921AFA15614A}"/>
              </a:ext>
            </a:extLst>
          </p:cNvPr>
          <p:cNvSpPr txBox="1"/>
          <p:nvPr/>
        </p:nvSpPr>
        <p:spPr>
          <a:xfrm>
            <a:off x="163284" y="3274874"/>
            <a:ext cx="31502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dân cư ở các đồng bằng?</a:t>
            </a:r>
          </a:p>
        </p:txBody>
      </p:sp>
      <p:sp>
        <p:nvSpPr>
          <p:cNvPr id="26" name="TextBox 25">
            <a:extLst>
              <a:ext uri="{FF2B5EF4-FFF2-40B4-BE49-F238E27FC236}">
                <a16:creationId xmlns:a16="http://schemas.microsoft.com/office/drawing/2014/main" id="{35A2495E-F9A3-45EE-AFA3-FE3FD32E5351}"/>
              </a:ext>
            </a:extLst>
          </p:cNvPr>
          <p:cNvSpPr txBox="1"/>
          <p:nvPr/>
        </p:nvSpPr>
        <p:spPr>
          <a:xfrm>
            <a:off x="9048061" y="384750"/>
            <a:ext cx="2839139" cy="3970318"/>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defPPr>
              <a:defRPr lang="en-US"/>
            </a:defPPr>
            <a:lvl1pPr>
              <a:defRPr b="1">
                <a:solidFill>
                  <a:schemeClr val="tx1">
                    <a:lumMod val="85000"/>
                    <a:lumOff val="15000"/>
                  </a:schemeClr>
                </a:solidFill>
                <a:latin typeface="Times New Roman" panose="02020603050405020304" pitchFamily="18" charset="0"/>
                <a:cs typeface="Times New Roman" panose="02020603050405020304" pitchFamily="18" charset="0"/>
              </a:defRPr>
            </a:lvl1pPr>
          </a:lstStyle>
          <a:p>
            <a:pPr algn="just"/>
            <a:r>
              <a:rPr lang="en-US" sz="2800"/>
              <a:t>  Đồng bằng nước ta phần lớn là đồng bằng châu thổ do phù sa của sông ngòi bồi đắp, có địa hình thấp và tương đối bằng phẳng.  </a:t>
            </a:r>
          </a:p>
        </p:txBody>
      </p:sp>
      <p:sp>
        <p:nvSpPr>
          <p:cNvPr id="27" name="TextBox 26">
            <a:extLst>
              <a:ext uri="{FF2B5EF4-FFF2-40B4-BE49-F238E27FC236}">
                <a16:creationId xmlns:a16="http://schemas.microsoft.com/office/drawing/2014/main" id="{7FC06F84-A37F-4348-96B9-B138C1031968}"/>
              </a:ext>
            </a:extLst>
          </p:cNvPr>
          <p:cNvSpPr txBox="1"/>
          <p:nvPr/>
        </p:nvSpPr>
        <p:spPr>
          <a:xfrm>
            <a:off x="9011147" y="4661118"/>
            <a:ext cx="2839139" cy="1815882"/>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p>
            <a:pPr algn="just"/>
            <a:r>
              <a:rPr lang="en-US" sz="2800" b="1">
                <a:solidFill>
                  <a:schemeClr val="tx1">
                    <a:lumMod val="85000"/>
                    <a:lumOff val="15000"/>
                  </a:schemeClr>
                </a:solidFill>
                <a:latin typeface="Times New Roman" panose="02020603050405020304" pitchFamily="18" charset="0"/>
                <a:cs typeface="Times New Roman" panose="02020603050405020304" pitchFamily="18" charset="0"/>
              </a:rPr>
              <a:t> Là nơi trồng lúa rất tốt và tập trung dân cư đông đúc.</a:t>
            </a:r>
            <a:endParaRPr lang="en-US" sz="2800">
              <a:solidFill>
                <a:schemeClr val="tx1">
                  <a:lumMod val="85000"/>
                  <a:lumOff val="15000"/>
                </a:schemeClr>
              </a:solidFill>
            </a:endParaRPr>
          </a:p>
        </p:txBody>
      </p:sp>
      <p:pic>
        <p:nvPicPr>
          <p:cNvPr id="28" name="Picture 2">
            <a:extLst>
              <a:ext uri="{FF2B5EF4-FFF2-40B4-BE49-F238E27FC236}">
                <a16:creationId xmlns:a16="http://schemas.microsoft.com/office/drawing/2014/main" id="{C2F66CA2-FFC1-400A-A9AF-0D6079C078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19600" y="533399"/>
            <a:ext cx="2530074" cy="62792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TIMING" val="|0.9|2.8|1.6|3.7|3.6"/>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421</TotalTime>
  <Words>1349</Words>
  <Application>Microsoft Office PowerPoint</Application>
  <PresentationFormat>Widescreen</PresentationFormat>
  <Paragraphs>122</Paragraphs>
  <Slides>32</Slides>
  <Notes>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#9Slide02 Noi dung dai</vt:lpstr>
      <vt:lpstr>#9Slide02 Tieu de dai</vt:lpstr>
      <vt:lpstr>#9Slide04 Noticia Text Bold</vt:lpstr>
      <vt:lpstr>.VnTime</vt:lpstr>
      <vt:lpstr>Arial</vt:lpstr>
      <vt:lpstr>Arial</vt:lpstr>
      <vt:lpstr>Calibri</vt:lpstr>
      <vt:lpstr>Cambria Math</vt:lpstr>
      <vt:lpstr>Libre Franklin</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cp:lastModifiedBy>
  <cp:revision>25</cp:revision>
  <dcterms:created xsi:type="dcterms:W3CDTF">2021-09-08T03:53:37Z</dcterms:created>
  <dcterms:modified xsi:type="dcterms:W3CDTF">2021-12-17T00:48:30Z</dcterms:modified>
  <cp:category>9Slide.vn</cp:category>
  <cp:contentStatus>9Slide</cp:contentStatus>
</cp:coreProperties>
</file>