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26" r:id="rId3"/>
    <p:sldId id="329" r:id="rId4"/>
    <p:sldId id="332" r:id="rId5"/>
    <p:sldId id="334" r:id="rId6"/>
    <p:sldId id="351" r:id="rId7"/>
    <p:sldId id="337" r:id="rId8"/>
    <p:sldId id="349" r:id="rId9"/>
    <p:sldId id="352" r:id="rId10"/>
    <p:sldId id="368" r:id="rId12"/>
    <p:sldId id="370" r:id="rId13"/>
    <p:sldId id="371" r:id="rId14"/>
    <p:sldId id="372" r:id="rId15"/>
    <p:sldId id="373" r:id="rId16"/>
    <p:sldId id="369" r:id="rId17"/>
    <p:sldId id="346" r:id="rId18"/>
    <p:sldId id="348" r:id="rId19"/>
    <p:sldId id="353" r:id="rId20"/>
    <p:sldId id="347" r:id="rId21"/>
    <p:sldId id="354" r:id="rId22"/>
    <p:sldId id="356" r:id="rId23"/>
    <p:sldId id="358" r:id="rId24"/>
    <p:sldId id="359" r:id="rId25"/>
    <p:sldId id="357" r:id="rId26"/>
    <p:sldId id="361" r:id="rId27"/>
    <p:sldId id="362" r:id="rId28"/>
    <p:sldId id="360" r:id="rId29"/>
    <p:sldId id="364" r:id="rId30"/>
    <p:sldId id="363" r:id="rId31"/>
    <p:sldId id="366" r:id="rId32"/>
    <p:sldId id="367" r:id="rId33"/>
    <p:sldId id="365" r:id="rId3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BD1FAA-A604-4308-B258-EB95743287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GB" altLang="en-US"/>
              <a:t>Có thể cho các em chia nhóm nhỏ (zoom, hoặc call zavi luyện đọc cùng nhau nếu có điều kiện</a:t>
            </a:r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4DD244-F178-4D8B-AF43-E0BF352D607D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2C60FF-1EA5-415E-94B6-782D0405DAB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91D02B-3699-4883-979E-D693C6ACCA83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238355" cy="6944360"/>
          </a:xfrm>
          <a:prstGeom prst="rect">
            <a:avLst/>
          </a:prstGeom>
        </p:spPr>
      </p:pic>
      <p:sp>
        <p:nvSpPr>
          <p:cNvPr id="9" name="Rectangles 8"/>
          <p:cNvSpPr/>
          <p:nvPr userDrawn="1"/>
        </p:nvSpPr>
        <p:spPr>
          <a:xfrm>
            <a:off x="-55245" y="-3175"/>
            <a:ext cx="12323445" cy="69373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53191-FB1C-44BB-98F8-2B061605AF6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B1CD1-18E2-4195-8CAC-0E4AB7BDEF2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B1C3B4-490C-461C-A560-74EF530A7C02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905000" y="-76200"/>
            <a:ext cx="1054735" cy="1054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3.svg"/><Relationship Id="rId7" Type="http://schemas.openxmlformats.org/officeDocument/2006/relationships/image" Target="../media/image7.png"/><Relationship Id="rId6" Type="http://schemas.openxmlformats.org/officeDocument/2006/relationships/image" Target="../media/image2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.sv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9" Type="http://schemas.openxmlformats.org/officeDocument/2006/relationships/image" Target="../media/image14.png"/><Relationship Id="rId18" Type="http://schemas.openxmlformats.org/officeDocument/2006/relationships/image" Target="../media/image13.png"/><Relationship Id="rId17" Type="http://schemas.openxmlformats.org/officeDocument/2006/relationships/image" Target="../media/image12.png"/><Relationship Id="rId16" Type="http://schemas.openxmlformats.org/officeDocument/2006/relationships/image" Target="../media/image7.svg"/><Relationship Id="rId15" Type="http://schemas.openxmlformats.org/officeDocument/2006/relationships/image" Target="../media/image11.png"/><Relationship Id="rId14" Type="http://schemas.openxmlformats.org/officeDocument/2006/relationships/image" Target="../media/image6.svg"/><Relationship Id="rId13" Type="http://schemas.openxmlformats.org/officeDocument/2006/relationships/image" Target="../media/image10.png"/><Relationship Id="rId12" Type="http://schemas.openxmlformats.org/officeDocument/2006/relationships/image" Target="../media/image5.svg"/><Relationship Id="rId11" Type="http://schemas.openxmlformats.org/officeDocument/2006/relationships/image" Target="../media/image9.png"/><Relationship Id="rId10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43.png"/><Relationship Id="rId3" Type="http://schemas.openxmlformats.org/officeDocument/2006/relationships/image" Target="../media/image14.svg"/><Relationship Id="rId2" Type="http://schemas.openxmlformats.org/officeDocument/2006/relationships/image" Target="../media/image42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sv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svg"/><Relationship Id="rId3" Type="http://schemas.openxmlformats.org/officeDocument/2006/relationships/image" Target="../media/image46.png"/><Relationship Id="rId2" Type="http://schemas.openxmlformats.org/officeDocument/2006/relationships/image" Target="../media/image17.sv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svg"/><Relationship Id="rId3" Type="http://schemas.openxmlformats.org/officeDocument/2006/relationships/image" Target="../media/image47.png"/><Relationship Id="rId2" Type="http://schemas.openxmlformats.org/officeDocument/2006/relationships/image" Target="../media/image17.sv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8.sv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svg"/><Relationship Id="rId2" Type="http://schemas.openxmlformats.org/officeDocument/2006/relationships/image" Target="../media/image52.pn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image" Target="../media/image21.sv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svg"/><Relationship Id="rId3" Type="http://schemas.openxmlformats.org/officeDocument/2006/relationships/image" Target="../media/image62.png"/><Relationship Id="rId2" Type="http://schemas.openxmlformats.org/officeDocument/2006/relationships/image" Target="../media/image22.svg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4.png"/><Relationship Id="rId2" Type="http://schemas.openxmlformats.org/officeDocument/2006/relationships/image" Target="../media/image24.svg"/><Relationship Id="rId1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svg"/><Relationship Id="rId3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0.svg"/><Relationship Id="rId4" Type="http://schemas.openxmlformats.org/officeDocument/2006/relationships/image" Target="../media/image23.png"/><Relationship Id="rId3" Type="http://schemas.openxmlformats.org/officeDocument/2006/relationships/image" Target="../media/image9.sv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6" Type="http://schemas.openxmlformats.org/officeDocument/2006/relationships/image" Target="../media/image11.svg"/><Relationship Id="rId5" Type="http://schemas.openxmlformats.org/officeDocument/2006/relationships/image" Target="../media/image25.png"/><Relationship Id="rId4" Type="http://schemas.openxmlformats.org/officeDocument/2006/relationships/image" Target="../media/image10.svg"/><Relationship Id="rId3" Type="http://schemas.openxmlformats.org/officeDocument/2006/relationships/image" Target="../media/image23.png"/><Relationship Id="rId2" Type="http://schemas.openxmlformats.org/officeDocument/2006/relationships/image" Target="../media/image9.sv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sv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sv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sv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hyperlink" Target="Video%20N-n%20nh&#226;n%20bom%20napal%20trong%20chi-n%20tranh%20Vi-t%20Nam%20-%20Clip%20N-n%20nh&#226;n%20bom%20napal%20trong%20chi-n%20tranh%20Vi-t%20Nam%20-%20Video%20Zing.flv" TargetMode="External"/><Relationship Id="rId2" Type="http://schemas.openxmlformats.org/officeDocument/2006/relationships/image" Target="../media/image13.sv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" name="Title 5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9525"/>
            <a:ext cx="12276455" cy="681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7000" y="1524000"/>
            <a:ext cx="6073775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209800"/>
            <a:ext cx="5048250" cy="1181100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14600" y="4114800"/>
            <a:ext cx="1136015" cy="956945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67190" y="810895"/>
            <a:ext cx="1705610" cy="1437005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5410835"/>
            <a:ext cx="1428750" cy="1447165"/>
          </a:xfrm>
          <a:prstGeom prst="rect">
            <a:avLst/>
          </a:prstGeom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6200" y="3907155"/>
            <a:ext cx="3837305" cy="2950845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67200" y="5706745"/>
            <a:ext cx="4985385" cy="31051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200" y="3907155"/>
            <a:ext cx="2363470" cy="2809875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6400" y="1066800"/>
            <a:ext cx="2553970" cy="2586355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54950" y="2346325"/>
            <a:ext cx="4331335" cy="441261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00400" y="76835"/>
            <a:ext cx="5410200" cy="177165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3400" y="3201035"/>
            <a:ext cx="2809875" cy="92392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49420" y="4953635"/>
            <a:ext cx="3629025" cy="714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86000" y="152400"/>
            <a:ext cx="7895590" cy="5260340"/>
          </a:xfrm>
          <a:prstGeom prst="rect">
            <a:avLst/>
          </a:prstGeom>
        </p:spPr>
      </p:pic>
      <p:sp>
        <p:nvSpPr>
          <p:cNvPr id="4" name="Rectangle 16"/>
          <p:cNvSpPr/>
          <p:nvPr/>
        </p:nvSpPr>
        <p:spPr>
          <a:xfrm>
            <a:off x="1524000" y="5715000"/>
            <a:ext cx="8994775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Lầu Ngũ Giác</a:t>
            </a:r>
            <a:r>
              <a:rPr lang="en-GB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 (Lầu Năm Góc)</a:t>
            </a:r>
            <a:endParaRPr lang="en-GB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28" name="Rectangle 8"/>
          <p:cNvSpPr/>
          <p:nvPr/>
        </p:nvSpPr>
        <p:spPr>
          <a:xfrm>
            <a:off x="685800" y="4419600"/>
            <a:ext cx="2286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ClrTx/>
              <a:buSzTx/>
              <a:buFontTx/>
              <a:buNone/>
            </a:pP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3" name="Text Box 8"/>
          <p:cNvSpPr txBox="1"/>
          <p:nvPr/>
        </p:nvSpPr>
        <p:spPr>
          <a:xfrm>
            <a:off x="6858000" y="1906270"/>
            <a:ext cx="478155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Giôn-xơn </a:t>
            </a: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(1908</a:t>
            </a:r>
            <a:r>
              <a:rPr lang="en-GB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- 1973)</a:t>
            </a:r>
            <a:endParaRPr lang="en-US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Tổng thống  thứ 36 của nước Mĩ. </a:t>
            </a:r>
            <a:endParaRPr lang="en-US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giữ chức từ năm</a:t>
            </a:r>
            <a:r>
              <a:rPr lang="en-GB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1963 - 1969</a:t>
            </a:r>
            <a:endParaRPr lang="en-GB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lyndon-b-johnson"/>
          <p:cNvPicPr>
            <a:picLocks noChangeAspect="1"/>
          </p:cNvPicPr>
          <p:nvPr>
            <p:ph idx="1"/>
          </p:nvPr>
        </p:nvPicPr>
        <p:blipFill>
          <a:blip r:embed="rId1"/>
          <a:srcRect t="9043"/>
          <a:stretch>
            <a:fillRect/>
          </a:stretch>
        </p:blipFill>
        <p:spPr>
          <a:xfrm>
            <a:off x="1447800" y="609600"/>
            <a:ext cx="4365625" cy="596519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13745">
            <a:off x="-363855" y="-1141095"/>
            <a:ext cx="8615680" cy="291782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86255" flipH="1">
            <a:off x="-1431290" y="5273040"/>
            <a:ext cx="8615680" cy="291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11" descr="thanh_pho_washington_du_lich_my-012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01925" y="1905000"/>
            <a:ext cx="6788785" cy="4526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380000" flipV="1">
            <a:off x="1990725" y="2061210"/>
            <a:ext cx="1926590" cy="42291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380000" flipV="1">
            <a:off x="8239125" y="5947410"/>
            <a:ext cx="1926590" cy="422910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1905000" y="533400"/>
            <a:ext cx="8994775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GB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Thủ đô Oa-sinh-ton</a:t>
            </a:r>
            <a:endParaRPr lang="en-GB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2590800" y="274320"/>
            <a:ext cx="4584700" cy="50145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838835"/>
            <a:ext cx="6105525" cy="3885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487035"/>
            <a:ext cx="9372600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9814161f5dbe3433-1024x57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1115" y="0"/>
            <a:ext cx="12254865" cy="68941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09600"/>
            <a:ext cx="9753600" cy="1522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 sz="2800">
                <a:solidFill>
                  <a:srgbClr val="FF0000"/>
                </a:solidFill>
              </a:rPr>
              <a:t>Mời các em cùng xem clip về </a:t>
            </a:r>
            <a:endParaRPr lang="en-GB" altLang="en-US" sz="2800">
              <a:solidFill>
                <a:srgbClr val="FF0000"/>
              </a:solidFill>
            </a:endParaRPr>
          </a:p>
          <a:p>
            <a:pPr algn="ctr"/>
            <a:r>
              <a:rPr lang="en-GB" altLang="en-US" sz="2800" b="1">
                <a:solidFill>
                  <a:srgbClr val="FF0000"/>
                </a:solidFill>
              </a:rPr>
              <a:t>dòng sông Pô-tô-mac ở Washington DC</a:t>
            </a:r>
            <a:endParaRPr lang="en-GB" altLang="en-US" sz="2800" b="1">
              <a:solidFill>
                <a:srgbClr val="FF0000"/>
              </a:solidFill>
            </a:endParaRPr>
          </a:p>
          <a:p>
            <a:pPr algn="ctr"/>
            <a:r>
              <a:rPr lang="en-GB" altLang="en-US" sz="2800">
                <a:solidFill>
                  <a:srgbClr val="FF0000"/>
                </a:solidFill>
              </a:rPr>
              <a:t>https://www.youtube.com/watch?v=ObV4HV5oAT0</a:t>
            </a:r>
            <a:endParaRPr lang="en-GB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9800" y="1371600"/>
            <a:ext cx="5762625" cy="559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0600" y="2590800"/>
            <a:ext cx="4296410" cy="349694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523683" y="3505200"/>
            <a:ext cx="33451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đôi</a:t>
            </a:r>
            <a:endParaRPr lang="en-GB" altLang="en-US" sz="5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772910" y="1828800"/>
            <a:ext cx="5419090" cy="549465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7200" y="533400"/>
            <a:ext cx="8297545" cy="27997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88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Bé làm </a:t>
            </a:r>
            <a:endParaRPr lang="en-GB" altLang="en-US" sz="8800" b="1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GB" altLang="en-US" sz="88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phát thanh viên </a:t>
            </a:r>
            <a:endParaRPr lang="en-GB" altLang="en-US" sz="8800" b="1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533400"/>
            <a:ext cx="3955415" cy="157289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7519988" y="687070"/>
            <a:ext cx="31038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Tìm hiểu bài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930900" y="1489710"/>
            <a:ext cx="12700" cy="37680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762000" y="1600200"/>
            <a:ext cx="7916545" cy="4114800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295400" y="2133600"/>
            <a:ext cx="5915660" cy="268224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1. Đọc diễn cảm khổ thơ đầu để thể hiện tâm trạng của chú Mo-ri-xơn và bé Ê-mi-li.</a:t>
            </a:r>
            <a:endParaRPr lang="en-US" altLang="en-US" sz="36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34273" y="1981100"/>
            <a:ext cx="465606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495800" y="228600"/>
            <a:ext cx="7373620" cy="3286760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224780" y="457200"/>
            <a:ext cx="5915660" cy="2300605"/>
          </a:xfrm>
        </p:spPr>
        <p:txBody>
          <a:bodyPr vert="horz" wrap="square" lIns="91440" tIns="45720" rIns="91440" bIns="45720" anchor="ctr" anchorCtr="0"/>
          <a:p>
            <a:pPr algn="l"/>
            <a:r>
              <a:rPr lang="en-GB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Vì sao chú Mo-ri-xơn lên án cuộc chiến tranh xâm lược của chính quyền Mĩ?</a:t>
            </a:r>
            <a:endParaRPr lang="en-US" altLang="en-US" sz="3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11445875" cy="36899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43000" y="3733800"/>
            <a:ext cx="10307320" cy="286131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+mn-ea"/>
              </a:rPr>
              <a:t>    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Vì đây l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một cuộc chiến tranh phi nghĩa v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vô nhân đạo, không nhân danh ai. Chúng ném bom na pan, B.52, v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dùng hơi độc, đốt bệnh viện, trường học, giết những trẻ em vô tội, giết cả những cánh đồng xanh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……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.</a:t>
            </a:r>
            <a:endParaRPr lang="en-US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-4481103">
            <a:off x="7496226" y="736131"/>
            <a:ext cx="4346311" cy="7010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245" y="-44450"/>
            <a:ext cx="5024755" cy="651192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6468">
            <a:off x="5904705" y="5947785"/>
            <a:ext cx="6545103" cy="127629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2145030" cy="2145030"/>
          </a:xfrm>
          <a:prstGeom prst="rect">
            <a:avLst/>
          </a:prstGeom>
        </p:spPr>
      </p:pic>
      <p:pic>
        <p:nvPicPr>
          <p:cNvPr id="14" name="Picture 4" descr="E - mi - li, c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1600200"/>
            <a:ext cx="3563620" cy="519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28600"/>
            <a:ext cx="6810375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airplan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 descr="800px-Burningdwelling2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8095" y="0"/>
            <a:ext cx="5899785" cy="351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ImageHand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581400"/>
            <a:ext cx="6083935" cy="3427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Content Placeholder 10" descr="is_hanh_quyet_bang_ak_fgqj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120130" cy="3516630"/>
          </a:xfrm>
          <a:prstGeom prst="rect">
            <a:avLst/>
          </a:prstGeom>
        </p:spPr>
      </p:pic>
      <p:pic>
        <p:nvPicPr>
          <p:cNvPr id="5" name="Picture 2" descr="_53469483_528908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669665"/>
            <a:ext cx="5960745" cy="3250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191000" y="2983865"/>
            <a:ext cx="3733800" cy="917575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 sz="3200" b="1"/>
              <a:t>tội ác chiến tranh</a:t>
            </a:r>
            <a:endParaRPr lang="en-GB" altLang="en-US" sz="3200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800600" y="533400"/>
            <a:ext cx="5915660" cy="1698625"/>
          </a:xfrm>
        </p:spPr>
        <p:txBody>
          <a:bodyPr vert="horz" wrap="square" lIns="91440" tIns="45720" rIns="91440" bIns="45720" anchor="ctr" anchorCtr="0"/>
          <a:p>
            <a:pPr algn="l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3. Chú Mo-ri-xơn nói với con điều gì khi từ biệt</a:t>
            </a:r>
            <a:r>
              <a:rPr lang="en-GB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  <a:endParaRPr lang="en-GB" altLang="en-US" sz="36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676275"/>
            <a:ext cx="6073775" cy="6181725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4400" y="1676400"/>
            <a:ext cx="6913245" cy="44399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867400" y="2667000"/>
            <a:ext cx="526161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   Chú nói trời sắp tối, cha không bế con về được nữa. Chú dặn bé Ê-mi-li, khi mẹ đến, hãy ôm hôn mẹ cho cha v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nối với mẹ: Cha đi vui, xin mẹ đừng buồn.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029200" y="519430"/>
            <a:ext cx="6769735" cy="3842385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867400" y="1676400"/>
            <a:ext cx="5123180" cy="1698625"/>
          </a:xfrm>
        </p:spPr>
        <p:txBody>
          <a:bodyPr vert="horz" wrap="square" lIns="91440" tIns="45720" rIns="91440" bIns="45720" anchor="ctr" anchorCtr="0"/>
          <a:p>
            <a:pPr algn="ctr"/>
            <a: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Vì sao chú Mo-ri-xơn nói </a:t>
            </a:r>
            <a:b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với con: “Cha đi vui, xin mẹ đừng buồn!”?</a:t>
            </a:r>
            <a:endParaRPr altLang="en-US" sz="36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676275"/>
            <a:ext cx="6073775" cy="61817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927090" y="4267200"/>
            <a:ext cx="5003165" cy="23069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+mn-ea"/>
              </a:rPr>
              <a:t>    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Chú muốn động viên vợ con bớt đau buồn, bởi chú ra đi thanh thản v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tự nguyện.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148" descr="Sa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0" y="600075"/>
            <a:ext cx="1219200" cy="1077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51" descr="70276239201301251845163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320" y="39370"/>
            <a:ext cx="5695950" cy="302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76200"/>
            <a:ext cx="6322695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830" y="3419475"/>
            <a:ext cx="5656580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258820"/>
            <a:ext cx="6322695" cy="347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14244" r="9058" b="13440"/>
          <a:stretch>
            <a:fillRect/>
          </a:stretch>
        </p:blipFill>
        <p:spPr>
          <a:xfrm>
            <a:off x="-332105" y="178435"/>
            <a:ext cx="6645910" cy="5771515"/>
          </a:xfrm>
          <a:prstGeom prst="rect">
            <a:avLst/>
          </a:prstGeom>
        </p:spPr>
      </p:pic>
      <p:sp>
        <p:nvSpPr>
          <p:cNvPr id="5" name="矩形 39"/>
          <p:cNvSpPr>
            <a:spLocks noChangeArrowheads="1"/>
          </p:cNvSpPr>
          <p:nvPr/>
        </p:nvSpPr>
        <p:spPr bwMode="auto">
          <a:xfrm>
            <a:off x="1066800" y="2209800"/>
            <a:ext cx="4043680" cy="25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defTabSz="1218565">
              <a:lnSpc>
                <a:spcPct val="110000"/>
              </a:lnSpc>
              <a:spcBef>
                <a:spcPts val="1000"/>
              </a:spcBef>
              <a:defRPr/>
            </a:pPr>
            <a:r>
              <a:rPr lang="en-GB" altLang="zh-CN" sz="3600" b="1" dirty="0"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4. </a:t>
            </a:r>
            <a:r>
              <a:rPr lang="zh-CN" altLang="en-US" sz="3600" b="1" dirty="0"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Em có suy nghĩ gì về hành động của chú Mo-ri-xơn?</a:t>
            </a:r>
            <a:endParaRPr lang="zh-CN" altLang="en-US" sz="3600" b="1" dirty="0">
              <a:latin typeface="Arial" panose="020B0604020202020204" pitchFamily="34" charset="0"/>
              <a:ea typeface="汉仪小麦体简" panose="00020600040101010101" pitchFamily="18" charset="-122"/>
              <a:cs typeface="SimSun" panose="02010600030101010101" pitchFamily="2" charset="-122"/>
            </a:endParaRPr>
          </a:p>
        </p:txBody>
      </p:sp>
      <p:grpSp>
        <p:nvGrpSpPr>
          <p:cNvPr id="2" name="组合 4"/>
          <p:cNvGrpSpPr/>
          <p:nvPr/>
        </p:nvGrpSpPr>
        <p:grpSpPr bwMode="auto">
          <a:xfrm>
            <a:off x="6705600" y="533400"/>
            <a:ext cx="5227955" cy="2056765"/>
            <a:chOff x="8179" y="2601"/>
            <a:chExt cx="6363" cy="2091"/>
          </a:xfrm>
        </p:grpSpPr>
        <p:pic>
          <p:nvPicPr>
            <p:cNvPr id="3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9" y="2601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24"/>
            <p:cNvSpPr txBox="1">
              <a:spLocks noChangeArrowheads="1"/>
            </p:cNvSpPr>
            <p:nvPr/>
          </p:nvSpPr>
          <p:spPr bwMode="auto">
            <a:xfrm>
              <a:off x="11115" y="3333"/>
              <a:ext cx="48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/>
              <a:endParaRPr lang="zh-CN" altLang="en-US" sz="2400" b="1" dirty="0">
                <a:latin typeface="汉仪喵魂体W" panose="00020600040101010101" pitchFamily="18" charset="-122"/>
                <a:ea typeface="汉仪喵魂体W" panose="00020600040101010101" pitchFamily="18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7359015" y="914400"/>
            <a:ext cx="4244340" cy="13836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H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nh động của chú Mo-ri-xơn l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h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nh động rất cao đẹp, đáng khâm phục.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3" name="组合 4"/>
          <p:cNvGrpSpPr/>
          <p:nvPr/>
        </p:nvGrpSpPr>
        <p:grpSpPr bwMode="auto">
          <a:xfrm>
            <a:off x="6553200" y="2590165"/>
            <a:ext cx="5227955" cy="2056765"/>
            <a:chOff x="8179" y="2601"/>
            <a:chExt cx="6363" cy="2091"/>
          </a:xfrm>
        </p:grpSpPr>
        <p:pic>
          <p:nvPicPr>
            <p:cNvPr id="24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9" y="2601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11115" y="3333"/>
              <a:ext cx="48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/>
              <a:endParaRPr lang="zh-CN" altLang="en-US" sz="2400" b="1" dirty="0">
                <a:latin typeface="汉仪喵魂体W" panose="00020600040101010101" pitchFamily="18" charset="-122"/>
                <a:ea typeface="汉仪喵魂体W" panose="00020600040101010101" pitchFamily="18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7206615" y="3199765"/>
            <a:ext cx="4244340" cy="9531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Chú Mo-ri-xơn là người dám xả thân vì việc nghĩa.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28" name="组合 4"/>
          <p:cNvGrpSpPr/>
          <p:nvPr/>
        </p:nvGrpSpPr>
        <p:grpSpPr bwMode="auto">
          <a:xfrm>
            <a:off x="5257800" y="4724400"/>
            <a:ext cx="6129655" cy="2056765"/>
            <a:chOff x="8179" y="2601"/>
            <a:chExt cx="6363" cy="2091"/>
          </a:xfrm>
        </p:grpSpPr>
        <p:pic>
          <p:nvPicPr>
            <p:cNvPr id="29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9" y="2601"/>
              <a:ext cx="6363" cy="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4"/>
            <p:cNvSpPr txBox="1">
              <a:spLocks noChangeArrowheads="1"/>
            </p:cNvSpPr>
            <p:nvPr/>
          </p:nvSpPr>
          <p:spPr bwMode="auto">
            <a:xfrm>
              <a:off x="11115" y="3333"/>
              <a:ext cx="48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/>
              <a:endParaRPr lang="zh-CN" altLang="en-US" sz="2400" b="1" dirty="0">
                <a:latin typeface="汉仪喵魂体W" panose="00020600040101010101" pitchFamily="18" charset="-122"/>
                <a:ea typeface="汉仪喵魂体W" panose="00020600040101010101" pitchFamily="18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31" name="Text Box 30"/>
          <p:cNvSpPr txBox="1"/>
          <p:nvPr/>
        </p:nvSpPr>
        <p:spPr>
          <a:xfrm>
            <a:off x="6292215" y="5334000"/>
            <a:ext cx="5140960" cy="9531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Em rất xúc động về hành động cao cả của chú Mo-ri-xơn</a:t>
            </a:r>
            <a:r>
              <a:rPr lang="en-GB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.</a:t>
            </a:r>
            <a:r>
              <a:rPr lang="en-US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>
                <a:solidFill>
                  <a:srgbClr val="FF3300"/>
                </a:solidFill>
                <a:latin typeface="VN-NTime" pitchFamily="2" charset="0"/>
                <a:cs typeface="Arial" panose="020B0604020202020204" pitchFamily="34" charset="0"/>
                <a:sym typeface="+mn-ea"/>
              </a:rPr>
              <a:t>.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790964" y="685802"/>
            <a:ext cx="556054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66800" y="533400"/>
            <a:ext cx="4452620" cy="614172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7086600" y="1524635"/>
            <a:ext cx="358330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Nội dung </a:t>
            </a:r>
            <a:endParaRPr lang="en-GB" altLang="en-US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  <a:p>
            <a:pPr algn="ctr"/>
            <a:r>
              <a:rPr lang="en-GB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bài thơ là gì?</a:t>
            </a:r>
            <a:endParaRPr lang="en-GB" altLang="en-US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9572625" cy="55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795" y="1718945"/>
            <a:ext cx="8105775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7" name="Picture 8" descr="Anna-Morrison-Wel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0" y="990600"/>
            <a:ext cx="7308215" cy="4690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791200"/>
            <a:ext cx="9963150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6336030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55078" y="685800"/>
            <a:ext cx="470662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 diễn cảm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sp>
        <p:nvSpPr>
          <p:cNvPr id="2" name="Text Box 3"/>
          <p:cNvSpPr txBox="1"/>
          <p:nvPr/>
        </p:nvSpPr>
        <p:spPr>
          <a:xfrm>
            <a:off x="6604000" y="1218883"/>
            <a:ext cx="5943600" cy="5359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Oa-sinh-tơn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Buổi 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 hôn </a:t>
            </a:r>
            <a:r>
              <a:rPr lang="en-US" altLang="en-US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/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Ôi những linh hồn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Còn, mất?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Đã đến phút lòng ta sáng nhất!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đốt thân ta</a:t>
            </a:r>
            <a:r>
              <a:rPr lang="en-US" altLang="en-US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/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 ngọn lửa sáng lòa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 thật.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4"/>
          <p:cNvSpPr/>
          <p:nvPr/>
        </p:nvSpPr>
        <p:spPr>
          <a:xfrm flipH="1">
            <a:off x="10439400" y="4495800"/>
            <a:ext cx="1414463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Line 5"/>
          <p:cNvSpPr/>
          <p:nvPr/>
        </p:nvSpPr>
        <p:spPr>
          <a:xfrm>
            <a:off x="9151938" y="5795963"/>
            <a:ext cx="1219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" name="Line 7"/>
          <p:cNvSpPr/>
          <p:nvPr/>
        </p:nvSpPr>
        <p:spPr>
          <a:xfrm flipV="1">
            <a:off x="7314883" y="5181600"/>
            <a:ext cx="457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Line 13"/>
          <p:cNvSpPr/>
          <p:nvPr/>
        </p:nvSpPr>
        <p:spPr>
          <a:xfrm>
            <a:off x="8534400" y="5486400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Line 5"/>
          <p:cNvSpPr/>
          <p:nvPr/>
        </p:nvSpPr>
        <p:spPr>
          <a:xfrm>
            <a:off x="6769100" y="6518275"/>
            <a:ext cx="1219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AutoShape 20"/>
          <p:cNvSpPr/>
          <p:nvPr/>
        </p:nvSpPr>
        <p:spPr>
          <a:xfrm>
            <a:off x="6375400" y="1524000"/>
            <a:ext cx="279400" cy="685800"/>
          </a:xfrm>
          <a:prstGeom prst="curvedRightArrow">
            <a:avLst>
              <a:gd name="adj1" fmla="val 46668"/>
              <a:gd name="adj2" fmla="val 93329"/>
              <a:gd name="adj3" fmla="val 33333"/>
            </a:avLst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AutoShape 20"/>
          <p:cNvSpPr/>
          <p:nvPr/>
        </p:nvSpPr>
        <p:spPr>
          <a:xfrm>
            <a:off x="6375400" y="5524500"/>
            <a:ext cx="228600" cy="685800"/>
          </a:xfrm>
          <a:prstGeom prst="curvedRightArrow">
            <a:avLst>
              <a:gd name="adj1" fmla="val 46665"/>
              <a:gd name="adj2" fmla="val 93333"/>
              <a:gd name="adj3" fmla="val 33333"/>
            </a:avLst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0" y="2819400"/>
            <a:ext cx="279400" cy="70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73" y="2819300"/>
            <a:ext cx="465606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635"/>
            <a:ext cx="8111490" cy="51752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99" y="1296035"/>
            <a:ext cx="1302586" cy="1207834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3700463" y="2515235"/>
            <a:ext cx="485775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8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AI NHỚ </a:t>
            </a:r>
            <a:endParaRPr lang="en-GB" altLang="en-US" sz="80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GB" altLang="en-US" sz="8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HAY NHẤT</a:t>
            </a:r>
            <a:endParaRPr lang="en-GB" altLang="en-US" sz="80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0"/>
          <a:stretch>
            <a:fillRect/>
          </a:stretch>
        </p:blipFill>
        <p:spPr>
          <a:xfrm>
            <a:off x="8610600" y="76200"/>
            <a:ext cx="3642360" cy="6016625"/>
          </a:xfrm>
          <a:prstGeom prst="rect">
            <a:avLst/>
          </a:prstGeom>
          <a:ln>
            <a:noFill/>
          </a:ln>
        </p:spPr>
      </p:pic>
      <p:sp>
        <p:nvSpPr>
          <p:cNvPr id="22" name="Text Box 30"/>
          <p:cNvSpPr txBox="1"/>
          <p:nvPr/>
        </p:nvSpPr>
        <p:spPr>
          <a:xfrm>
            <a:off x="1981200" y="2362200"/>
            <a:ext cx="72955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 Phần giới thiệu.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33"/>
          <p:cNvSpPr txBox="1"/>
          <p:nvPr/>
        </p:nvSpPr>
        <p:spPr>
          <a:xfrm>
            <a:off x="1981200" y="3227705"/>
            <a:ext cx="72961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 Ê-mi-li,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.Lầu Ngũ Giác.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34"/>
          <p:cNvSpPr txBox="1"/>
          <p:nvPr/>
        </p:nvSpPr>
        <p:spPr>
          <a:xfrm>
            <a:off x="1981200" y="4093210"/>
            <a:ext cx="74180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 Giôn-xơn!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..Thơ ca nhạc họa?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35"/>
          <p:cNvSpPr txBox="1"/>
          <p:nvPr/>
        </p:nvSpPr>
        <p:spPr>
          <a:xfrm>
            <a:off x="1981200" y="5824220"/>
            <a:ext cx="68395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5: Oa-sinh-tơn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thật.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34"/>
          <p:cNvSpPr txBox="1"/>
          <p:nvPr/>
        </p:nvSpPr>
        <p:spPr>
          <a:xfrm>
            <a:off x="1981200" y="4958715"/>
            <a:ext cx="741743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4: Ê – mi – li con ôi!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đừng buồn.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2458085"/>
            <a:ext cx="398145" cy="43434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336925"/>
            <a:ext cx="398145" cy="434340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4215765"/>
            <a:ext cx="398145" cy="43434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5094605"/>
            <a:ext cx="398145" cy="43434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5973445"/>
            <a:ext cx="398145" cy="43434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5341620" cy="19240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666750"/>
            <a:ext cx="4486275" cy="1200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828800" y="838200"/>
            <a:ext cx="8990330" cy="6551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Giôn - xơn! 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Tội ác bay .......................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 danh ai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Bay mang những B.52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.................................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Việt Nam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 đốt những ........................................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con người .....................................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trẻ em .................................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......................... bốn mùa hoa lá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 giết cả những ........................ của thơ ca nhạc họa?</a:t>
            </a: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10000" y="1447800"/>
            <a:ext cx="20783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chồng chất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276600" y="2971800"/>
            <a:ext cx="27273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napan, hơi độc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191000" y="3962400"/>
            <a:ext cx="4324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nhà thương, trường học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638800" y="4495800"/>
            <a:ext cx="3517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chỉ biết yêu thương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0600" y="5029200"/>
            <a:ext cx="34588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chỉ biết đến trường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810000" y="5562600"/>
            <a:ext cx="2078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đồng xanh 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6800" y="6019800"/>
            <a:ext cx="19996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dòng sông</a:t>
            </a:r>
            <a:endParaRPr lang="en-GB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3" grpId="1"/>
      <p:bldP spid="4" grpId="1"/>
      <p:bldP spid="5" grpId="1"/>
      <p:bldP spid="6" grpId="1"/>
      <p:bldP spid="7" grpId="1"/>
      <p:bldP spid="8" grpId="1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35620" y="2438400"/>
            <a:ext cx="4429760" cy="4315460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642620" y="2362200"/>
            <a:ext cx="8623935" cy="3046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9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CHÚC CÁC BẠN </a:t>
            </a:r>
            <a:endParaRPr lang="en-GB" altLang="en-US" sz="96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GB" altLang="en-US" sz="9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HỌC TỐT !</a:t>
            </a:r>
            <a:endParaRPr lang="en-GB" altLang="en-US" sz="96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6800" y="2458085"/>
            <a:ext cx="398145" cy="43434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6800" y="3108325"/>
            <a:ext cx="398145" cy="434340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6800" y="3682365"/>
            <a:ext cx="398145" cy="43434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6800" y="4332605"/>
            <a:ext cx="398145" cy="43434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6800" y="5592445"/>
            <a:ext cx="398145" cy="43434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152400"/>
            <a:ext cx="8034020" cy="19240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24000" y="2209800"/>
            <a:ext cx="7503160" cy="4570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với giọng kể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Đọc với giọng trầm buồn sâu lắng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với giọng phẫn nộ đau thương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Đọc với giọng yêu thương nghẹn 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o, xúc động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Giọng xúc động, gợi cảm giác thiêng liêng về một cái chết bất tử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86608" y="2892299"/>
            <a:ext cx="368789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762000"/>
            <a:ext cx="5953125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609600" y="2362200"/>
            <a:ext cx="11378565" cy="16859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just">
              <a:buClrTx/>
              <a:buSzTx/>
              <a:buFontTx/>
            </a:pP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Đọc nối tiếp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từng đoạn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theo số thứ tự số chẵn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và nêu từ em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thấy khó đọc.</a:t>
            </a:r>
            <a:endParaRPr lang="en-GB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/>
      <p:bldP spid="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grpSp>
        <p:nvGrpSpPr>
          <p:cNvPr id="11266" name="Group 15"/>
          <p:cNvGrpSpPr/>
          <p:nvPr/>
        </p:nvGrpSpPr>
        <p:grpSpPr>
          <a:xfrm>
            <a:off x="762000" y="2590800"/>
            <a:ext cx="4953000" cy="2603500"/>
            <a:chOff x="457200" y="3187700"/>
            <a:chExt cx="4953000" cy="2603500"/>
          </a:xfrm>
        </p:grpSpPr>
        <p:sp>
          <p:nvSpPr>
            <p:cNvPr id="13327" name="Rectangle 17"/>
            <p:cNvSpPr/>
            <p:nvPr/>
          </p:nvSpPr>
          <p:spPr>
            <a:xfrm>
              <a:off x="2438400" y="5029200"/>
              <a:ext cx="26670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Oa-sinh-tơn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28" name="Rectangle 8"/>
            <p:cNvSpPr/>
            <p:nvPr/>
          </p:nvSpPr>
          <p:spPr>
            <a:xfrm>
              <a:off x="457200" y="5029200"/>
              <a:ext cx="22860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Giôn-xơn,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29" name="Rectangle 16"/>
            <p:cNvSpPr/>
            <p:nvPr/>
          </p:nvSpPr>
          <p:spPr>
            <a:xfrm>
              <a:off x="2590800" y="4130675"/>
              <a:ext cx="28194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Lầu Ngũ Giác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0" name="Rectangle 7"/>
            <p:cNvSpPr/>
            <p:nvPr/>
          </p:nvSpPr>
          <p:spPr>
            <a:xfrm>
              <a:off x="457200" y="4146550"/>
              <a:ext cx="22098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Pô-tô-mác,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1" name="Rectangle 6"/>
            <p:cNvSpPr/>
            <p:nvPr/>
          </p:nvSpPr>
          <p:spPr>
            <a:xfrm>
              <a:off x="457200" y="3187700"/>
              <a:ext cx="2514600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Mo-ri-xơn,</a:t>
              </a:r>
              <a:endPara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2" name="Rectangle 15"/>
            <p:cNvSpPr/>
            <p:nvPr/>
          </p:nvSpPr>
          <p:spPr>
            <a:xfrm>
              <a:off x="2667000" y="3187700"/>
              <a:ext cx="1447800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Ê-mi-li</a:t>
              </a:r>
              <a:endPara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  <a:endParaRPr lang="en-GB" altLang="en-US" sz="5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609600" y="2362200"/>
            <a:ext cx="11378565" cy="16859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just">
              <a:buClrTx/>
              <a:buSzTx/>
              <a:buFontTx/>
            </a:pP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Đọc nối tiếp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từng đoạn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theo số thứ tự số lẻ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và nêu từ em chưa hiểu nghĩa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  <a:endParaRPr lang="en-GB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209800" y="152400"/>
            <a:ext cx="9798685" cy="4114800"/>
          </a:xfrm>
          <a:prstGeom prst="rect">
            <a:avLst/>
          </a:prstGeom>
        </p:spPr>
      </p:pic>
      <p:sp>
        <p:nvSpPr>
          <p:cNvPr id="13" name="Rectangle 23"/>
          <p:cNvSpPr/>
          <p:nvPr/>
        </p:nvSpPr>
        <p:spPr>
          <a:xfrm>
            <a:off x="3352800" y="1143000"/>
            <a:ext cx="8305800" cy="1219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</a:pP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Em hãy 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đọ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c phần Chú giải trong sách giáo khoa 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để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 hiểu h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ơ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n về nghĩa của các từ sau:</a:t>
            </a:r>
            <a:endParaRPr sz="4000" b="1" dirty="0">
              <a:solidFill>
                <a:schemeClr val="bg1"/>
              </a:solidFill>
              <a:latin typeface="SVN-Shintia Script" panose="02000804000000020003" charset="0"/>
              <a:cs typeface="SVN-Shintia Script" panose="02000804000000020003" charset="0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4343400" y="3810635"/>
            <a:ext cx="3200400" cy="520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Lầu Ngũ Giác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4318000"/>
            <a:ext cx="25146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Giôn-xơn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3000" y="5029200"/>
            <a:ext cx="12192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B.52 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Rectangle 20">
            <a:hlinkClick r:id="rId3" action="ppaction://hlinkfile"/>
          </p:cNvPr>
          <p:cNvSpPr/>
          <p:nvPr/>
        </p:nvSpPr>
        <p:spPr>
          <a:xfrm>
            <a:off x="9220200" y="4495800"/>
            <a:ext cx="17526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GB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2800" y="5486400"/>
            <a:ext cx="27432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Oa-sinh-tơn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5000" y="5638800"/>
            <a:ext cx="27432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danh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14400" y="457200"/>
            <a:ext cx="4622165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2"/>
          <a:srcRect l="22685" r="26755"/>
          <a:stretch>
            <a:fillRect/>
          </a:stretch>
        </p:blipFill>
        <p:spPr>
          <a:xfrm>
            <a:off x="7315200" y="1322070"/>
            <a:ext cx="3505200" cy="421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980000">
            <a:off x="6515735" y="1199515"/>
            <a:ext cx="2089150" cy="67119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980000">
            <a:off x="9639935" y="5158740"/>
            <a:ext cx="2089150" cy="671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6267450"/>
            <a:ext cx="5114925" cy="590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" y="5334000"/>
            <a:ext cx="3752850" cy="132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2743</Words>
  <Application>WPS Presentation</Application>
  <PresentationFormat/>
  <Paragraphs>158</Paragraphs>
  <Slides>31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SimSun</vt:lpstr>
      <vt:lpstr>Wingdings</vt:lpstr>
      <vt:lpstr>Symbol</vt:lpstr>
      <vt:lpstr>Times New Roman</vt:lpstr>
      <vt:lpstr>SVN-Shintia Script</vt:lpstr>
      <vt:lpstr>HP001 4 hàng</vt:lpstr>
      <vt:lpstr>Microsoft YaHei</vt:lpstr>
      <vt:lpstr>Arial Unicode MS</vt:lpstr>
      <vt:lpstr>Calibri</vt:lpstr>
      <vt:lpstr>SVN-Hole Hearted</vt:lpstr>
      <vt:lpstr>汉仪小麦体简</vt:lpstr>
      <vt:lpstr>汉仪喵魂体W</vt:lpstr>
      <vt:lpstr>VN-NTime</vt:lpstr>
      <vt:lpstr>Arial Black</vt:lpstr>
      <vt:lpstr>SVN-Riesling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Đọc diễn cảm khổ thơ đầu để thể hiện tâm trạng của chú Mo-ri-xơn và bé Ê-mi-li.</vt:lpstr>
      <vt:lpstr>2. Vì sao chú Mo-ri-xơn lên án cuộc chiến tranh xâm lược của chính quyền Mĩ?</vt:lpstr>
      <vt:lpstr>PowerPoint 演示文稿</vt:lpstr>
      <vt:lpstr>3. Chú Mo-ri-xơn nói với con điều gì khi từ biệt?</vt:lpstr>
      <vt:lpstr>Vì sao chú Mo-ri-xơn nói  với con: “Cha đi vui, xin mẹ đừng buồn!”?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VanNTC</dc:creator>
  <cp:lastModifiedBy>HP</cp:lastModifiedBy>
  <cp:revision>55</cp:revision>
  <dcterms:created xsi:type="dcterms:W3CDTF">2009-09-25T04:13:00Z</dcterms:created>
  <dcterms:modified xsi:type="dcterms:W3CDTF">2021-10-02T08:01:29Z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01A557D6DD49473A86CFF7A3A011F49C</vt:lpwstr>
  </property>
  <property fmtid="{D5CDD505-2E9C-101B-9397-08002B2CF9AE}" pid="3" name="KSOProductBuildVer">
    <vt:lpwstr>2057-11.2.0.10323</vt:lpwstr>
  </property>
</Properties>
</file>