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11088444" r:id="rId3"/>
    <p:sldId id="11088423" r:id="rId4"/>
    <p:sldId id="320" r:id="rId5"/>
    <p:sldId id="340" r:id="rId6"/>
    <p:sldId id="11088419" r:id="rId7"/>
    <p:sldId id="349" r:id="rId8"/>
    <p:sldId id="350" r:id="rId9"/>
    <p:sldId id="325" r:id="rId10"/>
    <p:sldId id="323" r:id="rId11"/>
    <p:sldId id="351" r:id="rId12"/>
    <p:sldId id="11088420" r:id="rId13"/>
    <p:sldId id="11088422" r:id="rId14"/>
    <p:sldId id="327" r:id="rId15"/>
    <p:sldId id="328" r:id="rId16"/>
    <p:sldId id="352" r:id="rId17"/>
    <p:sldId id="330" r:id="rId18"/>
    <p:sldId id="341" r:id="rId19"/>
  </p:sldIdLst>
  <p:sldSz cx="6858000" cy="5143500"/>
  <p:notesSz cx="6858000" cy="9144000"/>
  <p:embeddedFontLst>
    <p:embeddedFont>
      <p:font typeface="iCiel Cadena" panose="020B0604020202020204" charset="0"/>
      <p:bold r:id="rId21"/>
    </p:embeddedFont>
    <p:embeddedFont>
      <p:font typeface="Kalam" panose="020B0604020202020204" charset="0"/>
      <p:regular r:id="rId22"/>
    </p:embeddedFont>
    <p:embeddedFont>
      <p:font typeface="Montserrat" panose="00000500000000000000"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615"/>
  </p:normalViewPr>
  <p:slideViewPr>
    <p:cSldViewPr snapToGrid="0">
      <p:cViewPr varScale="1">
        <p:scale>
          <a:sx n="103" d="100"/>
          <a:sy n="103" d="100"/>
        </p:scale>
        <p:origin x="130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5" name="Slide Number Placeholder 4"/>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4" name="Slide Number Placeholder 3"/>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Edit Master text styles</a:t>
            </a:r>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0"/>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Edit Master text styles</a:t>
            </a:r>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defRPr/>
            </a:pPr>
            <a:fld id="{00000000-1234-1234-1234-123412341234}" type="slidenum">
              <a:rPr lang="en-GB" smtClean="0">
                <a:solidFill>
                  <a:prstClr val="black">
                    <a:tint val="75000"/>
                  </a:prstClr>
                </a:solidFill>
                <a:ea typeface="+mn-ea"/>
              </a:rPr>
              <a:t>‹#›</a:t>
            </a:fld>
            <a:endParaRPr lang="en-GB">
              <a:solidFill>
                <a:prstClr val="black">
                  <a:tint val="75000"/>
                </a:prstClr>
              </a:solidFill>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a:endParaRPr/>
          </a:p>
        </p:txBody>
      </p:sp>
      <p:sp>
        <p:nvSpPr>
          <p:cNvPr id="4" name="Rectangle 3"/>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US"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t>1/14/2024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t>‹#›</a:t>
            </a:fld>
            <a:endParaRPr lang="en-US" kern="1200">
              <a:solidFill>
                <a:prstClr val="black">
                  <a:tint val="75000"/>
                </a:prstClr>
              </a:solidFill>
              <a:latin typeface="Calibri" panose="020F0502020204030204"/>
              <a:ea typeface="+mn-ea"/>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270" indent="-128270"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5445"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2620"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8997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69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14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24.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568" y="618086"/>
            <a:ext cx="6858568" cy="3882476"/>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 y="3295643"/>
            <a:ext cx="6858000" cy="120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687788" y="2529847"/>
            <a:ext cx="2358114" cy="19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799275" y="3213153"/>
            <a:ext cx="980561" cy="1085747"/>
          </a:xfrm>
          <a:prstGeom prst="rect">
            <a:avLst/>
          </a:prstGeom>
          <a:noFill/>
          <a:ln w="9525">
            <a:noFill/>
          </a:ln>
        </p:spPr>
      </p:pic>
      <p:pic>
        <p:nvPicPr>
          <p:cNvPr id="8" name="图片 7"/>
          <p:cNvPicPr>
            <a:picLocks noChangeAspect="1"/>
          </p:cNvPicPr>
          <p:nvPr/>
        </p:nvPicPr>
        <p:blipFill>
          <a:blip r:embed="rId6"/>
          <a:stretch>
            <a:fillRect/>
          </a:stretch>
        </p:blipFill>
        <p:spPr>
          <a:xfrm>
            <a:off x="229200" y="3311750"/>
            <a:ext cx="702640" cy="1009619"/>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4298" y="4034918"/>
            <a:ext cx="548283" cy="36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5746" y="782125"/>
            <a:ext cx="1507530" cy="83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38589" y="2451735"/>
            <a:ext cx="6406515" cy="437515"/>
          </a:xfrm>
          <a:prstGeom prst="rect">
            <a:avLst/>
          </a:prstGeom>
          <a:noFill/>
        </p:spPr>
        <p:txBody>
          <a:bodyPr wrap="square" rtlCol="0">
            <a:spAutoFit/>
          </a:bodyPr>
          <a:lstStyle/>
          <a:p>
            <a:pPr algn="ctr"/>
            <a:r>
              <a:rPr lang="vi-VN" sz="2250" b="1" spc="100" noProof="0" dirty="0">
                <a:ln w="22225">
                  <a:solidFill>
                    <a:srgbClr val="FF0000"/>
                  </a:solidFill>
                  <a:prstDash val="solid"/>
                </a:ln>
                <a:solidFill>
                  <a:schemeClr val="accent4">
                    <a:lumMod val="75000"/>
                  </a:schemeClr>
                </a:solidFill>
                <a:effectLst/>
                <a:uLnTx/>
                <a:uFillTx/>
                <a:latin typeface="+mj-lt"/>
                <a:cs typeface="+mj-lt"/>
                <a:sym typeface="+mn-ea"/>
              </a:rPr>
              <a:t>ĐỌC: MÙA NƯỚC NỔI</a:t>
            </a:r>
          </a:p>
        </p:txBody>
      </p:sp>
      <p:sp>
        <p:nvSpPr>
          <p:cNvPr id="343" name="文本框 342"/>
          <p:cNvSpPr txBox="1"/>
          <p:nvPr/>
        </p:nvSpPr>
        <p:spPr>
          <a:xfrm>
            <a:off x="2000531" y="764611"/>
            <a:ext cx="2800350" cy="272415"/>
          </a:xfrm>
          <a:prstGeom prst="rect">
            <a:avLst/>
          </a:prstGeom>
          <a:noFill/>
        </p:spPr>
        <p:txBody>
          <a:bodyPr wrap="none" rtlCol="0">
            <a:spAutoFit/>
            <a:scene3d>
              <a:camera prst="orthographicFront"/>
              <a:lightRig rig="threePt" dir="t"/>
            </a:scene3d>
            <a:sp3d contourW="12700"/>
          </a:bodyPr>
          <a:lstStyle/>
          <a:p>
            <a:pPr algn="ctr"/>
            <a:r>
              <a:rPr lang="vi-VN" altLang="zh-CN" sz="118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118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1997659" y="1005970"/>
            <a:ext cx="2730500" cy="299085"/>
          </a:xfrm>
          <a:prstGeom prst="rect">
            <a:avLst/>
          </a:prstGeom>
          <a:noFill/>
        </p:spPr>
        <p:txBody>
          <a:bodyPr wrap="none" rtlCol="0">
            <a:spAutoFit/>
            <a:scene3d>
              <a:camera prst="orthographicFront"/>
              <a:lightRig rig="threePt" dir="t"/>
            </a:scene3d>
            <a:sp3d contourW="12700"/>
          </a:bodyPr>
          <a:lstStyle/>
          <a:p>
            <a:pPr algn="ctr"/>
            <a:r>
              <a:rPr lang="vi-VN" altLang="zh-CN" sz="135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135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2060882" y="1740029"/>
            <a:ext cx="2604344" cy="304602"/>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52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152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1395893" cy="555217"/>
            <a:chOff x="635794" y="386605"/>
            <a:chExt cx="1395893" cy="555217"/>
          </a:xfrm>
        </p:grpSpPr>
        <p:sp>
          <p:nvSpPr>
            <p:cNvPr id="3" name="TextBox 2"/>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en-US">
                <a:latin typeface="UTM Avo" panose="02040603050506020204" pitchFamily="18" charset="0"/>
              </a:rPr>
              <a:t>                                                                     </a:t>
            </a:r>
            <a:r>
              <a:rPr lang="vi-VN">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heo Nguyễn Quang Sáng)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p:cNvPicPr>
            <a:picLocks noChangeAspect="1"/>
          </p:cNvPicPr>
          <p:nvPr/>
        </p:nvPicPr>
        <p:blipFill rotWithShape="1">
          <a:blip r:embed="rId9"/>
          <a:srcRect l="26090" t="28446" r="16812" b="22809"/>
          <a:stretch>
            <a:fillRect/>
          </a:stretch>
        </p:blipFill>
        <p:spPr>
          <a:xfrm>
            <a:off x="342597" y="3868528"/>
            <a:ext cx="377072" cy="414779"/>
          </a:xfrm>
          <a:prstGeom prst="rect">
            <a:avLst/>
          </a:prstGeom>
        </p:spPr>
      </p:pic>
      <p:sp>
        <p:nvSpPr>
          <p:cNvPr id="11" name="TextBox 10"/>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1395893" cy="555217"/>
            <a:chOff x="635794" y="386605"/>
            <a:chExt cx="1395893" cy="555217"/>
          </a:xfrm>
        </p:grpSpPr>
        <p:sp>
          <p:nvSpPr>
            <p:cNvPr id="3" name="TextBox 2"/>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heo Nguyễn Quang Sáng)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p:cNvPicPr>
            <a:picLocks noChangeAspect="1"/>
          </p:cNvPicPr>
          <p:nvPr/>
        </p:nvPicPr>
        <p:blipFill rotWithShape="1">
          <a:blip r:embed="rId9"/>
          <a:srcRect l="26090" t="28446" r="16812" b="22809"/>
          <a:stretch>
            <a:fillRect/>
          </a:stretch>
        </p:blipFill>
        <p:spPr>
          <a:xfrm>
            <a:off x="342597" y="3868528"/>
            <a:ext cx="377072" cy="414779"/>
          </a:xfrm>
          <a:prstGeom prst="rect">
            <a:avLst/>
          </a:prstGeom>
        </p:spPr>
      </p:pic>
      <p:sp>
        <p:nvSpPr>
          <p:cNvPr id="11" name="TextBox 10"/>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toàn bài</a:t>
            </a:r>
            <a:endParaRPr lang="en-US" sz="2400" dirty="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2206" y="2399693"/>
            <a:ext cx="3455582" cy="646331"/>
          </a:xfrm>
          <a:prstGeom prst="rect">
            <a:avLst/>
          </a:prstGeom>
          <a:noFill/>
        </p:spPr>
        <p:txBody>
          <a:bodyPr wrap="square" rtlCol="0">
            <a:spAutoFit/>
          </a:bodyPr>
          <a:lstStyle/>
          <a:p>
            <a:r>
              <a:rPr lang="vi-VN" sz="3600" b="1" dirty="0">
                <a:solidFill>
                  <a:schemeClr val="accent6">
                    <a:lumMod val="75000"/>
                  </a:schemeClr>
                </a:solidFill>
              </a:rPr>
              <a:t>TÌM HIỂU BÀI</a:t>
            </a:r>
            <a:endParaRPr lang="en-US" sz="3600" b="1"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06039" y="1544741"/>
            <a:ext cx="6119826"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Vì sao người ta gọi là mùa nước nổi mà không gọi là mùa nước lũ? </a:t>
            </a:r>
          </a:p>
        </p:txBody>
      </p:sp>
      <p:sp>
        <p:nvSpPr>
          <p:cNvPr id="13" name="TextBox 12"/>
          <p:cNvSpPr txBox="1"/>
          <p:nvPr/>
        </p:nvSpPr>
        <p:spPr>
          <a:xfrm>
            <a:off x="503841" y="2684085"/>
            <a:ext cx="6119826" cy="2110962"/>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Cảnh vật trong mùa nước nổi thế nào?</a:t>
            </a:r>
          </a:p>
          <a:p>
            <a:pPr algn="just">
              <a:lnSpc>
                <a:spcPct val="150000"/>
              </a:lnSpc>
            </a:pPr>
            <a:r>
              <a:rPr lang="vi-VN" sz="1800" dirty="0">
                <a:latin typeface="UTM Avo" panose="02040603050506020204" pitchFamily="18" charset="0"/>
              </a:rPr>
              <a:t>- Sông nước</a:t>
            </a:r>
          </a:p>
          <a:p>
            <a:pPr algn="just">
              <a:lnSpc>
                <a:spcPct val="150000"/>
              </a:lnSpc>
            </a:pPr>
            <a:r>
              <a:rPr lang="vi-VN" sz="1800" dirty="0">
                <a:latin typeface="UTM Avo" panose="02040603050506020204" pitchFamily="18" charset="0"/>
              </a:rPr>
              <a:t>- Đồng ruộng</a:t>
            </a:r>
          </a:p>
          <a:p>
            <a:pPr algn="just">
              <a:lnSpc>
                <a:spcPct val="150000"/>
              </a:lnSpc>
            </a:pPr>
            <a:r>
              <a:rPr lang="vi-VN" sz="1800" dirty="0">
                <a:latin typeface="UTM Avo" panose="02040603050506020204" pitchFamily="18" charset="0"/>
              </a:rPr>
              <a:t>- Vườn tược, cây cỏ</a:t>
            </a:r>
          </a:p>
          <a:p>
            <a:pPr algn="just">
              <a:lnSpc>
                <a:spcPct val="150000"/>
              </a:lnSpc>
            </a:pPr>
            <a:r>
              <a:rPr lang="vi-VN" sz="1800" dirty="0">
                <a:latin typeface="UTM Avo" panose="02040603050506020204" pitchFamily="18" charset="0"/>
              </a:rPr>
              <a:t>- Cá</a:t>
            </a:r>
          </a:p>
        </p:txBody>
      </p:sp>
      <p:sp>
        <p:nvSpPr>
          <p:cNvPr id="14" name="TextBox 13"/>
          <p:cNvSpPr txBox="1"/>
          <p:nvPr/>
        </p:nvSpPr>
        <p:spPr>
          <a:xfrm>
            <a:off x="503841" y="2232365"/>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lên hiền hoà.</a:t>
            </a:r>
          </a:p>
        </p:txBody>
      </p:sp>
      <p:sp>
        <p:nvSpPr>
          <p:cNvPr id="15" name="TextBox 14"/>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p:cNvSpPr txBox="1"/>
          <p:nvPr/>
        </p:nvSpPr>
        <p:spPr>
          <a:xfrm>
            <a:off x="1899458" y="3109875"/>
            <a:ext cx="45484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dâng cao, nước lên hiền hoà.</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Effect>
                      <a14:sharpenSoften amount="25000"/>
                    </a14:imgEffect>
                  </a14:imgLayer>
                </a14:imgProps>
              </a:ext>
            </a:extLst>
          </a:blip>
          <a:stretch>
            <a:fillRect/>
          </a:stretch>
        </p:blipFill>
        <p:spPr>
          <a:xfrm>
            <a:off x="378231" y="332451"/>
            <a:ext cx="1281656" cy="1315037"/>
          </a:xfrm>
          <a:prstGeom prst="ellipse">
            <a:avLst/>
          </a:prstGeom>
        </p:spPr>
      </p:pic>
      <p:sp>
        <p:nvSpPr>
          <p:cNvPr id="16" name="TextBox 15"/>
          <p:cNvSpPr txBox="1"/>
          <p:nvPr/>
        </p:nvSpPr>
        <p:spPr>
          <a:xfrm>
            <a:off x="2005846" y="3531665"/>
            <a:ext cx="4899289"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trong đồng ruộng hoà lẫn nước sông CL</a:t>
            </a:r>
          </a:p>
        </p:txBody>
      </p:sp>
      <p:sp>
        <p:nvSpPr>
          <p:cNvPr id="18" name="TextBox 17"/>
          <p:cNvSpPr txBox="1"/>
          <p:nvPr/>
        </p:nvSpPr>
        <p:spPr>
          <a:xfrm>
            <a:off x="2761562" y="3941008"/>
            <a:ext cx="2621144"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được bồi đắp phù sa.</a:t>
            </a:r>
          </a:p>
        </p:txBody>
      </p:sp>
      <p:sp>
        <p:nvSpPr>
          <p:cNvPr id="19" name="TextBox 18"/>
          <p:cNvSpPr txBox="1"/>
          <p:nvPr/>
        </p:nvSpPr>
        <p:spPr>
          <a:xfrm>
            <a:off x="1019059" y="4365504"/>
            <a:ext cx="58860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bơi thành đàn, theo cá mẹ vào tận đồng sâu.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16" grpId="0" build="p"/>
      <p:bldP spid="18" grpId="0" build="p"/>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690" y="809426"/>
            <a:ext cx="5760620" cy="784125"/>
          </a:xfrm>
          <a:prstGeom prst="rect">
            <a:avLst/>
          </a:prstGeom>
          <a:noFill/>
        </p:spPr>
        <p:txBody>
          <a:bodyPr wrap="square" rtlCol="0">
            <a:spAutoFit/>
          </a:bodyPr>
          <a:lstStyle/>
          <a:p>
            <a:pPr marL="8255"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rPr>
              <a:t>Vì sao vào mùa nước nổi, người ta phải làm cầu từ cửa trước vào đến tận bếp? </a:t>
            </a:r>
          </a:p>
        </p:txBody>
      </p:sp>
      <p:sp>
        <p:nvSpPr>
          <p:cNvPr id="14" name="TextBox 13"/>
          <p:cNvSpPr txBox="1"/>
          <p:nvPr/>
        </p:nvSpPr>
        <p:spPr>
          <a:xfrm>
            <a:off x="616963" y="1506503"/>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ngập lên những viên gạch, không đi lại được.</a:t>
            </a:r>
          </a:p>
        </p:txBody>
      </p:sp>
      <p:sp>
        <p:nvSpPr>
          <p:cNvPr id="15" name="TextBox 14"/>
          <p:cNvSpPr txBox="1"/>
          <p:nvPr/>
        </p:nvSpPr>
        <p:spPr>
          <a:xfrm>
            <a:off x="548690" y="2515678"/>
            <a:ext cx="5760620" cy="412934"/>
          </a:xfrm>
          <a:prstGeom prst="rect">
            <a:avLst/>
          </a:prstGeom>
          <a:noFill/>
        </p:spPr>
        <p:txBody>
          <a:bodyPr wrap="square" rtlCol="0">
            <a:spAutoFit/>
          </a:bodyPr>
          <a:lstStyle/>
          <a:p>
            <a:pPr marL="8255"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nhất hình ảnh nào trong bài? </a:t>
            </a:r>
          </a:p>
        </p:txBody>
      </p:sp>
      <p:sp>
        <p:nvSpPr>
          <p:cNvPr id="16" name="TextBox 15"/>
          <p:cNvSpPr txBox="1"/>
          <p:nvPr/>
        </p:nvSpPr>
        <p:spPr>
          <a:xfrm>
            <a:off x="616963" y="292839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2802799" cy="555217"/>
            <a:chOff x="635794" y="386605"/>
            <a:chExt cx="2802799" cy="555217"/>
          </a:xfrm>
        </p:grpSpPr>
        <p:sp>
          <p:nvSpPr>
            <p:cNvPr id="3" name="TextBox 2"/>
            <p:cNvSpPr txBox="1"/>
            <p:nvPr/>
          </p:nvSpPr>
          <p:spPr>
            <a:xfrm>
              <a:off x="1218102" y="386605"/>
              <a:ext cx="222049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LUYỆN 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heo Nguyễn Quang Sáng)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p:cNvPicPr>
            <a:picLocks noChangeAspect="1"/>
          </p:cNvPicPr>
          <p:nvPr/>
        </p:nvPicPr>
        <p:blipFill rotWithShape="1">
          <a:blip r:embed="rId9"/>
          <a:srcRect l="26090" t="28446" r="16812" b="22809"/>
          <a:stretch>
            <a:fillRect/>
          </a:stretch>
        </p:blipFill>
        <p:spPr>
          <a:xfrm>
            <a:off x="342597" y="3868528"/>
            <a:ext cx="377072" cy="4147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8293" y="1057693"/>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Từ nào chỉ đặc điểm của mưa có trong bài đọc? </a:t>
            </a:r>
          </a:p>
        </p:txBody>
      </p:sp>
      <p:pic>
        <p:nvPicPr>
          <p:cNvPr id="9" name="Picture 8"/>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brightnessContrast contrast="1000"/>
                    </a14:imgEffect>
                    <a14:imgEffect>
                      <a14:sharpenSoften amount="33000"/>
                    </a14:imgEffect>
                  </a14:imgLayer>
                </a14:imgProps>
              </a:ext>
            </a:extLst>
          </a:blip>
          <a:stretch>
            <a:fillRect/>
          </a:stretch>
        </p:blipFill>
        <p:spPr>
          <a:xfrm>
            <a:off x="568135" y="421233"/>
            <a:ext cx="649967" cy="599539"/>
          </a:xfrm>
          <a:prstGeom prst="rect">
            <a:avLst/>
          </a:prstGeom>
        </p:spPr>
      </p:pic>
      <p:sp>
        <p:nvSpPr>
          <p:cNvPr id="10" name="TextBox 9"/>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p:cNvSpPr txBox="1"/>
          <p:nvPr/>
        </p:nvSpPr>
        <p:spPr>
          <a:xfrm>
            <a:off x="418294" y="3522357"/>
            <a:ext cx="6327981"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Tìm thêm từ ngữ tả mưa:</a:t>
            </a:r>
          </a:p>
          <a:p>
            <a:pPr lvl="0" algn="just">
              <a:lnSpc>
                <a:spcPct val="15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ào ào, </a:t>
            </a:r>
          </a:p>
        </p:txBody>
      </p:sp>
      <p:sp>
        <p:nvSpPr>
          <p:cNvPr id="7" name="Rounded Rectangle 6"/>
          <p:cNvSpPr/>
          <p:nvPr/>
        </p:nvSpPr>
        <p:spPr>
          <a:xfrm rot="288941">
            <a:off x="1258044" y="1718984"/>
            <a:ext cx="1542972" cy="464893"/>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dầm</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dề</a:t>
            </a:r>
            <a:endParaRPr lang="en-US" sz="1800" dirty="0">
              <a:solidFill>
                <a:srgbClr val="000000"/>
              </a:solidFill>
              <a:latin typeface="UTM Avo" panose="02040603050506020204" pitchFamily="18" charset="0"/>
            </a:endParaRPr>
          </a:p>
        </p:txBody>
      </p:sp>
      <p:sp>
        <p:nvSpPr>
          <p:cNvPr id="12" name="Rounded Rectangle 11"/>
          <p:cNvSpPr/>
          <p:nvPr/>
        </p:nvSpPr>
        <p:spPr>
          <a:xfrm rot="21311040">
            <a:off x="1257180" y="2786622"/>
            <a:ext cx="1601113" cy="446740"/>
          </a:xfrm>
          <a:prstGeom prst="roundRect">
            <a:avLst>
              <a:gd name="adj" fmla="val 20734"/>
            </a:avLst>
          </a:prstGeom>
          <a:solidFill>
            <a:schemeClr val="accent1">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sướt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mướt</a:t>
            </a:r>
            <a:endParaRPr lang="en-US" sz="1800" dirty="0">
              <a:solidFill>
                <a:srgbClr val="000000"/>
              </a:solidFill>
              <a:latin typeface="UTM Avo" panose="02040603050506020204" pitchFamily="18" charset="0"/>
            </a:endParaRPr>
          </a:p>
        </p:txBody>
      </p:sp>
      <p:sp>
        <p:nvSpPr>
          <p:cNvPr id="14" name="Rounded Rectangle 13"/>
          <p:cNvSpPr/>
          <p:nvPr/>
        </p:nvSpPr>
        <p:spPr>
          <a:xfrm>
            <a:off x="3582284" y="1834068"/>
            <a:ext cx="1496291" cy="446740"/>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rả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rích</a:t>
            </a:r>
            <a:endParaRPr lang="en-US" sz="1800" dirty="0">
              <a:solidFill>
                <a:srgbClr val="000000"/>
              </a:solidFill>
              <a:latin typeface="UTM Avo" panose="02040603050506020204" pitchFamily="18" charset="0"/>
            </a:endParaRPr>
          </a:p>
        </p:txBody>
      </p:sp>
      <p:sp>
        <p:nvSpPr>
          <p:cNvPr id="15" name="Rounded Rectangle 14"/>
          <p:cNvSpPr/>
          <p:nvPr/>
        </p:nvSpPr>
        <p:spPr>
          <a:xfrm rot="347092">
            <a:off x="3866588" y="2807623"/>
            <a:ext cx="1496291" cy="446740"/>
          </a:xfrm>
          <a:prstGeom prst="roundRect">
            <a:avLst>
              <a:gd name="adj" fmla="val 26156"/>
            </a:avLst>
          </a:prstGeom>
          <a:solidFill>
            <a:schemeClr val="bg1">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dai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dẳng</a:t>
            </a:r>
            <a:endParaRPr lang="en-US" sz="1800" dirty="0">
              <a:solidFill>
                <a:srgbClr val="000000"/>
              </a:solidFill>
              <a:latin typeface="UTM Avo" panose="02040603050506020204" pitchFamily="18" charset="0"/>
            </a:endParaRPr>
          </a:p>
        </p:txBody>
      </p:sp>
      <p:sp>
        <p:nvSpPr>
          <p:cNvPr id="2" name="Rectangle 1"/>
          <p:cNvSpPr/>
          <p:nvPr/>
        </p:nvSpPr>
        <p:spPr>
          <a:xfrm>
            <a:off x="1597360" y="4017492"/>
            <a:ext cx="963725"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tí tách,</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16" name="Rectangle 15"/>
          <p:cNvSpPr/>
          <p:nvPr/>
        </p:nvSpPr>
        <p:spPr>
          <a:xfrm>
            <a:off x="2465275" y="4017492"/>
            <a:ext cx="1426994"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lộp bộp, …</a:t>
            </a:r>
            <a:endParaRPr lang="en-US" sz="18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9FE54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drumroll.wav"/>
                                        </p:tgtEl>
                                      </p:cMediaNode>
                                    </p:audio>
                                  </p:subTnLst>
                                </p:cTn>
                              </p:par>
                            </p:childTnLst>
                          </p:cTn>
                        </p:par>
                        <p:par>
                          <p:cTn id="47" fill="hold">
                            <p:stCondLst>
                              <p:cond delay="1000"/>
                            </p:stCondLst>
                            <p:childTnLst>
                              <p:par>
                                <p:cTn id="48" presetID="26" presetClass="emph" presetSubtype="0" fill="hold" grpId="1" nodeType="afterEffect">
                                  <p:stCondLst>
                                    <p:cond delay="0"/>
                                  </p:stCondLst>
                                  <p:iterate type="lt">
                                    <p:tmPct val="0"/>
                                  </p:iterate>
                                  <p:childTnLst>
                                    <p:animEffect transition="out" filter="fade">
                                      <p:cBhvr>
                                        <p:cTn id="49" dur="2000" tmFilter="0, 0; .2, .5; .8, .5; 1, 0"/>
                                        <p:tgtEl>
                                          <p:spTgt spid="7"/>
                                        </p:tgtEl>
                                      </p:cBhvr>
                                    </p:animEffect>
                                    <p:animScale>
                                      <p:cBhvr>
                                        <p:cTn id="50" dur="1000" autoRev="1" fill="hold"/>
                                        <p:tgtEl>
                                          <p:spTgt spid="7"/>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2"/>
                                        </p:tgtEl>
                                        <p:attrNameLst>
                                          <p:attrName>fillcolor</p:attrName>
                                        </p:attrNameLst>
                                      </p:cBhvr>
                                      <p:to>
                                        <a:srgbClr val="9FE540"/>
                                      </p:to>
                                    </p:animClr>
                                    <p:set>
                                      <p:cBhvr>
                                        <p:cTn id="56" dur="1000" fill="hold"/>
                                        <p:tgtEl>
                                          <p:spTgt spid="12"/>
                                        </p:tgtEl>
                                        <p:attrNameLst>
                                          <p:attrName>fill.type</p:attrName>
                                        </p:attrNameLst>
                                      </p:cBhvr>
                                      <p:to>
                                        <p:strVal val="solid"/>
                                      </p:to>
                                    </p:set>
                                    <p:set>
                                      <p:cBhvr>
                                        <p:cTn id="57" dur="1000" fill="hold"/>
                                        <p:tgtEl>
                                          <p:spTgt spid="1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childTnLst>
                          </p:cTn>
                        </p:par>
                        <p:par>
                          <p:cTn id="58" fill="hold">
                            <p:stCondLst>
                              <p:cond delay="1000"/>
                            </p:stCondLst>
                            <p:childTnLst>
                              <p:par>
                                <p:cTn id="59" presetID="26" presetClass="emph" presetSubtype="0" fill="hold" grpId="1" nodeType="afterEffect">
                                  <p:stCondLst>
                                    <p:cond delay="0"/>
                                  </p:stCondLst>
                                  <p:iterate type="lt">
                                    <p:tmPct val="0"/>
                                  </p:iterate>
                                  <p:childTnLst>
                                    <p:animEffect transition="out" filter="fade">
                                      <p:cBhvr>
                                        <p:cTn id="60" dur="2000" tmFilter="0, 0; .2, .5; .8, .5; 1, 0"/>
                                        <p:tgtEl>
                                          <p:spTgt spid="12"/>
                                        </p:tgtEl>
                                      </p:cBhvr>
                                    </p:animEffect>
                                    <p:animScale>
                                      <p:cBhvr>
                                        <p:cTn id="61" dur="1000" autoRev="1" fill="hold"/>
                                        <p:tgtEl>
                                          <p:spTgt spid="1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4"/>
                                        </p:tgtEl>
                                        <p:attrNameLst>
                                          <p:attrName>fillcolor</p:attrName>
                                        </p:attrNameLst>
                                      </p:cBhvr>
                                      <p:to>
                                        <a:srgbClr val="EF5F5F"/>
                                      </p:to>
                                    </p:animClr>
                                    <p:set>
                                      <p:cBhvr>
                                        <p:cTn id="67" dur="2000" fill="hold"/>
                                        <p:tgtEl>
                                          <p:spTgt spid="14"/>
                                        </p:tgtEl>
                                        <p:attrNameLst>
                                          <p:attrName>fill.type</p:attrName>
                                        </p:attrNameLst>
                                      </p:cBhvr>
                                      <p:to>
                                        <p:strVal val="solid"/>
                                      </p:to>
                                    </p:set>
                                    <p:set>
                                      <p:cBhvr>
                                        <p:cTn id="68" dur="2000" fill="hold"/>
                                        <p:tgtEl>
                                          <p:spTgt spid="1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par>
                          <p:cTn id="69" fill="hold">
                            <p:stCondLst>
                              <p:cond delay="2000"/>
                            </p:stCondLst>
                            <p:childTnLst>
                              <p:par>
                                <p:cTn id="70" presetID="26" presetClass="emph" presetSubtype="0" fill="hold" grpId="1" nodeType="afterEffect">
                                  <p:stCondLst>
                                    <p:cond delay="0"/>
                                  </p:stCondLst>
                                  <p:iterate type="lt">
                                    <p:tmPct val="0"/>
                                  </p:iterate>
                                  <p:childTnLst>
                                    <p:animEffect transition="out" filter="fade">
                                      <p:cBhvr>
                                        <p:cTn id="71" dur="2000" tmFilter="0, 0; .2, .5; .8, .5; 1, 0"/>
                                        <p:tgtEl>
                                          <p:spTgt spid="14"/>
                                        </p:tgtEl>
                                      </p:cBhvr>
                                    </p:animEffect>
                                    <p:animScale>
                                      <p:cBhvr>
                                        <p:cTn id="72" dur="1000" autoRev="1" fill="hold"/>
                                        <p:tgtEl>
                                          <p:spTgt spid="14"/>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5"/>
                                        </p:tgtEl>
                                        <p:attrNameLst>
                                          <p:attrName>fillcolor</p:attrName>
                                        </p:attrNameLst>
                                      </p:cBhvr>
                                      <p:to>
                                        <a:srgbClr val="EF5F5F"/>
                                      </p:to>
                                    </p:animClr>
                                    <p:set>
                                      <p:cBhvr>
                                        <p:cTn id="78" dur="2000" fill="hold"/>
                                        <p:tgtEl>
                                          <p:spTgt spid="15"/>
                                        </p:tgtEl>
                                        <p:attrNameLst>
                                          <p:attrName>fill.type</p:attrName>
                                        </p:attrNameLst>
                                      </p:cBhvr>
                                      <p:to>
                                        <p:strVal val="solid"/>
                                      </p:to>
                                    </p:set>
                                    <p:set>
                                      <p:cBhvr>
                                        <p:cTn id="79" dur="2000" fill="hold"/>
                                        <p:tgtEl>
                                          <p:spTgt spid="1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drumroll.wav"/>
                                        </p:tgtEl>
                                      </p:cMediaNode>
                                    </p:audio>
                                  </p:subTnLst>
                                </p:cTn>
                              </p:par>
                            </p:childTnLst>
                          </p:cTn>
                        </p:par>
                        <p:par>
                          <p:cTn id="80" fill="hold">
                            <p:stCondLst>
                              <p:cond delay="2000"/>
                            </p:stCondLst>
                            <p:childTnLst>
                              <p:par>
                                <p:cTn id="81" presetID="26" presetClass="emph" presetSubtype="0" fill="hold" grpId="1" nodeType="afterEffect">
                                  <p:stCondLst>
                                    <p:cond delay="0"/>
                                  </p:stCondLst>
                                  <p:iterate type="lt">
                                    <p:tmPct val="0"/>
                                  </p:iterate>
                                  <p:childTnLst>
                                    <p:animEffect transition="out" filter="fade">
                                      <p:cBhvr>
                                        <p:cTn id="82" dur="2000" tmFilter="0, 0; .2, .5; .8, .5; 1, 0"/>
                                        <p:tgtEl>
                                          <p:spTgt spid="15"/>
                                        </p:tgtEl>
                                      </p:cBhvr>
                                    </p:animEffect>
                                    <p:animScale>
                                      <p:cBhvr>
                                        <p:cTn id="83" dur="1000" autoRev="1" fill="hold"/>
                                        <p:tgtEl>
                                          <p:spTgt spid="15"/>
                                        </p:tgtEl>
                                      </p:cBhvr>
                                      <p:by x="105000" y="105000"/>
                                    </p:animScale>
                                  </p:childTnLst>
                                  <p:subTnLst>
                                    <p:audio>
                                      <p:cMediaNode>
                                        <p:cTn display="0" masterRel="sameClick">
                                          <p:stCondLst>
                                            <p:cond evt="begin" delay="0">
                                              <p:tn val="8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childTnLst>
        </p:cTn>
      </p:par>
    </p:tnLst>
    <p:bldLst>
      <p:bldP spid="8" grpId="0"/>
      <p:bldP spid="11" grpId="0" build="p"/>
      <p:bldP spid="7" grpId="0" animBg="1"/>
      <p:bldP spid="7" grpId="1" animBg="1"/>
      <p:bldP spid="12" grpId="0" animBg="1"/>
      <p:bldP spid="12" grpId="1" animBg="1"/>
      <p:bldP spid="14" grpId="0" animBg="1"/>
      <p:bldP spid="14" grpId="1" animBg="1"/>
      <p:bldP spid="15" grpId="0" animBg="1"/>
      <p:bldP spid="15" grpId="1" animBg="1"/>
      <p:bldP spid="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srcRect l="45559" t="6591" b="4038"/>
          <a:stretch>
            <a:fillRect/>
          </a:stretch>
        </p:blipFill>
        <p:spPr>
          <a:xfrm>
            <a:off x="0" y="642938"/>
            <a:ext cx="2726438" cy="3857625"/>
          </a:xfrm>
          <a:prstGeom prst="rect">
            <a:avLst/>
          </a:prstGeom>
        </p:spPr>
      </p:pic>
      <p:pic>
        <p:nvPicPr>
          <p:cNvPr id="14" name="图片 13"/>
          <p:cNvPicPr>
            <a:picLocks noChangeAspect="1"/>
          </p:cNvPicPr>
          <p:nvPr/>
        </p:nvPicPr>
        <p:blipFill rotWithShape="1">
          <a:blip r:embed="rId4"/>
          <a:srcRect t="4941" r="81278" b="5687"/>
          <a:stretch>
            <a:fillRect/>
          </a:stretch>
        </p:blipFill>
        <p:spPr>
          <a:xfrm>
            <a:off x="5761406" y="642938"/>
            <a:ext cx="1096594" cy="3857625"/>
          </a:xfrm>
          <a:prstGeom prst="rect">
            <a:avLst/>
          </a:prstGeom>
        </p:spPr>
      </p:pic>
      <p:pic>
        <p:nvPicPr>
          <p:cNvPr id="54" name="图片 53"/>
          <p:cNvPicPr>
            <a:picLocks noChangeAspect="1"/>
          </p:cNvPicPr>
          <p:nvPr/>
        </p:nvPicPr>
        <p:blipFill>
          <a:blip r:embed="rId5"/>
          <a:stretch>
            <a:fillRect/>
          </a:stretch>
        </p:blipFill>
        <p:spPr>
          <a:xfrm>
            <a:off x="899009" y="1649767"/>
            <a:ext cx="594412" cy="566978"/>
          </a:xfrm>
          <a:prstGeom prst="rect">
            <a:avLst/>
          </a:prstGeom>
        </p:spPr>
      </p:pic>
      <p:pic>
        <p:nvPicPr>
          <p:cNvPr id="55" name="图片 54"/>
          <p:cNvPicPr>
            <a:picLocks noChangeAspect="1"/>
          </p:cNvPicPr>
          <p:nvPr/>
        </p:nvPicPr>
        <p:blipFill>
          <a:blip r:embed="rId5"/>
          <a:stretch>
            <a:fillRect/>
          </a:stretch>
        </p:blipFill>
        <p:spPr>
          <a:xfrm>
            <a:off x="845093" y="2702588"/>
            <a:ext cx="594412" cy="566978"/>
          </a:xfrm>
          <a:prstGeom prst="rect">
            <a:avLst/>
          </a:prstGeom>
        </p:spPr>
      </p:pic>
      <p:sp>
        <p:nvSpPr>
          <p:cNvPr id="10" name="文本框 22"/>
          <p:cNvSpPr txBox="1"/>
          <p:nvPr/>
        </p:nvSpPr>
        <p:spPr>
          <a:xfrm>
            <a:off x="1785258" y="363020"/>
            <a:ext cx="3086516" cy="559833"/>
          </a:xfrm>
          <a:prstGeom prst="rect">
            <a:avLst/>
          </a:prstGeom>
          <a:noFill/>
        </p:spPr>
        <p:txBody>
          <a:bodyPr wrap="square" rtlCol="0">
            <a:spAutoFit/>
          </a:bodyPr>
          <a:lstStyle/>
          <a:p>
            <a:r>
              <a:rPr lang="vi-VN" altLang="zh-CN" sz="304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40" dirty="0">
              <a:solidFill>
                <a:srgbClr val="FF0000"/>
              </a:solidFill>
              <a:latin typeface="iCiel Cadena" panose="02000503000000020004" pitchFamily="2" charset="0"/>
              <a:ea typeface="思源黑体 CN Bold" panose="020B0800000000000000" pitchFamily="34" charset="-122"/>
            </a:endParaRPr>
          </a:p>
        </p:txBody>
      </p:sp>
      <p:sp>
        <p:nvSpPr>
          <p:cNvPr id="11" name="TextBox 10"/>
          <p:cNvSpPr txBox="1"/>
          <p:nvPr/>
        </p:nvSpPr>
        <p:spPr>
          <a:xfrm>
            <a:off x="1732438" y="1471591"/>
            <a:ext cx="4589339" cy="923330"/>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đúng</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từ</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khó</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rõ</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ràng</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bản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mùa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nước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nổi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với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tốc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độ</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phù</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hợp</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nghỉ</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sau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mỗi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a:t>
            </a:r>
            <a:endParaRPr lang="en-US" sz="1800" dirty="0">
              <a:solidFill>
                <a:srgbClr val="002060"/>
              </a:solidFill>
            </a:endParaRPr>
          </a:p>
        </p:txBody>
      </p:sp>
      <p:sp>
        <p:nvSpPr>
          <p:cNvPr id="12" name="TextBox 11"/>
          <p:cNvSpPr txBox="1"/>
          <p:nvPr/>
        </p:nvSpPr>
        <p:spPr>
          <a:xfrm>
            <a:off x="1732438" y="2577243"/>
            <a:ext cx="4589339" cy="646331"/>
          </a:xfrm>
          <a:prstGeom prst="rect">
            <a:avLst/>
          </a:prstGeom>
          <a:noFill/>
        </p:spPr>
        <p:txBody>
          <a:bodyPr wrap="square">
            <a:spAutoFit/>
          </a:bodyPr>
          <a:lstStyle/>
          <a:p>
            <a:pPr algn="just"/>
            <a:r>
              <a:rPr lang="vi-VN"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Hiểu</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và</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chỉ</a:t>
            </a:r>
            <a:r>
              <a:rPr lang="en-US" sz="1800" dirty="0">
                <a:solidFill>
                  <a:srgbClr val="7030A0"/>
                </a:solidFill>
                <a:effectLst/>
                <a:latin typeface="Times New Roman" panose="02020603050405020304" pitchFamily="18" charset="0"/>
                <a:ea typeface="SimSun" panose="02010600030101010101" pitchFamily="2" charset="-122"/>
              </a:rPr>
              <a:t> ra </a:t>
            </a:r>
            <a:r>
              <a:rPr lang="en-US" sz="1800" dirty="0" err="1">
                <a:solidFill>
                  <a:srgbClr val="7030A0"/>
                </a:solidFill>
                <a:effectLst/>
                <a:latin typeface="Times New Roman" panose="02020603050405020304" pitchFamily="18" charset="0"/>
                <a:ea typeface="SimSun" panose="02010600030101010101" pitchFamily="2" charset="-122"/>
              </a:rPr>
              <a:t>được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những</a:t>
            </a:r>
            <a:r>
              <a:rPr lang="en-US" sz="1800" dirty="0">
                <a:solidFill>
                  <a:srgbClr val="7030A0"/>
                </a:solidFill>
                <a:effectLst/>
                <a:latin typeface="Times New Roman" panose="02020603050405020304" pitchFamily="18" charset="0"/>
                <a:ea typeface="SimSun" panose="02010600030101010101" pitchFamily="2" charset="-122"/>
              </a:rPr>
              <a:t> chi </a:t>
            </a:r>
            <a:r>
              <a:rPr lang="en-US" sz="1800" dirty="0" err="1">
                <a:solidFill>
                  <a:srgbClr val="7030A0"/>
                </a:solidFill>
                <a:effectLst/>
                <a:latin typeface="Times New Roman" panose="02020603050405020304" pitchFamily="18" charset="0"/>
                <a:ea typeface="SimSun" panose="02010600030101010101" pitchFamily="2" charset="-122"/>
              </a:rPr>
              <a:t>tiết</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cho</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thấy</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đặc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trưng</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của</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cảnh</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mùa</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nước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nổi</a:t>
            </a:r>
            <a:r>
              <a:rPr lang="en-US" sz="1800" dirty="0">
                <a:solidFill>
                  <a:srgbClr val="7030A0"/>
                </a:solidFill>
                <a:effectLst/>
                <a:latin typeface="Times New Roman" panose="02020603050405020304" pitchFamily="18" charset="0"/>
                <a:ea typeface="SimSun" panose="02010600030101010101" pitchFamily="2" charset="-122"/>
              </a:rPr>
              <a:t> ở </a:t>
            </a:r>
            <a:r>
              <a:rPr lang="en-US" sz="1800" dirty="0" err="1">
                <a:solidFill>
                  <a:srgbClr val="7030A0"/>
                </a:solidFill>
                <a:effectLst/>
                <a:latin typeface="Times New Roman" panose="02020603050405020304" pitchFamily="18" charset="0"/>
                <a:ea typeface="SimSun" panose="02010600030101010101" pitchFamily="2" charset="-122"/>
              </a:rPr>
              <a:t>miền</a:t>
            </a:r>
            <a:r>
              <a:rPr lang="en-US" sz="1800" dirty="0">
                <a:solidFill>
                  <a:srgbClr val="7030A0"/>
                </a:solidFill>
                <a:effectLst/>
                <a:latin typeface="Times New Roman" panose="02020603050405020304" pitchFamily="18" charset="0"/>
                <a:ea typeface="SimSun" panose="02010600030101010101" pitchFamily="2" charset="-122"/>
              </a:rPr>
              <a:t> Nam.</a:t>
            </a:r>
            <a:endParaRPr lang="en-US" sz="1800" dirty="0">
              <a:solidFill>
                <a:srgbClr val="7030A0"/>
              </a:solidFill>
            </a:endParaRPr>
          </a:p>
        </p:txBody>
      </p:sp>
      <p:pic>
        <p:nvPicPr>
          <p:cNvPr id="15" name="图片 54"/>
          <p:cNvPicPr>
            <a:picLocks noChangeAspect="1"/>
          </p:cNvPicPr>
          <p:nvPr/>
        </p:nvPicPr>
        <p:blipFill>
          <a:blip r:embed="rId5"/>
          <a:stretch>
            <a:fillRect/>
          </a:stretch>
        </p:blipFill>
        <p:spPr>
          <a:xfrm>
            <a:off x="899009" y="3601575"/>
            <a:ext cx="594412" cy="566978"/>
          </a:xfrm>
          <a:prstGeom prst="rect">
            <a:avLst/>
          </a:prstGeom>
        </p:spPr>
      </p:pic>
      <p:sp>
        <p:nvSpPr>
          <p:cNvPr id="16" name="TextBox 15"/>
          <p:cNvSpPr txBox="1"/>
          <p:nvPr/>
        </p:nvSpPr>
        <p:spPr>
          <a:xfrm>
            <a:off x="1789499" y="3545847"/>
            <a:ext cx="4532277" cy="646331"/>
          </a:xfrm>
          <a:prstGeom prst="rect">
            <a:avLst/>
          </a:prstGeom>
          <a:noFill/>
        </p:spPr>
        <p:txBody>
          <a:bodyPr wrap="square">
            <a:spAutoFit/>
          </a:bodyPr>
          <a:lstStyle/>
          <a:p>
            <a:r>
              <a:rPr lang="vi-VN" sz="1800" dirty="0">
                <a:solidFill>
                  <a:schemeClr val="accent6">
                    <a:lumMod val="75000"/>
                  </a:schemeClr>
                </a:solidFill>
                <a:effectLst/>
                <a:latin typeface="Times New Roman" panose="02020603050405020304" pitchFamily="18" charset="0"/>
                <a:ea typeface="SimSun" panose="02010600030101010101" pitchFamily="2" charset="-122"/>
              </a:rPr>
              <a:t>- H</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iểu</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được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lý</a:t>
            </a:r>
            <a:r>
              <a:rPr lang="en-US" sz="1800" dirty="0">
                <a:solidFill>
                  <a:schemeClr val="accent6">
                    <a:lumMod val="75000"/>
                  </a:schemeClr>
                </a:solidFill>
                <a:effectLst/>
                <a:latin typeface="Times New Roman" panose="02020603050405020304" pitchFamily="18" charset="0"/>
                <a:ea typeface="SimSun" panose="02010600030101010101" pitchFamily="2" charset="-122"/>
              </a:rPr>
              <a:t> do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tại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sao</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ngươì</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miền</a:t>
            </a:r>
            <a:r>
              <a:rPr lang="en-US" sz="1800" dirty="0">
                <a:solidFill>
                  <a:schemeClr val="accent6">
                    <a:lumMod val="75000"/>
                  </a:schemeClr>
                </a:solidFill>
                <a:effectLst/>
                <a:latin typeface="Times New Roman" panose="02020603050405020304" pitchFamily="18" charset="0"/>
                <a:ea typeface="SimSun" panose="02010600030101010101" pitchFamily="2" charset="-122"/>
              </a:rPr>
              <a:t> Nam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gọi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là</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mùa</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nước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nổi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chứ</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không</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phải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mùa</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nước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lũ</a:t>
            </a:r>
            <a:r>
              <a:rPr lang="en-US" sz="1800" dirty="0">
                <a:solidFill>
                  <a:schemeClr val="accent6">
                    <a:lumMod val="75000"/>
                  </a:schemeClr>
                </a:solidFill>
                <a:effectLst/>
                <a:latin typeface="Times New Roman" panose="02020603050405020304" pitchFamily="18" charset="0"/>
                <a:ea typeface="SimSun"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704685" y="1409698"/>
            <a:ext cx="695814" cy="366713"/>
          </a:xfrm>
          <a:prstGeom prst="rect">
            <a:avLst/>
          </a:prstGeom>
        </p:spPr>
      </p:pic>
      <p:sp>
        <p:nvSpPr>
          <p:cNvPr id="8" name="TextBox 7"/>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Bức tranh vẽ cảnh gì?</a:t>
            </a:r>
            <a:endParaRPr lang="en-US" sz="1500" b="1" dirty="0">
              <a:latin typeface="UTM Avo" panose="02040603050506020204" pitchFamily="18" charset="0"/>
            </a:endParaRPr>
          </a:p>
        </p:txBody>
      </p:sp>
      <p:sp>
        <p:nvSpPr>
          <p:cNvPr id="9" name="TextBox 8"/>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p:cNvGrpSpPr/>
          <p:nvPr/>
        </p:nvGrpSpPr>
        <p:grpSpPr>
          <a:xfrm>
            <a:off x="395070" y="578414"/>
            <a:ext cx="1613648" cy="751495"/>
            <a:chOff x="369342" y="617893"/>
            <a:chExt cx="1613648" cy="751495"/>
          </a:xfrm>
        </p:grpSpPr>
        <p:sp>
          <p:nvSpPr>
            <p:cNvPr id="11" name="TextBox 10"/>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Effect>
                      <a14:sharpenSoften amount="25000"/>
                    </a14:imgEffect>
                  </a14:imgLayer>
                </a14:imgProps>
              </a:ext>
            </a:extLst>
          </a:blip>
          <a:stretch>
            <a:fillRect/>
          </a:stretch>
        </p:blipFill>
        <p:spPr>
          <a:xfrm>
            <a:off x="254524" y="1867134"/>
            <a:ext cx="6363091" cy="3100791"/>
          </a:xfrm>
          <a:prstGeom prst="round2SameRect">
            <a:avLst>
              <a:gd name="adj1" fmla="val 0"/>
              <a:gd name="adj2" fmla="val 31355"/>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267" y="1390819"/>
            <a:ext cx="4405927" cy="3318271"/>
            <a:chOff x="1417547" y="1264224"/>
            <a:chExt cx="4405927" cy="3318271"/>
          </a:xfrm>
        </p:grpSpPr>
        <p:pic>
          <p:nvPicPr>
            <p:cNvPr id="3" name="Picture 2"/>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6" name="Group 15"/>
          <p:cNvGrpSpPr/>
          <p:nvPr/>
        </p:nvGrpSpPr>
        <p:grpSpPr>
          <a:xfrm>
            <a:off x="395070" y="578414"/>
            <a:ext cx="1613648" cy="751495"/>
            <a:chOff x="369342" y="617893"/>
            <a:chExt cx="1613648" cy="751495"/>
          </a:xfrm>
        </p:grpSpPr>
        <p:sp>
          <p:nvSpPr>
            <p:cNvPr id="17" name="TextBox 16"/>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8" name="TextBox 17"/>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1395893" cy="555217"/>
            <a:chOff x="635794" y="386605"/>
            <a:chExt cx="1395893" cy="555217"/>
          </a:xfrm>
        </p:grpSpPr>
        <p:sp>
          <p:nvSpPr>
            <p:cNvPr id="3" name="TextBox 2"/>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en-US">
                <a:latin typeface="UTM Avo" panose="02040603050506020204" pitchFamily="18" charset="0"/>
              </a:rPr>
              <a:t>                                                                             </a:t>
            </a:r>
            <a:r>
              <a:rPr lang="vi-VN">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heo Nguyễn Quang Sáng)</a:t>
            </a:r>
          </a:p>
        </p:txBody>
      </p:sp>
      <p:sp>
        <p:nvSpPr>
          <p:cNvPr id="2" name="TextBox 1"/>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mẫu</a:t>
            </a:r>
            <a:endParaRPr lang="en-US" sz="2400" dirty="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1395893" cy="555217"/>
            <a:chOff x="635794" y="386605"/>
            <a:chExt cx="1395893" cy="555217"/>
          </a:xfrm>
        </p:grpSpPr>
        <p:sp>
          <p:nvSpPr>
            <p:cNvPr id="3" name="TextBox 2"/>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heo Nguyễn Quang Sáng)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p:cNvPicPr>
            <a:picLocks noChangeAspect="1"/>
          </p:cNvPicPr>
          <p:nvPr/>
        </p:nvPicPr>
        <p:blipFill rotWithShape="1">
          <a:blip r:embed="rId9"/>
          <a:srcRect l="26090" t="28446" r="16812" b="22809"/>
          <a:stretch>
            <a:fillRect/>
          </a:stretch>
        </p:blipFill>
        <p:spPr>
          <a:xfrm>
            <a:off x="342597" y="3868528"/>
            <a:ext cx="377072" cy="414779"/>
          </a:xfrm>
          <a:prstGeom prst="rect">
            <a:avLst/>
          </a:prstGeom>
        </p:spPr>
      </p:pic>
      <p:sp>
        <p:nvSpPr>
          <p:cNvPr id="2" name="TextBox 1"/>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Chia đoạn</a:t>
            </a:r>
            <a:endParaRPr lang="en-US" sz="2400" dirty="0">
              <a:solidFill>
                <a:schemeClr val="accent2"/>
              </a:solidFill>
              <a:latin typeface="+mj-lt"/>
            </a:endParaRPr>
          </a:p>
        </p:txBody>
      </p:sp>
      <p:sp>
        <p:nvSpPr>
          <p:cNvPr id="12" name="TextBox 11"/>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376" y="17097"/>
            <a:ext cx="1395893" cy="555217"/>
            <a:chOff x="635794" y="386605"/>
            <a:chExt cx="1395893" cy="555217"/>
          </a:xfrm>
        </p:grpSpPr>
        <p:sp>
          <p:nvSpPr>
            <p:cNvPr id="3" name="TextBox 2"/>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pic>
          <p:nvPicPr>
            <p:cNvPr id="4" name="Picture 3"/>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16650"/>
              <a:ext cx="582308" cy="525172"/>
            </a:xfrm>
            <a:prstGeom prst="rect">
              <a:avLst/>
            </a:prstGeom>
          </p:spPr>
        </p:pic>
      </p:grpSp>
      <p:sp>
        <p:nvSpPr>
          <p:cNvPr id="5" name="TextBox 4"/>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panose="020B0604020202020204"/>
              <a:sym typeface="Arial" panose="020B0604020202020204"/>
            </a:endParaRPr>
          </a:p>
        </p:txBody>
      </p:sp>
      <p:sp>
        <p:nvSpPr>
          <p:cNvPr id="6" name="TextBox 5"/>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rPr>
              <a:t>        </a:t>
            </a:r>
            <a:r>
              <a:rPr lang="vi-VN" dirty="0">
                <a:latin typeface="UTM Avo" panose="02040603050506020204" pitchFamily="18" charset="0"/>
              </a:rPr>
              <a:t>Mùa này, người làng tôi gọi là </a:t>
            </a:r>
            <a:r>
              <a:rPr lang="vi-VN" b="1" dirty="0">
                <a:solidFill>
                  <a:srgbClr val="FF0000"/>
                </a:solidFill>
                <a:latin typeface="UTM Avo" panose="02040603050506020204" pitchFamily="18" charset="0"/>
              </a:rPr>
              <a:t>mùa nước nổi</a:t>
            </a:r>
            <a:r>
              <a:rPr lang="vi-VN" dirty="0">
                <a:latin typeface="UTM Avo" panose="02040603050506020204" pitchFamily="18" charset="0"/>
              </a:rPr>
              <a:t>, không gọi là mùa nước lũ, vì nước lên hiền hoà. Nước mỗi ngày một dâng lên. Mưa dầm dề, mưa </a:t>
            </a:r>
            <a:r>
              <a:rPr lang="vi-VN" b="1" dirty="0">
                <a:solidFill>
                  <a:srgbClr val="FF0000"/>
                </a:solidFill>
                <a:latin typeface="UTM Avo" panose="02040603050506020204" pitchFamily="18" charset="0"/>
              </a:rPr>
              <a:t>sướt mướt </a:t>
            </a:r>
            <a:r>
              <a:rPr lang="vi-VN" dirty="0">
                <a:latin typeface="UTM Avo" panose="02040603050506020204" pitchFamily="18" charset="0"/>
              </a:rPr>
              <a:t>ngày này qua ngày khác.</a:t>
            </a:r>
          </a:p>
          <a:p>
            <a:pPr marL="44450" lvl="0" algn="just">
              <a:lnSpc>
                <a:spcPct val="150000"/>
              </a:lnSpc>
              <a:defRPr/>
            </a:pPr>
            <a:r>
              <a:rPr lang="vi-VN" dirty="0">
                <a:latin typeface="UTM Avo" panose="02040603050506020204" pitchFamily="18" charset="0"/>
              </a:rPr>
              <a:t>        Rồi đến rằm tháng Bảy: “</a:t>
            </a:r>
            <a:r>
              <a:rPr lang="vi-VN" b="1" dirty="0">
                <a:solidFill>
                  <a:srgbClr val="FF0000"/>
                </a:solidFill>
                <a:latin typeface="UTM Avo" panose="02040603050506020204" pitchFamily="18" charset="0"/>
              </a:rPr>
              <a:t>Rằm tháng Bảy </a:t>
            </a:r>
            <a:r>
              <a:rPr lang="vi-VN" dirty="0">
                <a:latin typeface="UTM Avo" panose="02040603050506020204" pitchFamily="18" charset="0"/>
              </a:rPr>
              <a:t>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a:t>
            </a:r>
            <a:r>
              <a:rPr lang="vi-VN" b="1" dirty="0">
                <a:solidFill>
                  <a:srgbClr val="FF0000"/>
                </a:solidFill>
                <a:latin typeface="UTM Avo" panose="02040603050506020204" pitchFamily="18" charset="0"/>
              </a:rPr>
              <a:t>phù sa </a:t>
            </a:r>
            <a:r>
              <a:rPr lang="vi-VN" dirty="0">
                <a:latin typeface="UTM Avo" panose="02040603050506020204" pitchFamily="18" charset="0"/>
              </a:rPr>
              <a:t>ở quanh mình, nước lại trong dần. Ngồi trong nhà, ta thấy cả những đàn cá </a:t>
            </a:r>
            <a:r>
              <a:rPr lang="vi-VN" b="1" dirty="0">
                <a:solidFill>
                  <a:srgbClr val="FF0000"/>
                </a:solidFill>
                <a:latin typeface="UTM Avo" panose="02040603050506020204" pitchFamily="18" charset="0"/>
              </a:rPr>
              <a:t>ròng ròng</a:t>
            </a:r>
            <a:r>
              <a:rPr lang="vi-VN" dirty="0">
                <a:latin typeface="UTM Avo" panose="02040603050506020204" pitchFamily="18" charset="0"/>
              </a:rPr>
              <a:t>, từng đàn, từng đàn theo cá mẹ xuôi theo dòng nước, vào tận </a:t>
            </a:r>
            <a:r>
              <a:rPr lang="vi-VN" b="1" dirty="0">
                <a:solidFill>
                  <a:srgbClr val="FF0000"/>
                </a:solidFill>
                <a:latin typeface="UTM Avo" panose="02040603050506020204" pitchFamily="18" charset="0"/>
              </a:rPr>
              <a:t>đồng sâu</a:t>
            </a:r>
            <a:r>
              <a:rPr lang="vi-VN" dirty="0">
                <a:latin typeface="UTM Avo" panose="02040603050506020204" pitchFamily="18" charset="0"/>
              </a:rPr>
              <a:t>.</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a:t>
            </a:r>
            <a:r>
              <a:rPr lang="vi-VN" b="1" dirty="0">
                <a:solidFill>
                  <a:srgbClr val="FF0000"/>
                </a:solidFill>
                <a:latin typeface="UTM Avo" panose="02040603050506020204" pitchFamily="18" charset="0"/>
              </a:rPr>
              <a:t>lắt lẻo </a:t>
            </a:r>
            <a:r>
              <a:rPr lang="vi-VN" dirty="0">
                <a:latin typeface="UTM Avo" panose="02040603050506020204" pitchFamily="18" charset="0"/>
              </a:rPr>
              <a:t>ngay dưới mái nhà.</a:t>
            </a:r>
          </a:p>
          <a:p>
            <a:pPr marL="266700" lvl="0" algn="ctr">
              <a:lnSpc>
                <a:spcPct val="150000"/>
              </a:lnSpc>
              <a:defRPr/>
            </a:pPr>
            <a:r>
              <a:rPr lang="vi-VN" dirty="0">
                <a:latin typeface="UTM Avo" panose="02040603050506020204" pitchFamily="18" charset="0"/>
              </a:rPr>
              <a:t>(Theo Nguyễn Quang Sáng)</a:t>
            </a:r>
          </a:p>
        </p:txBody>
      </p:sp>
      <p:sp>
        <p:nvSpPr>
          <p:cNvPr id="8" name="TextBox 7"/>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LĐ từ khó</a:t>
            </a:r>
            <a:endParaRPr lang="en-US" sz="2400" dirty="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43403"/>
            <a:ext cx="582308" cy="525172"/>
          </a:xfrm>
          <a:prstGeom prst="rect">
            <a:avLst/>
          </a:prstGeom>
        </p:spPr>
      </p:pic>
      <p:sp>
        <p:nvSpPr>
          <p:cNvPr id="6" name="TextBox 5"/>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Giải nghĩa ngữ</a:t>
            </a:r>
            <a:endParaRPr lang="en-US" sz="2400" b="1" dirty="0">
              <a:solidFill>
                <a:schemeClr val="accent6">
                  <a:lumMod val="50000"/>
                </a:schemeClr>
              </a:solidFill>
              <a:latin typeface="UTM Avo" panose="02040603050506020204" pitchFamily="18" charset="0"/>
            </a:endParaRPr>
          </a:p>
        </p:txBody>
      </p:sp>
      <p:sp>
        <p:nvSpPr>
          <p:cNvPr id="7" name="Rectangle 6"/>
          <p:cNvSpPr/>
          <p:nvPr/>
        </p:nvSpPr>
        <p:spPr>
          <a:xfrm>
            <a:off x="727561" y="1174610"/>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cá ròng ròng (cá lòng ròng) </a:t>
            </a:r>
            <a:endParaRPr lang="vi-VN" sz="1800" b="1" dirty="0"/>
          </a:p>
        </p:txBody>
      </p:sp>
      <p:sp>
        <p:nvSpPr>
          <p:cNvPr id="8" name="Oval 7"/>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946182" y="1174610"/>
            <a:ext cx="2409028"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cá lóc nhỏ, </a:t>
            </a:r>
            <a:endParaRPr lang="en-US" sz="1800" dirty="0">
              <a:solidFill>
                <a:schemeClr val="accent6">
                  <a:lumMod val="50000"/>
                </a:schemeClr>
              </a:solidFill>
              <a:latin typeface="UTM Avo" panose="02040603050506020204" pitchFamily="18" charset="0"/>
            </a:endParaRPr>
          </a:p>
        </p:txBody>
      </p:sp>
      <p:sp>
        <p:nvSpPr>
          <p:cNvPr id="10" name="Rectangle 9"/>
          <p:cNvSpPr/>
          <p:nvPr/>
        </p:nvSpPr>
        <p:spPr>
          <a:xfrm>
            <a:off x="1951816" y="2159823"/>
            <a:ext cx="4719562" cy="584775"/>
          </a:xfrm>
          <a:prstGeom prst="rect">
            <a:avLst/>
          </a:prstGeom>
        </p:spPr>
        <p:txBody>
          <a:bodyPr wrap="none">
            <a:spAutoFit/>
          </a:bodyPr>
          <a:lstStyle/>
          <a:p>
            <a:r>
              <a:rPr lang="vi-VN" sz="1800" dirty="0">
                <a:solidFill>
                  <a:schemeClr val="accent6">
                    <a:lumMod val="50000"/>
                  </a:schemeClr>
                </a:solidFill>
                <a:latin typeface="UTM Avo" panose="02040603050506020204" pitchFamily="18" charset="0"/>
              </a:rPr>
              <a:t>: một con sông lớn ở miền Nam nước ta.</a:t>
            </a:r>
          </a:p>
          <a:p>
            <a:endParaRPr lang="en-US" dirty="0"/>
          </a:p>
        </p:txBody>
      </p:sp>
      <p:sp>
        <p:nvSpPr>
          <p:cNvPr id="12" name="Rectangle 11"/>
          <p:cNvSpPr/>
          <p:nvPr/>
        </p:nvSpPr>
        <p:spPr>
          <a:xfrm>
            <a:off x="708708" y="2045496"/>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Cửu Long</a:t>
            </a:r>
            <a:endParaRPr lang="vi-VN" sz="1800" b="1" dirty="0"/>
          </a:p>
        </p:txBody>
      </p:sp>
      <p:sp>
        <p:nvSpPr>
          <p:cNvPr id="13" name="Oval 12"/>
          <p:cNvSpPr/>
          <p:nvPr/>
        </p:nvSpPr>
        <p:spPr>
          <a:xfrm>
            <a:off x="540686" y="218587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p:cNvSpPr txBox="1"/>
          <p:nvPr/>
        </p:nvSpPr>
        <p:spPr>
          <a:xfrm>
            <a:off x="789119" y="1556765"/>
            <a:ext cx="531812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thường bơi theo đàn vào mùa nước nổi.</a:t>
            </a:r>
          </a:p>
        </p:txBody>
      </p:sp>
      <p:pic>
        <p:nvPicPr>
          <p:cNvPr id="2050" name="Picture 2" descr="Danh sách 8 cửa sông còn sót lại của sông Cửu Lo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11478" y="2018421"/>
            <a:ext cx="3635044" cy="24654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529537" y="2760345"/>
            <a:ext cx="2382588"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đất, cát nhỏ mịn, </a:t>
            </a:r>
            <a:endParaRPr lang="en-US" dirty="0"/>
          </a:p>
        </p:txBody>
      </p:sp>
      <p:sp>
        <p:nvSpPr>
          <p:cNvPr id="17" name="Rectangle 16"/>
          <p:cNvSpPr/>
          <p:nvPr/>
        </p:nvSpPr>
        <p:spPr>
          <a:xfrm>
            <a:off x="708708" y="2674552"/>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phù sa</a:t>
            </a:r>
            <a:endParaRPr lang="vi-VN" sz="1800" b="1" dirty="0"/>
          </a:p>
        </p:txBody>
      </p:sp>
      <p:sp>
        <p:nvSpPr>
          <p:cNvPr id="18" name="Oval 17"/>
          <p:cNvSpPr/>
          <p:nvPr/>
        </p:nvSpPr>
        <p:spPr>
          <a:xfrm>
            <a:off x="540686" y="281493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774601" y="3025847"/>
            <a:ext cx="2942376" cy="1279966"/>
          </a:xfrm>
          <a:prstGeom prst="rect">
            <a:avLst/>
          </a:prstGeom>
        </p:spPr>
        <p:txBody>
          <a:bodyPr wrap="square">
            <a:spAutoFit/>
          </a:bodyPr>
          <a:lstStyle/>
          <a:p>
            <a:pPr algn="just">
              <a:lnSpc>
                <a:spcPct val="150000"/>
              </a:lnSpc>
            </a:pPr>
            <a:r>
              <a:rPr lang="vi-VN" sz="1800" dirty="0">
                <a:solidFill>
                  <a:schemeClr val="accent6">
                    <a:lumMod val="50000"/>
                  </a:schemeClr>
                </a:solidFill>
                <a:latin typeface="UTM Avo" panose="02040603050506020204" pitchFamily="18" charset="0"/>
              </a:rPr>
              <a:t>hoà tan trong dòng nước</a:t>
            </a:r>
            <a:r>
              <a:rPr lang="en-US" sz="1800" dirty="0"/>
              <a:t> </a:t>
            </a:r>
            <a:r>
              <a:rPr lang="vi-VN" sz="1800" dirty="0">
                <a:solidFill>
                  <a:srgbClr val="FC7D77">
                    <a:lumMod val="50000"/>
                  </a:srgbClr>
                </a:solidFill>
                <a:latin typeface="UTM Avo" panose="02040603050506020204" pitchFamily="18" charset="0"/>
              </a:rPr>
              <a:t>hoặc lắng đọng lại ở bờ sông, bãi bồi.</a:t>
            </a:r>
          </a:p>
        </p:txBody>
      </p:sp>
      <p:pic>
        <p:nvPicPr>
          <p:cNvPr id="2054" name="Picture 6" descr="Lở mãi sao không phù sa - Văn nghệ Tiền Giang online"/>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3577741" y="2400755"/>
            <a:ext cx="2777469" cy="208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5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14" grpId="0"/>
      <p:bldP spid="16" grpId="0"/>
      <p:bldP spid="17" grpId="0"/>
      <p:bldP spid="1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635794" y="415890"/>
            <a:ext cx="582308" cy="525172"/>
          </a:xfrm>
          <a:prstGeom prst="rect">
            <a:avLst/>
          </a:prstGeom>
        </p:spPr>
      </p:pic>
      <p:sp>
        <p:nvSpPr>
          <p:cNvPr id="5" name="TextBox 4"/>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p:cNvSpPr/>
          <p:nvPr/>
        </p:nvSpPr>
        <p:spPr>
          <a:xfrm>
            <a:off x="424761" y="1205910"/>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Nước trong ao hồ, trong đồng ruộng của mùa mưa hoà lẫn với nước dòng sông Cửu Long.</a:t>
            </a:r>
          </a:p>
        </p:txBody>
      </p:sp>
      <p:cxnSp>
        <p:nvCxnSpPr>
          <p:cNvPr id="7" name="Straight Connector 6"/>
          <p:cNvCxnSpPr/>
          <p:nvPr/>
        </p:nvCxnSpPr>
        <p:spPr>
          <a:xfrm flipH="1">
            <a:off x="5734278" y="126814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07675" y="126814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p:cNvGrpSpPr/>
          <p:nvPr/>
        </p:nvGrpSpPr>
        <p:grpSpPr>
          <a:xfrm>
            <a:off x="1288789" y="2301987"/>
            <a:ext cx="230207" cy="470813"/>
            <a:chOff x="4944388" y="3399410"/>
            <a:chExt cx="230207" cy="470813"/>
          </a:xfrm>
        </p:grpSpPr>
        <p:cxnSp>
          <p:nvCxnSpPr>
            <p:cNvPr id="17" name="Straight Connector 16"/>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flipH="1">
            <a:off x="1830223" y="1738953"/>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6701" y="2732991"/>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Ngồi trong nhà, ta thấy cả những đàn cá ròng ròng, từng đàn, từng đàn theo cá mẹ xuôi theo dòng nước, vào tận đồng sâu.</a:t>
            </a:r>
          </a:p>
        </p:txBody>
      </p:sp>
      <p:sp>
        <p:nvSpPr>
          <p:cNvPr id="28" name="Oval 27"/>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p:cNvCxnSpPr/>
          <p:nvPr/>
        </p:nvCxnSpPr>
        <p:spPr>
          <a:xfrm flipH="1">
            <a:off x="3413058" y="341478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031687" y="334041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823104" y="3838312"/>
            <a:ext cx="230207" cy="470813"/>
            <a:chOff x="4944388" y="3399410"/>
            <a:chExt cx="230207" cy="470813"/>
          </a:xfrm>
        </p:grpSpPr>
        <p:cxnSp>
          <p:nvCxnSpPr>
            <p:cNvPr id="32" name="Straight Connector 31"/>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21873" y="277280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30023" y="339723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372007" y="386804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Custom</PresentationFormat>
  <Paragraphs>108</Paragraphs>
  <Slides>17</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Times New Roman</vt:lpstr>
      <vt:lpstr>Arial</vt:lpstr>
      <vt:lpstr>Kalam</vt:lpstr>
      <vt:lpstr>Calibri Light</vt:lpstr>
      <vt:lpstr>Montserrat</vt:lpstr>
      <vt:lpstr>iCiel Cadena</vt:lpstr>
      <vt:lpstr>Calibri</vt:lpstr>
      <vt:lpstr>UTM Avo</vt:lpstr>
      <vt:lpstr>UTM Cookies</vt:lpstr>
      <vt:lpstr>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Thu Phuong</cp:lastModifiedBy>
  <cp:revision>131</cp:revision>
  <dcterms:created xsi:type="dcterms:W3CDTF">2023-02-01T15:01:00Z</dcterms:created>
  <dcterms:modified xsi:type="dcterms:W3CDTF">2024-01-14T11:20:44Z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FA8BB916F3D442F4A80DB31F93484340</vt:lpwstr>
  </property>
  <property fmtid="{D5CDD505-2E9C-101B-9397-08002B2CF9AE}" pid="3" name="KSOProductBuildVer">
    <vt:lpwstr>1033-11.2.0.11440</vt:lpwstr>
  </property>
</Properties>
</file>