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</p:sldMasterIdLst>
  <p:notesMasterIdLst>
    <p:notesMasterId r:id="rId5"/>
  </p:notesMasterIdLst>
  <p:sldIdLst>
    <p:sldId id="328" r:id="rId4"/>
    <p:sldId id="280" r:id="rId6"/>
    <p:sldId id="281" r:id="rId7"/>
    <p:sldId id="282" r:id="rId8"/>
    <p:sldId id="284" r:id="rId9"/>
    <p:sldId id="285" r:id="rId10"/>
    <p:sldId id="303" r:id="rId11"/>
    <p:sldId id="310" r:id="rId12"/>
    <p:sldId id="304" r:id="rId13"/>
    <p:sldId id="305" r:id="rId14"/>
    <p:sldId id="311" r:id="rId15"/>
    <p:sldId id="306" r:id="rId16"/>
    <p:sldId id="307" r:id="rId17"/>
    <p:sldId id="308" r:id="rId18"/>
    <p:sldId id="309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0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3.wav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11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microsoft.com/office/2007/relationships/hdphoto" Target="../media/image13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3" Type="http://schemas.openxmlformats.org/officeDocument/2006/relationships/slideLayout" Target="../slideLayouts/slideLayout5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15.wdp"/><Relationship Id="rId8" Type="http://schemas.openxmlformats.org/officeDocument/2006/relationships/image" Target="../media/image14.png"/><Relationship Id="rId7" Type="http://schemas.microsoft.com/office/2007/relationships/hdphoto" Target="../media/image13.wdp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11.png"/><Relationship Id="rId14" Type="http://schemas.openxmlformats.org/officeDocument/2006/relationships/slideLayout" Target="../slideLayouts/slideLayout5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16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15.wdp"/><Relationship Id="rId8" Type="http://schemas.openxmlformats.org/officeDocument/2006/relationships/image" Target="../media/image14.png"/><Relationship Id="rId7" Type="http://schemas.microsoft.com/office/2007/relationships/hdphoto" Target="../media/image13.wdp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11.png"/><Relationship Id="rId13" Type="http://schemas.openxmlformats.org/officeDocument/2006/relationships/slideLayout" Target="../slideLayouts/slideLayout5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70940" y="3322955"/>
            <a:ext cx="10295255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Hơn, kém nhau bao nhiêu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677684" y="3429000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71575" y="352332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ngỗng</a:t>
            </a:r>
            <a:r>
              <a:rPr lang="en-US" sz="2800" dirty="0"/>
              <a:t> </a:t>
            </a:r>
            <a:r>
              <a:rPr lang="en-US" sz="2800" dirty="0" err="1"/>
              <a:t>kém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con?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876436" y="3513101"/>
            <a:ext cx="5954512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/>
              <a:t>Bài</a:t>
            </a:r>
            <a:r>
              <a:rPr lang="en-US" sz="3000" dirty="0"/>
              <a:t> </a:t>
            </a:r>
            <a:r>
              <a:rPr lang="en-US" sz="3000" dirty="0" err="1"/>
              <a:t>giải</a:t>
            </a:r>
            <a:endParaRPr lang="en-US" sz="3000" dirty="0"/>
          </a:p>
          <a:p>
            <a:pPr algn="ctr">
              <a:lnSpc>
                <a:spcPct val="150000"/>
              </a:lnSpc>
            </a:pP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ngỗng</a:t>
            </a:r>
            <a:r>
              <a:rPr lang="en-US" sz="3000" dirty="0"/>
              <a:t> </a:t>
            </a:r>
            <a:r>
              <a:rPr lang="en-US" sz="3000" dirty="0" err="1"/>
              <a:t>kém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vịt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:</a:t>
            </a:r>
            <a:endParaRPr lang="en-US" sz="3000" dirty="0"/>
          </a:p>
          <a:p>
            <a:pPr algn="ctr">
              <a:lnSpc>
                <a:spcPct val="150000"/>
              </a:lnSpc>
            </a:pPr>
            <a:r>
              <a:rPr lang="en-US" sz="3000" dirty="0"/>
              <a:t>7 – 5 = 2 (con)</a:t>
            </a:r>
            <a:endParaRPr lang="en-US" sz="3000" dirty="0"/>
          </a:p>
          <a:p>
            <a:pPr algn="ctr">
              <a:lnSpc>
                <a:spcPct val="150000"/>
              </a:lnSpc>
            </a:pPr>
            <a:r>
              <a:rPr lang="en-US" sz="3000" dirty="0" err="1"/>
              <a:t>Đáp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: 2 con</a:t>
            </a:r>
            <a:endParaRPr lang="en-US" sz="3000" dirty="0"/>
          </a:p>
        </p:txBody>
      </p:sp>
      <p:grpSp>
        <p:nvGrpSpPr>
          <p:cNvPr id="9" name="Group 8"/>
          <p:cNvGrpSpPr/>
          <p:nvPr/>
        </p:nvGrpSpPr>
        <p:grpSpPr>
          <a:xfrm>
            <a:off x="722312" y="959653"/>
            <a:ext cx="8108636" cy="2498502"/>
            <a:chOff x="722312" y="959653"/>
            <a:chExt cx="8108636" cy="24985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454" b="94479" l="4348" r="96408">
                          <a14:foregroundMark x1="10946" y1="16685" x2="12854" y2="11043"/>
                          <a14:foregroundMark x1="4348" y1="36196" x2="8073" y2="25181"/>
                          <a14:foregroundMark x1="12854" y1="11043" x2="12665" y2="33742"/>
                          <a14:foregroundMark x1="11655" y1="44172" x2="10586" y2="55215"/>
                          <a14:foregroundMark x1="12665" y1="33742" x2="11655" y2="44172"/>
                          <a14:foregroundMark x1="10586" y1="55215" x2="8696" y2="59509"/>
                          <a14:foregroundMark x1="7183" y1="45399" x2="6049" y2="45399"/>
                          <a14:foregroundMark x1="10560" y1="15077" x2="11720" y2="11656"/>
                          <a14:foregroundMark x1="7977" y1="22699" x2="10117" y2="16387"/>
                          <a14:foregroundMark x1="7561" y1="23926" x2="7977" y2="22699"/>
                          <a14:foregroundMark x1="20416" y1="38037" x2="25709" y2="26380"/>
                          <a14:foregroundMark x1="25709" y1="26380" x2="28544" y2="2454"/>
                          <a14:foregroundMark x1="28166" y1="14110" x2="28166" y2="36196"/>
                          <a14:foregroundMark x1="28166" y1="36196" x2="24764" y2="53374"/>
                          <a14:foregroundMark x1="24764" y1="53374" x2="24386" y2="53374"/>
                          <a14:foregroundMark x1="27788" y1="28221" x2="28922" y2="31902"/>
                          <a14:foregroundMark x1="27977" y1="24540" x2="30057" y2="19018"/>
                          <a14:foregroundMark x1="37240" y1="44172" x2="42344" y2="21472"/>
                          <a14:foregroundMark x1="42344" y1="21472" x2="42911" y2="8589"/>
                          <a14:foregroundMark x1="51607" y1="46012" x2="56900" y2="11656"/>
                          <a14:foregroundMark x1="65217" y1="47239" x2="69943" y2="16564"/>
                          <a14:foregroundMark x1="77127" y1="93252" x2="82053" y2="72127"/>
                          <a14:foregroundMark x1="89792" y1="89571" x2="93762" y2="73620"/>
                          <a14:foregroundMark x1="93762" y1="73620" x2="96597" y2="68098"/>
                          <a14:foregroundMark x1="73935" y1="63403" x2="74332" y2="62256"/>
                          <a14:foregroundMark x1="64461" y1="90798" x2="71199" y2="71314"/>
                          <a14:foregroundMark x1="49338" y1="92025" x2="55955" y2="65644"/>
                          <a14:foregroundMark x1="5293" y1="90184" x2="10775" y2="74233"/>
                          <a14:foregroundMark x1="10775" y1="74233" x2="12287" y2="71779"/>
                          <a14:foregroundMark x1="24575" y1="88957" x2="28544" y2="61963"/>
                          <a14:foregroundMark x1="41390" y1="76687" x2="43667" y2="68098"/>
                          <a14:foregroundMark x1="36673" y1="94479" x2="41390" y2="76687"/>
                          <a14:foregroundMark x1="41777" y1="35583" x2="42155" y2="33129"/>
                          <a14:foregroundMark x1="55577" y1="25767" x2="56333" y2="33129"/>
                          <a14:backgroundMark x1="18715" y1="45399" x2="18715" y2="45399"/>
                          <a14:backgroundMark x1="18715" y1="45399" x2="17391" y2="28221"/>
                          <a14:backgroundMark x1="17391" y1="27607" x2="16635" y2="51534"/>
                          <a14:backgroundMark x1="16635" y1="51534" x2="22684" y2="59509"/>
                          <a14:backgroundMark x1="22684" y1="59509" x2="23062" y2="59509"/>
                          <a14:backgroundMark x1="33837" y1="53374" x2="39130" y2="60736"/>
                          <a14:backgroundMark x1="39130" y1="60123" x2="44234" y2="49693"/>
                          <a14:backgroundMark x1="44234" y1="49693" x2="44045" y2="44785"/>
                          <a14:backgroundMark x1="34216" y1="3681" x2="34405" y2="12270"/>
                          <a14:backgroundMark x1="22684" y1="1840" x2="20605" y2="5521"/>
                          <a14:backgroundMark x1="88280" y1="65031" x2="88280" y2="65031"/>
                          <a14:backgroundMark x1="88280" y1="65031" x2="82420" y2="65031"/>
                          <a14:backgroundMark x1="82420" y1="65031" x2="79773" y2="61963"/>
                          <a14:backgroundMark x1="78828" y1="63804" x2="75236" y2="66258"/>
                          <a14:backgroundMark x1="74858" y1="65644" x2="72401" y2="74233"/>
                          <a14:backgroundMark x1="44612" y1="76687" x2="44612" y2="76687"/>
                          <a14:backgroundMark x1="10964" y1="44172" x2="10964" y2="44172"/>
                          <a14:backgroundMark x1="8507" y1="22699" x2="8507" y2="22699"/>
                          <a14:backgroundMark x1="8507" y1="23313" x2="9263" y2="23926"/>
                        </a14:backgroundRemoval>
                      </a14:imgEffect>
                      <a14:imgEffect>
                        <a14:brightnessContrast bright="5000"/>
                      </a14:imgEffect>
                      <a14:imgEffect>
                        <a14:sharpenSoften amoun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12" y="959653"/>
              <a:ext cx="8108636" cy="249850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515100" y="2256814"/>
              <a:ext cx="2315848" cy="300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ight Brace 18"/>
          <p:cNvSpPr/>
          <p:nvPr/>
        </p:nvSpPr>
        <p:spPr>
          <a:xfrm rot="16200000" flipV="1">
            <a:off x="7538877" y="1376610"/>
            <a:ext cx="364766" cy="2017614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35510" y="1468725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?</a:t>
            </a:r>
            <a:endParaRPr lang="en-US" sz="36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8" grpId="0" build="p"/>
      <p:bldP spid="19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3411022" y="2577491"/>
            <a:ext cx="5159772" cy="200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7000"/>
                    </a14:imgEffect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04" y="2160105"/>
            <a:ext cx="5569747" cy="4280452"/>
          </a:xfrm>
          <a:prstGeom prst="rect">
            <a:avLst/>
          </a:prstGeom>
        </p:spPr>
      </p:pic>
      <p:pic>
        <p:nvPicPr>
          <p:cNvPr id="1028" name="Picture 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60711" y="958694"/>
            <a:ext cx="605826" cy="830997"/>
            <a:chOff x="3174278" y="237323"/>
            <a:chExt cx="605826" cy="830997"/>
          </a:xfrm>
        </p:grpSpPr>
        <p:sp>
          <p:nvSpPr>
            <p:cNvPr id="8" name="Oval 7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08408" y="1225042"/>
            <a:ext cx="8564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Số chim cành trên hơn số chim cành dưới mấy con? </a:t>
            </a:r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99616" y="1953705"/>
            <a:ext cx="7553326" cy="3225691"/>
            <a:chOff x="779632" y="2533675"/>
            <a:chExt cx="7553326" cy="3225691"/>
          </a:xfrm>
        </p:grpSpPr>
        <p:sp>
          <p:nvSpPr>
            <p:cNvPr id="7" name="Rectangle 6"/>
            <p:cNvSpPr/>
            <p:nvPr/>
          </p:nvSpPr>
          <p:spPr>
            <a:xfrm>
              <a:off x="779632" y="2533675"/>
              <a:ext cx="7553326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giải</a:t>
              </a:r>
              <a:endParaRPr lang="en-US" sz="2800" b="1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cành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cành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dưới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   -  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	 =   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	     (con)</a:t>
              </a:r>
              <a:endParaRPr lang="en-US" sz="2800" dirty="0"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/>
              <a:endParaRPr lang="en-US" sz="24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            con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chim</a:t>
              </a:r>
              <a:endParaRPr lang="en-US" sz="2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2271717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3592143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4928684" y="403212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4216579" y="5083727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98" name="Rounded Rectangle 97"/>
          <p:cNvSpPr/>
          <p:nvPr/>
        </p:nvSpPr>
        <p:spPr>
          <a:xfrm>
            <a:off x="2190537" y="3464559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3510963" y="3464559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847504" y="346455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4141750" y="450261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98" grpId="0" animBg="1"/>
          <p:bldP spid="99" grpId="0" animBg="1"/>
          <p:bldP spid="100" grpId="0" animBg="1"/>
          <p:bldP spid="10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98" grpId="0" animBg="1"/>
          <p:bldP spid="99" grpId="0" animBg="1"/>
          <p:bldP spid="100" grpId="0" animBg="1"/>
          <p:bldP spid="101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3726" y="160147"/>
            <a:ext cx="605826" cy="830997"/>
            <a:chOff x="3174278" y="237323"/>
            <a:chExt cx="605826" cy="830997"/>
          </a:xfrm>
        </p:grpSpPr>
        <p:sp>
          <p:nvSpPr>
            <p:cNvPr id="3" name="Oval 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83921" y="228006"/>
            <a:ext cx="9284353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Việt đã tô màu 6 bông hoa, còn 4 bông hoa chưa tô màu. Hỏi số bông hoa chưa tô màu kém số bông hoa đã tô màu mấy bông? </a:t>
            </a:r>
            <a:endParaRPr lang="en-US" sz="2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45" y="1217449"/>
            <a:ext cx="5250513" cy="245881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1729552" y="3454270"/>
            <a:ext cx="8748937" cy="2839826"/>
            <a:chOff x="752918" y="2763643"/>
            <a:chExt cx="8748937" cy="2839826"/>
          </a:xfrm>
        </p:grpSpPr>
        <p:sp>
          <p:nvSpPr>
            <p:cNvPr id="64" name="Rectangle 63"/>
            <p:cNvSpPr/>
            <p:nvPr/>
          </p:nvSpPr>
          <p:spPr>
            <a:xfrm>
              <a:off x="752918" y="2763643"/>
              <a:ext cx="8748937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giải</a:t>
              </a:r>
              <a:endParaRPr lang="en-US" sz="2400" b="1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hoa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chưa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tô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kém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hoa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tô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</a:t>
              </a:r>
              <a:endParaRPr lang="en-US" sz="24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-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	 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)</a:t>
              </a:r>
              <a:endParaRPr lang="en-US" sz="2400" dirty="0"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/>
              <a:endParaRPr lang="en-US" sz="20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hoa</a:t>
              </a:r>
              <a:endParaRPr lang="en-US" sz="24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2536120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3784805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5189140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639565" y="4927830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2" name="Rounded Rectangle 71"/>
          <p:cNvSpPr/>
          <p:nvPr/>
        </p:nvSpPr>
        <p:spPr>
          <a:xfrm>
            <a:off x="3514242" y="473773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4759718" y="4736119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6163534" y="473611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5616199" y="5610973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2" grpId="0" animBg="1"/>
      <p:bldP spid="74" grpId="0" animBg="1"/>
      <p:bldP spid="76" grpId="0" animBg="1"/>
      <p:bldP spid="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123726" y="472689"/>
            <a:ext cx="605826" cy="830997"/>
            <a:chOff x="3174278" y="237323"/>
            <a:chExt cx="605826" cy="830997"/>
          </a:xfrm>
        </p:grpSpPr>
        <p:sp>
          <p:nvSpPr>
            <p:cNvPr id="31" name="Oval 30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917815" y="713605"/>
            <a:ext cx="9096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Mai 7 tuổi, bố 38 tuổi. Hỏi bố hơn Mai bao nhiêu tuổi?</a:t>
            </a:r>
            <a:endParaRPr lang="en-US" sz="2800" dirty="0"/>
          </a:p>
        </p:txBody>
      </p:sp>
      <p:pic>
        <p:nvPicPr>
          <p:cNvPr id="1026" name="Picture 2" descr="Dad admire his daughter character cartoon Vector Image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9"/>
          <a:stretch>
            <a:fillRect/>
          </a:stretch>
        </p:blipFill>
        <p:spPr bwMode="auto">
          <a:xfrm>
            <a:off x="620484" y="1672018"/>
            <a:ext cx="4503057" cy="443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4018190" y="1816154"/>
            <a:ext cx="7553326" cy="3225691"/>
            <a:chOff x="779632" y="2533675"/>
            <a:chExt cx="7553326" cy="3225691"/>
          </a:xfrm>
        </p:grpSpPr>
        <p:sp>
          <p:nvSpPr>
            <p:cNvPr id="36" name="Rectangle 35"/>
            <p:cNvSpPr/>
            <p:nvPr/>
          </p:nvSpPr>
          <p:spPr>
            <a:xfrm>
              <a:off x="779632" y="2533675"/>
              <a:ext cx="7553326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giải</a:t>
              </a:r>
              <a:endParaRPr lang="en-US" sz="2800" b="1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Mai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tuổi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    -  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	  =   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	        (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tuổi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/>
              <a:endParaRPr lang="en-US" sz="24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           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tuổi</a:t>
              </a:r>
              <a:endParaRPr lang="en-US" sz="2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271717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592143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928684" y="403212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539962" y="5083727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5362465" y="3289786"/>
            <a:ext cx="826078" cy="70646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9537" y="3275212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166078" y="3289787"/>
            <a:ext cx="855259" cy="7064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677645" y="4366204"/>
            <a:ext cx="829312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955" y="547335"/>
            <a:ext cx="10224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Một trường học có 5 thùng đựng rác tái chế và 10 thùng đựng rác khác. Hỏi số thùng đựng rác khác hơn số thùng đựng rác tái chế mấy thùng?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859650" y="271482"/>
            <a:ext cx="605826" cy="830997"/>
            <a:chOff x="3174278" y="237323"/>
            <a:chExt cx="605826" cy="830997"/>
          </a:xfrm>
        </p:grpSpPr>
        <p:sp>
          <p:nvSpPr>
            <p:cNvPr id="7" name="Oval 6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05" y="2294280"/>
            <a:ext cx="10976295" cy="31456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73097" y="2223261"/>
            <a:ext cx="10799397" cy="3170099"/>
            <a:chOff x="752918" y="2763643"/>
            <a:chExt cx="10799397" cy="3170099"/>
          </a:xfrm>
        </p:grpSpPr>
        <p:sp>
          <p:nvSpPr>
            <p:cNvPr id="12" name="Rectangle 11"/>
            <p:cNvSpPr/>
            <p:nvPr/>
          </p:nvSpPr>
          <p:spPr>
            <a:xfrm>
              <a:off x="752918" y="2763643"/>
              <a:ext cx="10799397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giải</a:t>
              </a:r>
              <a:endParaRPr lang="en-US" sz="2800" b="1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Số thùng đựng rác khác hơn số thùng đựng rác tái chế số thùng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-    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	          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= 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      	 (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thùng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latin typeface="Arial" panose="020B0604020202020204" pitchFamily="3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/>
              <a:endParaRPr lang="en-US" sz="2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           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thùng</a:t>
              </a:r>
              <a:endParaRPr lang="en-US" sz="2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698297" y="424619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570217" y="4246190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515596" y="424618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989268" y="5228996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629645" y="3694158"/>
            <a:ext cx="855477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73894" y="369415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22327" y="369415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095999" y="4676965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57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57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4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71 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/>
          <a:srcRect t="50000"/>
          <a:stretch>
            <a:fillRect/>
          </a:stretch>
        </p:blipFill>
        <p:spPr>
          <a:xfrm>
            <a:off x="2826879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1942" y="2058810"/>
            <a:ext cx="9830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cs typeface="Times New Roman" panose="02020603050405020304" pitchFamily="18" charset="0"/>
              </a:rPr>
              <a:t>Tổng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cs typeface="Times New Roman" panose="02020603050405020304" pitchFamily="18" charset="0"/>
              </a:rPr>
              <a:t>: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36600" y="1460500"/>
            <a:ext cx="641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ô </a:t>
            </a:r>
            <a:r>
              <a:rPr lang="en-US" b="1" dirty="0" err="1" smtClean="0"/>
              <a:t>câu</a:t>
            </a:r>
            <a:r>
              <a:rPr lang="en-US" b="1" dirty="0" smtClean="0"/>
              <a:t> </a:t>
            </a:r>
            <a:r>
              <a:rPr lang="en-US" b="1" dirty="0" err="1" smtClean="0"/>
              <a:t>hỏi</a:t>
            </a:r>
            <a:r>
              <a:rPr lang="en-US" b="1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00B050"/>
              </a:solidFill>
              <a:cs typeface="Tahoma" panose="020B0604030504040204" pitchFamily="34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30 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b="50000"/>
          <a:stretch>
            <a:fillRect/>
          </a:stretch>
        </p:blipFill>
        <p:spPr>
          <a:xfrm>
            <a:off x="2653394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1741" y="1939387"/>
            <a:ext cx="9761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cs typeface="Times New Roman" panose="02020603050405020304" pitchFamily="18" charset="0"/>
              </a:rPr>
              <a:t>: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8034" y="1611809"/>
            <a:ext cx="102403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81" y="2268499"/>
            <a:ext cx="7545655" cy="174336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4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HƠN, KÉM NHAU BAO NHIÊU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3039915" y="2347416"/>
            <a:ext cx="5941196" cy="230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101" b="98817" l="3406" r="95232">
                        <a14:foregroundMark x1="3542" y1="14201" x2="9673" y2="42012"/>
                        <a14:foregroundMark x1="8038" y1="83432" x2="10082" y2="84024"/>
                        <a14:foregroundMark x1="5313" y1="80473" x2="5313" y2="80473"/>
                        <a14:foregroundMark x1="5722" y1="80473" x2="6676" y2="81065"/>
                        <a14:foregroundMark x1="10763" y1="72781" x2="13488" y2="70414"/>
                        <a14:foregroundMark x1="18665" y1="86391" x2="23025" y2="73373"/>
                        <a14:foregroundMark x1="23161" y1="75148" x2="24659" y2="77515"/>
                        <a14:foregroundMark x1="29700" y1="98817" x2="34196" y2="73964"/>
                        <a14:foregroundMark x1="38147" y1="95266" x2="41417" y2="78698"/>
                        <a14:foregroundMark x1="41417" y1="78698" x2="42916" y2="73964"/>
                        <a14:foregroundMark x1="29973" y1="40237" x2="32834" y2="27811"/>
                        <a14:foregroundMark x1="18120" y1="37278" x2="26839" y2="23669"/>
                        <a14:foregroundMark x1="38828" y1="43195" x2="42234" y2="34320"/>
                        <a14:foregroundMark x1="50409" y1="38462" x2="49319" y2="42604"/>
                        <a14:foregroundMark x1="55177" y1="39053" x2="58719" y2="39645"/>
                        <a14:foregroundMark x1="68937" y1="37278" x2="67166" y2="38462"/>
                        <a14:foregroundMark x1="79428" y1="29586" x2="77929" y2="43195"/>
                        <a14:foregroundMark x1="81199" y1="40237" x2="85831" y2="40828"/>
                        <a14:foregroundMark x1="85831" y1="40828" x2="86376" y2="40237"/>
                        <a14:foregroundMark x1="95232" y1="40828" x2="94959" y2="46154"/>
                        <a14:foregroundMark x1="49455" y1="89941" x2="51090" y2="81065"/>
                        <a14:foregroundMark x1="58583" y1="78107" x2="58583" y2="92899"/>
                        <a14:foregroundMark x1="64714" y1="78698" x2="69891" y2="92308"/>
                        <a14:foregroundMark x1="17847" y1="50888" x2="17984" y2="48521"/>
                        <a14:foregroundMark x1="21935" y1="47929" x2="22752" y2="48521"/>
                        <a14:foregroundMark x1="29428" y1="47929" x2="31880" y2="48521"/>
                        <a14:foregroundMark x1="39237" y1="49704" x2="41144" y2="49704"/>
                        <a14:foregroundMark x1="49046" y1="46154" x2="49864" y2="46154"/>
                        <a14:foregroundMark x1="57902" y1="47337" x2="59401" y2="49704"/>
                        <a14:foregroundMark x1="68665" y1="44379" x2="67575" y2="47929"/>
                        <a14:foregroundMark x1="86376" y1="50296" x2="84605" y2="50296"/>
                        <a14:foregroundMark x1="34060" y1="72781" x2="29292" y2="72781"/>
                        <a14:foregroundMark x1="29292" y1="72781" x2="29019" y2="92899"/>
                        <a14:foregroundMark x1="29019" y1="92899" x2="33379" y2="81657"/>
                        <a14:foregroundMark x1="33379" y1="81657" x2="30245" y2="71006"/>
                        <a14:foregroundMark x1="44414" y1="74556" x2="39237" y2="73964"/>
                        <a14:foregroundMark x1="39237" y1="73964" x2="37330" y2="92308"/>
                        <a14:foregroundMark x1="37330" y1="92308" x2="42371" y2="97633"/>
                        <a14:foregroundMark x1="42371" y1="97633" x2="43869" y2="71006"/>
                        <a14:foregroundMark x1="43869" y1="71006" x2="42371" y2="63905"/>
                        <a14:foregroundMark x1="50136" y1="87574" x2="52452" y2="68639"/>
                        <a14:foregroundMark x1="52452" y1="68639" x2="52589" y2="68639"/>
                        <a14:foregroundMark x1="52316" y1="71598" x2="53542" y2="74556"/>
                        <a14:foregroundMark x1="9264" y1="79290" x2="11580" y2="71598"/>
                        <a14:foregroundMark x1="58174" y1="81657" x2="61444" y2="72781"/>
                        <a14:foregroundMark x1="61444" y1="72189" x2="59946" y2="71006"/>
                        <a14:foregroundMark x1="10899" y1="7101" x2="12807" y2="14201"/>
                        <a14:foregroundMark x1="12807" y1="14201" x2="9537" y2="9467"/>
                        <a14:foregroundMark x1="7902" y1="50888" x2="10354" y2="51479"/>
                        <a14:backgroundMark x1="73433" y1="53254" x2="83924" y2="58580"/>
                        <a14:backgroundMark x1="83924" y1="58580" x2="86104" y2="57396"/>
                      </a14:backgroundRemoval>
                    </a14:imgEffect>
                    <a14:imgEffect>
                      <a14:brightnessContrast bright="3000" contrast="11000"/>
                    </a14:imgEffect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" y="862966"/>
            <a:ext cx="10398826" cy="2394280"/>
          </a:xfrm>
          <a:prstGeom prst="rect">
            <a:avLst/>
          </a:prstGeom>
        </p:spPr>
      </p:pic>
      <p:sp>
        <p:nvSpPr>
          <p:cNvPr id="19" name="Right Brace 18"/>
          <p:cNvSpPr/>
          <p:nvPr/>
        </p:nvSpPr>
        <p:spPr>
          <a:xfrm rot="5400000">
            <a:off x="9438702" y="1147127"/>
            <a:ext cx="401243" cy="2219375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344025" y="2428856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?</a:t>
            </a:r>
            <a:endParaRPr lang="en-US" sz="3600" dirty="0"/>
          </a:p>
        </p:txBody>
      </p:sp>
      <p:sp>
        <p:nvSpPr>
          <p:cNvPr id="21" name="Rounded Rectangle 20"/>
          <p:cNvSpPr/>
          <p:nvPr/>
        </p:nvSpPr>
        <p:spPr>
          <a:xfrm>
            <a:off x="2677684" y="3429000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677684" y="44661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  <a:r>
              <a:rPr lang="vi-VN" sz="2800" dirty="0"/>
              <a:t> Số gà hơn số vịt mấy con?</a:t>
            </a:r>
            <a:endParaRPr lang="vi-VN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876436" y="3513101"/>
            <a:ext cx="5954512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/>
              <a:t>Bài</a:t>
            </a:r>
            <a:r>
              <a:rPr lang="en-US" sz="3000" dirty="0"/>
              <a:t> </a:t>
            </a:r>
            <a:r>
              <a:rPr lang="en-US" sz="3000" dirty="0" err="1"/>
              <a:t>giải</a:t>
            </a:r>
            <a:endParaRPr lang="en-US" sz="3000" dirty="0"/>
          </a:p>
          <a:p>
            <a:pPr algn="ctr">
              <a:lnSpc>
                <a:spcPct val="150000"/>
              </a:lnSpc>
            </a:pP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gà</a:t>
            </a:r>
            <a:r>
              <a:rPr lang="en-US" sz="3000" dirty="0"/>
              <a:t> </a:t>
            </a:r>
            <a:r>
              <a:rPr lang="en-US" sz="3000" dirty="0" err="1"/>
              <a:t>hơn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vịt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:</a:t>
            </a:r>
            <a:endParaRPr lang="en-US" sz="3000" dirty="0"/>
          </a:p>
          <a:p>
            <a:pPr algn="ctr">
              <a:lnSpc>
                <a:spcPct val="150000"/>
              </a:lnSpc>
            </a:pPr>
            <a:r>
              <a:rPr lang="en-US" sz="3000" dirty="0"/>
              <a:t>10 – 7 = 3 (con)</a:t>
            </a:r>
            <a:endParaRPr lang="en-US" sz="3000" dirty="0"/>
          </a:p>
          <a:p>
            <a:pPr algn="ctr">
              <a:lnSpc>
                <a:spcPct val="150000"/>
              </a:lnSpc>
            </a:pPr>
            <a:r>
              <a:rPr lang="en-US" sz="3000" dirty="0" err="1"/>
              <a:t>Đáp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: 3 con</a:t>
            </a:r>
            <a:endParaRPr lang="en-US" sz="3000" dirty="0"/>
          </a:p>
        </p:txBody>
      </p:sp>
      <p:pic>
        <p:nvPicPr>
          <p:cNvPr id="9" name="Picture 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160238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/>
      <p:bldP spid="21" grpId="0" animBg="1"/>
      <p:bldP spid="22" grpId="0"/>
      <p:bldP spid="8" grpId="0" build="p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1809</Words>
  <Application>WPS Presentation</Application>
  <PresentationFormat>Widescreen</PresentationFormat>
  <Paragraphs>174</Paragraphs>
  <Slides>16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SimSun</vt:lpstr>
      <vt:lpstr>Wingdings</vt:lpstr>
      <vt:lpstr>Calibri Light</vt:lpstr>
      <vt:lpstr>Calibri</vt:lpstr>
      <vt:lpstr>#9Slide03 Arima Madurai Medium</vt:lpstr>
      <vt:lpstr>Times New Roman</vt:lpstr>
      <vt:lpstr>Tahoma</vt:lpstr>
      <vt:lpstr>Microsoft YaHei</vt:lpstr>
      <vt:lpstr>Arial Unicode MS</vt:lpstr>
      <vt:lpstr>4_Office 主题</vt:lpstr>
      <vt:lpstr>1_Tema de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16</cp:revision>
  <dcterms:created xsi:type="dcterms:W3CDTF">2021-05-06T10:30:00Z</dcterms:created>
  <dcterms:modified xsi:type="dcterms:W3CDTF">2022-09-11T03:22:56Z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D292A50E5F434BB292FC81290A74E3D9</vt:lpwstr>
  </property>
</Properties>
</file>