
<file path=[Content_Types].xml><?xml version="1.0" encoding="utf-8"?>
<Types xmlns="http://schemas.openxmlformats.org/package/2006/content-types">
  <Default Extension="wav" ContentType="audio/x-wav"/>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3"/>
  </p:sldMasterIdLst>
  <p:notesMasterIdLst>
    <p:notesMasterId r:id="rId5"/>
  </p:notesMasterIdLst>
  <p:sldIdLst>
    <p:sldId id="605" r:id="rId4"/>
    <p:sldId id="568" r:id="rId6"/>
    <p:sldId id="584" r:id="rId7"/>
    <p:sldId id="570" r:id="rId8"/>
    <p:sldId id="567" r:id="rId9"/>
    <p:sldId id="571" r:id="rId10"/>
    <p:sldId id="602" r:id="rId11"/>
    <p:sldId id="586" r:id="rId12"/>
    <p:sldId id="603" r:id="rId13"/>
    <p:sldId id="588" r:id="rId14"/>
    <p:sldId id="592" r:id="rId15"/>
    <p:sldId id="590" r:id="rId16"/>
    <p:sldId id="591" r:id="rId17"/>
    <p:sldId id="604" r:id="rId18"/>
    <p:sldId id="572" r:id="rId19"/>
    <p:sldId id="595" r:id="rId20"/>
    <p:sldId id="596" r:id="rId21"/>
    <p:sldId id="597" r:id="rId22"/>
    <p:sldId id="600" r:id="rId23"/>
    <p:sldId id="598" r:id="rId24"/>
    <p:sldId id="599" r:id="rId25"/>
    <p:sldId id="593" r:id="rId26"/>
    <p:sldId id="261" r:id="rId27"/>
  </p:sldIdLst>
  <p:sldSz cx="9144000" cy="5143500" type="screen16x9"/>
  <p:notesSz cx="6858000" cy="9144000"/>
  <p:embeddedFontLst>
    <p:embeddedFont>
      <p:font typeface="Lato" panose="020F0502020204030203" pitchFamily="34" charset="0"/>
      <p:regular r:id="rId31"/>
    </p:embeddedFont>
    <p:embeddedFont>
      <p:font typeface="Calibri" panose="020F0502020204030204"/>
      <p:regular r:id="rId32"/>
      <p:bold r:id="rId33"/>
      <p:italic r:id="rId34"/>
      <p:boldItalic r:id="rId35"/>
    </p:embeddedFont>
    <p:embeddedFont>
      <p:font typeface="Microsoft YaHei" panose="020B0503020204020204" pitchFamily="34" charset="-122"/>
      <p:regular r:id="rId36"/>
    </p:embeddedFont>
    <p:embeddedFont>
      <p:font typeface="Arial-Rounded" panose="020B0604020202020204" pitchFamily="34" charset="0"/>
      <p:regular r:id="rId37"/>
      <p:bold r:id="rId38"/>
    </p:embeddedFont>
    <p:embeddedFont>
      <p:font typeface="Andalus" panose="02020603050405020304" pitchFamily="18" charset="-78"/>
      <p:regular r:id="rId39"/>
    </p:embeddedFont>
    <p:embeddedFont>
      <p:font typeface="Quicksand Medium" panose="00000600000000000000" pitchFamily="2" charset="0"/>
      <p:regular r:id="rId40"/>
    </p:embeddedFont>
    <p:embeddedFont>
      <p:font typeface="Calibri Light" panose="020F0302020204030204" charset="0"/>
      <p:regular r:id="rId41"/>
      <p: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D8E"/>
    <a:srgbClr val="EB67B6"/>
    <a:srgbClr val="0418AC"/>
    <a:srgbClr val="007434"/>
    <a:srgbClr val="FFD1FF"/>
    <a:srgbClr val="E80888"/>
    <a:srgbClr val="F446B6"/>
    <a:srgbClr val="009242"/>
    <a:srgbClr val="FEE7EF"/>
    <a:srgbClr val="8D3A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4" autoAdjust="0"/>
    <p:restoredTop sz="95552" autoAdjust="0"/>
  </p:normalViewPr>
  <p:slideViewPr>
    <p:cSldViewPr snapToGrid="0">
      <p:cViewPr varScale="1">
        <p:scale>
          <a:sx n="94" d="100"/>
          <a:sy n="94" d="100"/>
        </p:scale>
        <p:origin x="-798" y="-9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 Target="slides/slide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9144000" cy="51435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4" Type="http://schemas.openxmlformats.org/officeDocument/2006/relationships/theme" Target="../theme/theme2.xml"/><Relationship Id="rId13" Type="http://schemas.openxmlformats.org/officeDocument/2006/relationships/slideLayout" Target="../slideLayouts/slideLayout17.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screen">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B54AE3A7-20DA-48F3-81C3-2C954A8690AA}" type="datetimeFigureOut">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ABDE023C-A976-4855-B18A-9D29296741E9}" type="slidenum">
              <a:rPr lang="en-US" kern="1200" smtClean="0">
                <a:solidFill>
                  <a:prstClr val="black">
                    <a:tint val="75000"/>
                  </a:prstClr>
                </a:solidFill>
                <a:latin typeface="Calibri" panose="020F0502020204030204"/>
                <a:ea typeface="+mn-ea"/>
                <a:cs typeface="+mn-cs"/>
              </a:rPr>
            </a:fld>
            <a:endParaRPr lang="en-US" kern="1200">
              <a:solidFill>
                <a:prstClr val="black">
                  <a:tint val="75000"/>
                </a:prstClr>
              </a:solidFill>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xml"/><Relationship Id="rId8" Type="http://schemas.openxmlformats.org/officeDocument/2006/relationships/image" Target="../media/image7.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1" Type="http://schemas.openxmlformats.org/officeDocument/2006/relationships/notesSlide" Target="../notesSlides/notesSlide1.xml"/><Relationship Id="rId10" Type="http://schemas.openxmlformats.org/officeDocument/2006/relationships/slideLayout" Target="../slideLayouts/slideLayout1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26.png"/><Relationship Id="rId8" Type="http://schemas.microsoft.com/office/2007/relationships/hdphoto" Target="../media/image25.wdp"/><Relationship Id="rId7" Type="http://schemas.openxmlformats.org/officeDocument/2006/relationships/image" Target="../media/image24.png"/><Relationship Id="rId6" Type="http://schemas.microsoft.com/office/2007/relationships/hdphoto" Target="../media/image23.wdp"/><Relationship Id="rId5" Type="http://schemas.openxmlformats.org/officeDocument/2006/relationships/image" Target="../media/image22.png"/><Relationship Id="rId4" Type="http://schemas.microsoft.com/office/2007/relationships/hdphoto" Target="../media/image21.wdp"/><Relationship Id="rId3" Type="http://schemas.openxmlformats.org/officeDocument/2006/relationships/image" Target="../media/image20.png"/><Relationship Id="rId2" Type="http://schemas.microsoft.com/office/2007/relationships/hdphoto" Target="../media/image14.wdp"/><Relationship Id="rId15" Type="http://schemas.openxmlformats.org/officeDocument/2006/relationships/slideLayout" Target="../slideLayouts/slideLayout11.xml"/><Relationship Id="rId14" Type="http://schemas.microsoft.com/office/2007/relationships/hdphoto" Target="../media/image31.wdp"/><Relationship Id="rId13" Type="http://schemas.openxmlformats.org/officeDocument/2006/relationships/image" Target="../media/image30.png"/><Relationship Id="rId12" Type="http://schemas.microsoft.com/office/2007/relationships/hdphoto" Target="../media/image29.wdp"/><Relationship Id="rId11" Type="http://schemas.openxmlformats.org/officeDocument/2006/relationships/image" Target="../media/image28.png"/><Relationship Id="rId10" Type="http://schemas.microsoft.com/office/2007/relationships/hdphoto" Target="../media/image27.wdp"/><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microsoft.com/office/2007/relationships/hdphoto" Target="../media/image35.wdp"/><Relationship Id="rId3" Type="http://schemas.openxmlformats.org/officeDocument/2006/relationships/image" Target="../media/image34.png"/><Relationship Id="rId2" Type="http://schemas.microsoft.com/office/2007/relationships/hdphoto" Target="../media/image33.wdp"/><Relationship Id="rId1" Type="http://schemas.openxmlformats.org/officeDocument/2006/relationships/image" Target="../media/image3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microsoft.com/office/2007/relationships/hdphoto" Target="../media/image39.wdp"/><Relationship Id="rId3" Type="http://schemas.openxmlformats.org/officeDocument/2006/relationships/image" Target="../media/image38.png"/><Relationship Id="rId2" Type="http://schemas.microsoft.com/office/2007/relationships/hdphoto" Target="../media/image37.wdp"/><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9" Type="http://schemas.openxmlformats.org/officeDocument/2006/relationships/image" Target="../media/image13.png"/><Relationship Id="rId8" Type="http://schemas.microsoft.com/office/2007/relationships/hdphoto" Target="../media/image12.wdp"/><Relationship Id="rId7" Type="http://schemas.openxmlformats.org/officeDocument/2006/relationships/image" Target="../media/image11.png"/><Relationship Id="rId6" Type="http://schemas.microsoft.com/office/2007/relationships/hdphoto" Target="../media/image45.wdp"/><Relationship Id="rId5" Type="http://schemas.openxmlformats.org/officeDocument/2006/relationships/image" Target="../media/image44.png"/><Relationship Id="rId4" Type="http://schemas.microsoft.com/office/2007/relationships/hdphoto" Target="../media/image43.wdp"/><Relationship Id="rId3" Type="http://schemas.openxmlformats.org/officeDocument/2006/relationships/image" Target="../media/image42.png"/><Relationship Id="rId2" Type="http://schemas.microsoft.com/office/2007/relationships/hdphoto" Target="../media/image41.wdp"/><Relationship Id="rId12" Type="http://schemas.openxmlformats.org/officeDocument/2006/relationships/slideLayout" Target="../slideLayouts/slideLayout11.xml"/><Relationship Id="rId11" Type="http://schemas.openxmlformats.org/officeDocument/2006/relationships/audio" Target="../media/audio1.wav"/><Relationship Id="rId10" Type="http://schemas.microsoft.com/office/2007/relationships/hdphoto" Target="../media/image14.wdp"/><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1.xml"/><Relationship Id="rId7" Type="http://schemas.openxmlformats.org/officeDocument/2006/relationships/audio" Target="../media/audio2.wav"/><Relationship Id="rId6" Type="http://schemas.microsoft.com/office/2007/relationships/hdphoto" Target="../media/image47.wdp"/><Relationship Id="rId5" Type="http://schemas.openxmlformats.org/officeDocument/2006/relationships/image" Target="../media/image46.png"/><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microsoft.com/office/2007/relationships/hdphoto" Target="../media/image47.wdp"/><Relationship Id="rId5" Type="http://schemas.openxmlformats.org/officeDocument/2006/relationships/image" Target="../media/image46.png"/><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microsoft.com/office/2007/relationships/hdphoto" Target="../media/image47.wdp"/><Relationship Id="rId5" Type="http://schemas.openxmlformats.org/officeDocument/2006/relationships/image" Target="../media/image46.png"/><Relationship Id="rId4" Type="http://schemas.microsoft.com/office/2007/relationships/hdphoto" Target="../media/image45.wdp"/><Relationship Id="rId3" Type="http://schemas.openxmlformats.org/officeDocument/2006/relationships/image" Target="../media/image44.png"/><Relationship Id="rId2" Type="http://schemas.microsoft.com/office/2007/relationships/hdphoto" Target="../media/image43.wdp"/><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8.png"/><Relationship Id="rId2" Type="http://schemas.microsoft.com/office/2007/relationships/media" Target="../media/media2.mp4"/><Relationship Id="rId1" Type="http://schemas.openxmlformats.org/officeDocument/2006/relationships/video" Target="../media/media2.mp4"/></Relationships>
</file>

<file path=ppt/slides/_rels/slide20.xml.rels><?xml version="1.0" encoding="UTF-8" standalone="yes"?>
<Relationships xmlns="http://schemas.openxmlformats.org/package/2006/relationships"><Relationship Id="rId9" Type="http://schemas.openxmlformats.org/officeDocument/2006/relationships/audio" Target="../media/audio1.wav"/><Relationship Id="rId8" Type="http://schemas.microsoft.com/office/2007/relationships/hdphoto" Target="../media/image49.wdp"/><Relationship Id="rId7" Type="http://schemas.openxmlformats.org/officeDocument/2006/relationships/image" Target="../media/image48.png"/><Relationship Id="rId6" Type="http://schemas.microsoft.com/office/2007/relationships/hdphoto" Target="../media/image14.wdp"/><Relationship Id="rId5" Type="http://schemas.openxmlformats.org/officeDocument/2006/relationships/image" Target="../media/image13.png"/><Relationship Id="rId4" Type="http://schemas.microsoft.com/office/2007/relationships/hdphoto" Target="../media/image12.wdp"/><Relationship Id="rId3" Type="http://schemas.openxmlformats.org/officeDocument/2006/relationships/image" Target="../media/image11.png"/><Relationship Id="rId2" Type="http://schemas.microsoft.com/office/2007/relationships/hdphoto" Target="../media/image41.wdp"/><Relationship Id="rId10" Type="http://schemas.openxmlformats.org/officeDocument/2006/relationships/slideLayout" Target="../slideLayouts/slideLayout11.xml"/><Relationship Id="rId1"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hdphoto" Target="../media/image47.wdp"/><Relationship Id="rId1"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1.xml"/><Relationship Id="rId7" Type="http://schemas.microsoft.com/office/2007/relationships/hdphoto" Target="../media/image14.wdp"/><Relationship Id="rId6" Type="http://schemas.openxmlformats.org/officeDocument/2006/relationships/image" Target="../media/image13.png"/><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52.png"/><Relationship Id="rId2" Type="http://schemas.microsoft.com/office/2007/relationships/hdphoto" Target="../media/image51.wdp"/><Relationship Id="rId1" Type="http://schemas.openxmlformats.org/officeDocument/2006/relationships/image" Target="../media/image50.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52.png"/><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microsoft.com/office/2007/relationships/hdphoto" Target="../media/image14.wdp"/><Relationship Id="rId5" Type="http://schemas.openxmlformats.org/officeDocument/2006/relationships/image" Target="../media/image13.png"/><Relationship Id="rId4" Type="http://schemas.microsoft.com/office/2007/relationships/hdphoto" Target="../media/image12.wdp"/><Relationship Id="rId3" Type="http://schemas.openxmlformats.org/officeDocument/2006/relationships/image" Target="../media/image11.png"/><Relationship Id="rId2" Type="http://schemas.microsoft.com/office/2007/relationships/hdphoto" Target="../media/image10.wdp"/><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microsoft.com/office/2007/relationships/hdphoto" Target="../media/image14.wdp"/><Relationship Id="rId3" Type="http://schemas.openxmlformats.org/officeDocument/2006/relationships/image" Target="../media/image13.png"/><Relationship Id="rId2" Type="http://schemas.microsoft.com/office/2007/relationships/hdphoto" Target="../media/image19.wdp"/><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1" cstate="screen"/>
          <a:stretch>
            <a:fillRect/>
          </a:stretch>
        </p:blipFill>
        <p:spPr>
          <a:xfrm>
            <a:off x="0" y="3117598"/>
            <a:ext cx="9144000" cy="2025903"/>
          </a:xfrm>
          <a:prstGeom prst="rect">
            <a:avLst/>
          </a:prstGeom>
        </p:spPr>
      </p:pic>
      <p:pic>
        <p:nvPicPr>
          <p:cNvPr id="3" name="图片 2" descr="9ee5199484871c902f5b226d6e69cbee"/>
          <p:cNvPicPr/>
          <p:nvPr/>
        </p:nvPicPr>
        <p:blipFill>
          <a:blip r:embed="rId2" cstate="screen"/>
          <a:stretch>
            <a:fillRect/>
          </a:stretch>
        </p:blipFill>
        <p:spPr>
          <a:xfrm>
            <a:off x="1422559" y="3304732"/>
            <a:ext cx="2084546" cy="1795939"/>
          </a:xfrm>
          <a:prstGeom prst="rect">
            <a:avLst/>
          </a:prstGeom>
        </p:spPr>
      </p:pic>
      <p:pic>
        <p:nvPicPr>
          <p:cNvPr id="4" name="图片 3" descr="e0f01d50e93b5be62aa78ca12bd19666"/>
          <p:cNvPicPr/>
          <p:nvPr/>
        </p:nvPicPr>
        <p:blipFill>
          <a:blip r:embed="rId3" cstate="screen"/>
          <a:stretch>
            <a:fillRect/>
          </a:stretch>
        </p:blipFill>
        <p:spPr>
          <a:xfrm>
            <a:off x="3925252" y="3920224"/>
            <a:ext cx="1627823" cy="1180447"/>
          </a:xfrm>
          <a:prstGeom prst="rect">
            <a:avLst/>
          </a:prstGeom>
        </p:spPr>
      </p:pic>
      <p:pic>
        <p:nvPicPr>
          <p:cNvPr id="10" name="图片 9" descr="e6a655ed09bc757151afabca7ab85c5c"/>
          <p:cNvPicPr/>
          <p:nvPr/>
        </p:nvPicPr>
        <p:blipFill>
          <a:blip r:embed="rId4" cstate="screen"/>
          <a:stretch>
            <a:fillRect/>
          </a:stretch>
        </p:blipFill>
        <p:spPr>
          <a:xfrm rot="1426081">
            <a:off x="7771108" y="390524"/>
            <a:ext cx="859284" cy="1121574"/>
          </a:xfrm>
          <a:prstGeom prst="rect">
            <a:avLst/>
          </a:prstGeom>
        </p:spPr>
      </p:pic>
      <p:pic>
        <p:nvPicPr>
          <p:cNvPr id="11" name="图片 10" descr="d1ca708a87c9b39e9bdf39142e09b55e"/>
          <p:cNvPicPr/>
          <p:nvPr/>
        </p:nvPicPr>
        <p:blipFill>
          <a:blip r:embed="rId5"/>
          <a:stretch>
            <a:fillRect/>
          </a:stretch>
        </p:blipFill>
        <p:spPr>
          <a:xfrm>
            <a:off x="142876" y="-135547"/>
            <a:ext cx="1821656" cy="1821656"/>
          </a:xfrm>
          <a:prstGeom prst="rect">
            <a:avLst/>
          </a:prstGeom>
        </p:spPr>
      </p:pic>
      <p:pic>
        <p:nvPicPr>
          <p:cNvPr id="13" name="轻松欢乐节奏感动进取电子音乐.mp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56461" y="-440348"/>
            <a:ext cx="609600" cy="609600"/>
          </a:xfrm>
          <a:prstGeom prst="rect">
            <a:avLst/>
          </a:prstGeom>
        </p:spPr>
      </p:pic>
      <p:sp>
        <p:nvSpPr>
          <p:cNvPr id="13315" name="TextBox 3"/>
          <p:cNvSpPr txBox="1">
            <a:spLocks noChangeArrowheads="1"/>
          </p:cNvSpPr>
          <p:nvPr/>
        </p:nvSpPr>
        <p:spPr bwMode="auto">
          <a:xfrm>
            <a:off x="1055667" y="169134"/>
            <a:ext cx="7032426" cy="71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PHÒNG GIÁO DỤC  VÀ  ĐÀO TẠO QUẬN LONG BIÊN</a:t>
            </a:r>
            <a:endParaRPr lang="en-US" altLang="vi-VN" sz="2100"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vi-VN" sz="2100" b="1" dirty="0">
                <a:solidFill>
                  <a:srgbClr val="FF0000"/>
                </a:solidFill>
                <a:latin typeface="Times New Roman" panose="02020603050405020304" pitchFamily="18" charset="0"/>
                <a:cs typeface="Times New Roman" panose="02020603050405020304" pitchFamily="18" charset="0"/>
              </a:rPr>
              <a:t>TRƯỜNG TIỂU HỌC PHÚC LỢI</a:t>
            </a:r>
            <a:endParaRPr lang="en-US" altLang="vi-VN" sz="2100" b="1" dirty="0">
              <a:solidFill>
                <a:srgbClr val="FF0000"/>
              </a:solidFill>
              <a:latin typeface="Times New Roman" panose="02020603050405020304" pitchFamily="18" charset="0"/>
              <a:cs typeface="Times New Roman" panose="02020603050405020304" pitchFamily="18" charset="0"/>
            </a:endParaRPr>
          </a:p>
        </p:txBody>
      </p:sp>
      <p:sp>
        <p:nvSpPr>
          <p:cNvPr id="14" name="文本框 9"/>
          <p:cNvSpPr txBox="1"/>
          <p:nvPr/>
        </p:nvSpPr>
        <p:spPr>
          <a:xfrm>
            <a:off x="2034475" y="1829386"/>
            <a:ext cx="5075462" cy="530915"/>
          </a:xfrm>
          <a:prstGeom prst="rect">
            <a:avLst/>
          </a:prstGeom>
          <a:noFill/>
        </p:spPr>
        <p:txBody>
          <a:bodyPr wrap="none" lIns="68580" tIns="34290" rIns="68580" bIns="34290" rtlCol="0">
            <a:prstTxWarp prst="textArchUp">
              <a:avLst/>
            </a:prstTxWarp>
            <a:spAutoFit/>
          </a:bodyPr>
          <a:lstStyle/>
          <a:p>
            <a:pPr algn="ctr"/>
            <a:r>
              <a:rPr lang="vi-VN" sz="54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TIẾNG VIỆT</a:t>
            </a:r>
            <a:endParaRPr lang="vi-VN" sz="5400" b="1"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18"/>
          <p:cNvSpPr>
            <a:spLocks noChangeArrowheads="1"/>
          </p:cNvSpPr>
          <p:nvPr>
            <p:custDataLst>
              <p:tags r:id="rId9"/>
            </p:custDataLst>
          </p:nvPr>
        </p:nvSpPr>
        <p:spPr bwMode="auto">
          <a:xfrm>
            <a:off x="1422388" y="2572261"/>
            <a:ext cx="6267621" cy="46164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vi-VN" sz="3000" b="1" spc="450" dirty="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Đọc: </a:t>
            </a:r>
            <a:r>
              <a:rPr lang="vi-VN" altLang="en-US" sz="3000" b="1" spc="450" dirty="0" smtClean="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rPr>
              <a:t>Một giờ học</a:t>
            </a:r>
            <a:endParaRPr lang="vi-VN" altLang="en-US" sz="3000" b="1" spc="450" dirty="0" smtClean="0">
              <a:solidFill>
                <a:srgbClr val="559AA9"/>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28" name="Picture 3"/>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8032054" y="3768132"/>
            <a:ext cx="1469971" cy="137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674" b="97059" l="0" r="100000"/>
                    </a14:imgEffect>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1232" y="-67093"/>
            <a:ext cx="2215399" cy="215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92223" y="1275435"/>
            <a:ext cx="847977" cy="646331"/>
          </a:xfrm>
          <a:prstGeom prst="rect">
            <a:avLst/>
          </a:prstGeom>
          <a:solidFill>
            <a:schemeClr val="accent2">
              <a:lumMod val="60000"/>
              <a:lumOff val="40000"/>
            </a:schemeClr>
          </a:solidFill>
        </p:spPr>
        <p:txBody>
          <a:bodyPr wrap="square" rtlCol="0">
            <a:spAutoFit/>
          </a:bodyPr>
          <a:lstStyle/>
          <a:p>
            <a:pPr algn="ctr"/>
            <a:r>
              <a:rPr lang="en-US" sz="1800"/>
              <a:t>Giải nghĩa</a:t>
            </a:r>
            <a:endParaRPr lang="en-US" sz="1800"/>
          </a:p>
        </p:txBody>
      </p:sp>
      <p:sp>
        <p:nvSpPr>
          <p:cNvPr id="5" name="Oval 4"/>
          <p:cNvSpPr/>
          <p:nvPr/>
        </p:nvSpPr>
        <p:spPr>
          <a:xfrm>
            <a:off x="2534507" y="532564"/>
            <a:ext cx="3751103" cy="116560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59862" y="761963"/>
            <a:ext cx="2998327" cy="707886"/>
          </a:xfrm>
          <a:prstGeom prst="rect">
            <a:avLst/>
          </a:prstGeom>
          <a:noFill/>
        </p:spPr>
        <p:txBody>
          <a:bodyPr wrap="square" rtlCol="0">
            <a:spAutoFit/>
          </a:bodyPr>
          <a:lstStyle/>
          <a:p>
            <a:r>
              <a:rPr lang="vi-VN" sz="2000" b="1" i="1" dirty="0">
                <a:solidFill>
                  <a:srgbClr val="FF0000"/>
                </a:solidFill>
              </a:rPr>
              <a:t>lúng túng</a:t>
            </a:r>
            <a:r>
              <a:rPr lang="vi-VN" sz="2000" i="1" dirty="0"/>
              <a:t>: không biết nói và làm thế nào</a:t>
            </a:r>
            <a:endParaRPr lang="en-US" sz="2000" dirty="0"/>
          </a:p>
        </p:txBody>
      </p:sp>
      <p:sp>
        <p:nvSpPr>
          <p:cNvPr id="15" name="Oval 14"/>
          <p:cNvSpPr/>
          <p:nvPr/>
        </p:nvSpPr>
        <p:spPr>
          <a:xfrm>
            <a:off x="1221983" y="1921767"/>
            <a:ext cx="3214920" cy="1496728"/>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71600" y="2208407"/>
            <a:ext cx="3019061" cy="1015663"/>
          </a:xfrm>
          <a:prstGeom prst="rect">
            <a:avLst/>
          </a:prstGeom>
          <a:noFill/>
        </p:spPr>
        <p:txBody>
          <a:bodyPr wrap="square" rtlCol="0">
            <a:spAutoFit/>
          </a:bodyPr>
          <a:lstStyle/>
          <a:p>
            <a:r>
              <a:rPr lang="vi-VN" sz="2000" b="1" i="1" dirty="0">
                <a:solidFill>
                  <a:srgbClr val="FF0000"/>
                </a:solidFill>
              </a:rPr>
              <a:t>kiên nhẫn</a:t>
            </a:r>
            <a:r>
              <a:rPr lang="vi-VN" sz="2000" b="1" i="1" dirty="0"/>
              <a:t>: </a:t>
            </a:r>
            <a:r>
              <a:rPr lang="vi-VN" sz="2000" i="1" dirty="0"/>
              <a:t>Tiếp tục làm việc đã đ</a:t>
            </a:r>
            <a:r>
              <a:rPr lang="vi-VN" sz="2000" i="1" dirty="0" smtClean="0"/>
              <a:t>ịnh </a:t>
            </a:r>
            <a:r>
              <a:rPr lang="vi-VN" sz="2000" i="1" dirty="0"/>
              <a:t>mà không nản lòng</a:t>
            </a:r>
            <a:endParaRPr lang="en-US" sz="2000" dirty="0"/>
          </a:p>
        </p:txBody>
      </p:sp>
      <p:pic>
        <p:nvPicPr>
          <p:cNvPr id="1030" name="Picture 6"/>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4156" l="8475" r="96610">
                        <a14:foregroundMark x1="43220" y1="20779" x2="43220" y2="20779"/>
                        <a14:foregroundMark x1="23729" y1="17532" x2="23729" y2="17532"/>
                        <a14:foregroundMark x1="92373" y1="70779" x2="92373" y2="70779"/>
                        <a14:foregroundMark x1="87288" y1="66234" x2="87288" y2="66234"/>
                        <a14:foregroundMark x1="80508" y1="66234" x2="80508" y2="66234"/>
                      </a14:backgroundRemoval>
                    </a14:imgEffect>
                  </a14:imgLayer>
                </a14:imgProps>
              </a:ext>
              <a:ext uri="{28A0092B-C50C-407E-A947-70E740481C1C}">
                <a14:useLocalDpi xmlns:a14="http://schemas.microsoft.com/office/drawing/2010/main" val="0"/>
              </a:ext>
            </a:extLst>
          </a:blip>
          <a:srcRect/>
          <a:stretch>
            <a:fillRect/>
          </a:stretch>
        </p:blipFill>
        <p:spPr bwMode="auto">
          <a:xfrm>
            <a:off x="5310188" y="198790"/>
            <a:ext cx="975423" cy="1273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3377" l="9091" r="88112"/>
                    </a14:imgEffect>
                  </a14:imgLayer>
                </a14:imgProps>
              </a:ext>
              <a:ext uri="{28A0092B-C50C-407E-A947-70E740481C1C}">
                <a14:useLocalDpi xmlns:a14="http://schemas.microsoft.com/office/drawing/2010/main" val="0"/>
              </a:ext>
            </a:extLst>
          </a:blip>
          <a:srcRect/>
          <a:stretch>
            <a:fillRect/>
          </a:stretch>
        </p:blipFill>
        <p:spPr bwMode="auto">
          <a:xfrm>
            <a:off x="313572" y="2564598"/>
            <a:ext cx="1195418" cy="120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19"/>
          <p:cNvSpPr/>
          <p:nvPr/>
        </p:nvSpPr>
        <p:spPr>
          <a:xfrm>
            <a:off x="4997538" y="1869356"/>
            <a:ext cx="3221902" cy="1413801"/>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49228" y="1978143"/>
            <a:ext cx="2709550" cy="1015663"/>
          </a:xfrm>
          <a:prstGeom prst="rect">
            <a:avLst/>
          </a:prstGeom>
          <a:noFill/>
        </p:spPr>
        <p:txBody>
          <a:bodyPr wrap="square" rtlCol="0">
            <a:spAutoFit/>
          </a:bodyPr>
          <a:lstStyle/>
          <a:p>
            <a:r>
              <a:rPr lang="vi-VN" sz="2000" i="1" dirty="0" smtClean="0"/>
              <a:t> </a:t>
            </a:r>
            <a:r>
              <a:rPr lang="vi-VN" sz="2000" b="1" i="1" dirty="0">
                <a:solidFill>
                  <a:srgbClr val="FF0000"/>
                </a:solidFill>
              </a:rPr>
              <a:t>giao tiếp</a:t>
            </a:r>
            <a:r>
              <a:rPr lang="vi-VN" sz="2000" i="1" dirty="0"/>
              <a:t>: là sự trao đổi với nhau tư duy hoặc ý tưởng bằng lời</a:t>
            </a:r>
            <a:endParaRPr lang="vi-VN" sz="2000" dirty="0"/>
          </a:p>
        </p:txBody>
      </p:sp>
      <p:pic>
        <p:nvPicPr>
          <p:cNvPr id="1032" name="Picture 8"/>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30" b="91892" l="9091" r="95868">
                        <a14:foregroundMark x1="69421" y1="34459" x2="69421" y2="34459"/>
                        <a14:foregroundMark x1="33058" y1="34459" x2="33058" y2="34459"/>
                      </a14:backgroundRemoval>
                    </a14:imgEffect>
                  </a14:imgLayer>
                </a14:imgProps>
              </a:ext>
              <a:ext uri="{28A0092B-C50C-407E-A947-70E740481C1C}">
                <a14:useLocalDpi xmlns:a14="http://schemas.microsoft.com/office/drawing/2010/main" val="0"/>
              </a:ext>
            </a:extLst>
          </a:blip>
          <a:srcRect/>
          <a:stretch>
            <a:fillRect/>
          </a:stretch>
        </p:blipFill>
        <p:spPr bwMode="auto">
          <a:xfrm>
            <a:off x="4360987" y="1873458"/>
            <a:ext cx="11525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2296631" y="3438253"/>
            <a:ext cx="4188063" cy="1549179"/>
          </a:xfrm>
          <a:prstGeom prst="ellipse">
            <a:avLst/>
          </a:prstGeom>
          <a:solidFill>
            <a:schemeClr val="accent2">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709139" y="3768132"/>
            <a:ext cx="3455528" cy="1015663"/>
          </a:xfrm>
          <a:prstGeom prst="rect">
            <a:avLst/>
          </a:prstGeom>
          <a:noFill/>
        </p:spPr>
        <p:txBody>
          <a:bodyPr wrap="square" rtlCol="0">
            <a:spAutoFit/>
          </a:bodyPr>
          <a:lstStyle/>
          <a:p>
            <a:r>
              <a:rPr lang="vi-VN" sz="2000" i="1" dirty="0" smtClean="0"/>
              <a:t> </a:t>
            </a:r>
            <a:r>
              <a:rPr lang="vi-VN" sz="2000" b="1" i="1" dirty="0">
                <a:solidFill>
                  <a:srgbClr val="FF0000"/>
                </a:solidFill>
              </a:rPr>
              <a:t>tự tin</a:t>
            </a:r>
            <a:r>
              <a:rPr lang="vi-VN" sz="2000" b="1" i="1" dirty="0"/>
              <a:t>: </a:t>
            </a:r>
            <a:r>
              <a:rPr lang="vi-VN" sz="2000" i="1" dirty="0"/>
              <a:t>là</a:t>
            </a:r>
            <a:r>
              <a:rPr lang="vi-VN" sz="2000" b="1" i="1" dirty="0"/>
              <a:t> </a:t>
            </a:r>
            <a:r>
              <a:rPr lang="vi-VN" sz="2000" i="1" dirty="0"/>
              <a:t>tin tưởng vào khả năng của bản thân, chủ động trong mọi việc</a:t>
            </a:r>
            <a:endParaRPr lang="vi-VN" sz="2000" dirty="0"/>
          </a:p>
        </p:txBody>
      </p:sp>
      <p:pic>
        <p:nvPicPr>
          <p:cNvPr id="1033" name="Picture 9"/>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935" b="97419" l="4762" r="94444">
                        <a14:foregroundMark x1="48413" y1="48387" x2="48413" y2="48387"/>
                        <a14:foregroundMark x1="69841" y1="47742" x2="69841" y2="47742"/>
                      </a14:backgroundRemoval>
                    </a14:imgEffect>
                  </a14:imgLayer>
                </a14:imgProps>
              </a:ext>
              <a:ext uri="{28A0092B-C50C-407E-A947-70E740481C1C}">
                <a14:useLocalDpi xmlns:a14="http://schemas.microsoft.com/office/drawing/2010/main" val="0"/>
              </a:ext>
            </a:extLst>
          </a:blip>
          <a:srcRect/>
          <a:stretch>
            <a:fillRect/>
          </a:stretch>
        </p:blipFill>
        <p:spPr bwMode="auto">
          <a:xfrm>
            <a:off x="1508989" y="3418495"/>
            <a:ext cx="120015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5722" l="9032" r="89032"/>
                    </a14:imgEffect>
                    <a14:imgEffect>
                      <a14:colorTemperature colorTemp="7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953637" y="262057"/>
            <a:ext cx="1190363" cy="143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247317"/>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endParaRPr lang="vi-VN" sz="1800" dirty="0"/>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endParaRPr lang="vi-VN" sz="1800" dirty="0"/>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endParaRPr lang="vi-VN" sz="1800" dirty="0"/>
          </a:p>
          <a:p>
            <a:pPr algn="just"/>
            <a:r>
              <a:rPr lang="vi-VN" sz="1800" dirty="0"/>
              <a:t>    Thầy giáo mỉm cười, kiên nhẫn nghe Quang nói. Thầy bảo: “Thế là được rồi đấy!”</a:t>
            </a:r>
            <a:endParaRPr lang="vi-VN" sz="1800" dirty="0"/>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a:t>Đọc theo nhóm</a:t>
            </a:r>
            <a:endParaRPr lang="en-US" sz="1800"/>
          </a:p>
        </p:txBody>
      </p:sp>
      <p:sp>
        <p:nvSpPr>
          <p:cNvPr id="28" name="TextBox 27"/>
          <p:cNvSpPr txBox="1"/>
          <p:nvPr/>
        </p:nvSpPr>
        <p:spPr>
          <a:xfrm>
            <a:off x="7056112" y="168458"/>
            <a:ext cx="1898244" cy="369332"/>
          </a:xfrm>
          <a:prstGeom prst="rect">
            <a:avLst/>
          </a:prstGeom>
          <a:solidFill>
            <a:srgbClr val="00B0F0"/>
          </a:solidFill>
        </p:spPr>
        <p:txBody>
          <a:bodyPr wrap="square" rtlCol="0">
            <a:spAutoFit/>
          </a:bodyPr>
          <a:lstStyle/>
          <a:p>
            <a:pPr algn="ctr"/>
            <a:r>
              <a:rPr lang="en-US" sz="1800"/>
              <a:t>Đọc toàn bài</a:t>
            </a:r>
            <a:endParaRPr lang="en-US" sz="180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rot="5400000" flipH="1">
            <a:off x="6216626" y="2028287"/>
            <a:ext cx="3131596" cy="3133118"/>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892287" y="1709530"/>
            <a:ext cx="4125201" cy="1630018"/>
          </a:xfrm>
          <a:prstGeom prst="roundRect">
            <a:avLst/>
          </a:prstGeom>
          <a:solidFill>
            <a:srgbClr val="00B0F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Arial" panose="020B0604020202020204" pitchFamily="34" charset="0"/>
                <a:cs typeface="Arial" panose="020B0604020202020204" pitchFamily="34" charset="0"/>
              </a:rPr>
              <a:t>Tiết 2</a:t>
            </a:r>
            <a:endParaRPr lang="en-US" sz="5400" b="1">
              <a:solidFill>
                <a:schemeClr val="bg1"/>
              </a:solidFill>
              <a:latin typeface="Arial" panose="020B0604020202020204" pitchFamily="34" charset="0"/>
              <a:cs typeface="Arial" panose="020B0604020202020204" pitchFamily="34" charset="0"/>
            </a:endParaRPr>
          </a:p>
        </p:txBody>
      </p:sp>
      <p:sp>
        <p:nvSpPr>
          <p:cNvPr id="3" name="Oval 2"/>
          <p:cNvSpPr/>
          <p:nvPr/>
        </p:nvSpPr>
        <p:spPr>
          <a:xfrm>
            <a:off x="2064103" y="1953039"/>
            <a:ext cx="1212574" cy="1143000"/>
          </a:xfrm>
          <a:prstGeom prst="ellipse">
            <a:avLst/>
          </a:prstGeom>
          <a:solidFill>
            <a:srgbClr val="00B0F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a:solidFill>
                <a:schemeClr val="bg1"/>
              </a:solidFill>
              <a:latin typeface="Arial" panose="020B0604020202020204" pitchFamily="34" charset="0"/>
              <a:cs typeface="Arial" panose="020B0604020202020204" pitchFamily="34" charset="0"/>
            </a:endParaRPr>
          </a:p>
        </p:txBody>
      </p:sp>
      <p:pic>
        <p:nvPicPr>
          <p:cNvPr id="11" name="Picture 5" descr="E:\QUYNH\anh tai ve poiwer oint\5e43c1f10bb5d163599e9eba_tải hình ảnh hoa đồng tiền.png"/>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0000" l="0" r="89901"/>
                    </a14:imgEffect>
                  </a14:imgLayer>
                </a14:imgProps>
              </a:ext>
              <a:ext uri="{28A0092B-C50C-407E-A947-70E740481C1C}">
                <a14:useLocalDpi xmlns:a14="http://schemas.microsoft.com/office/drawing/2010/main" val="0"/>
              </a:ext>
            </a:extLst>
          </a:blip>
          <a:srcRect r="46625" b="36233"/>
          <a:stretch>
            <a:fillRect/>
          </a:stretch>
        </p:blipFill>
        <p:spPr bwMode="auto">
          <a:xfrm>
            <a:off x="0" y="0"/>
            <a:ext cx="2064103" cy="2065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2670390" y="-35406"/>
            <a:ext cx="1746607" cy="198844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4954887" y="164387"/>
            <a:ext cx="3901437"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56324" y="164387"/>
            <a:ext cx="0" cy="1900719"/>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432" y="4911048"/>
            <a:ext cx="632702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8090" y="1709530"/>
            <a:ext cx="0" cy="3143391"/>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70337"/>
            <a:ext cx="9144000" cy="5132868"/>
            <a:chOff x="0" y="-138500"/>
            <a:chExt cx="9144000" cy="5271367"/>
          </a:xfrm>
        </p:grpSpPr>
        <p:cxnSp>
          <p:nvCxnSpPr>
            <p:cNvPr id="12" name="Straight Connector 11"/>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endPar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1027" name="Picture 3"/>
          <p:cNvPicPr>
            <a:picLocks noChangeAspect="1" noChangeArrowheads="1"/>
          </p:cNvPicPr>
          <p:nvPr/>
        </p:nvPicPr>
        <p:blipFill rotWithShape="1">
          <a:blip r:embed="rId1">
            <a:extLst>
              <a:ext uri="{BEBA8EAE-BF5A-486C-A8C5-ECC9F3942E4B}">
                <a14:imgProps xmlns:a14="http://schemas.microsoft.com/office/drawing/2010/main">
                  <a14:imgLayer r:embed="rId2">
                    <a14:imgEffect>
                      <a14:saturation sat="200000"/>
                    </a14:imgEffect>
                    <a14:imgEffect>
                      <a14:sharpenSoften amount="25000"/>
                    </a14:imgEffect>
                  </a14:imgLayer>
                </a14:imgProps>
              </a:ext>
              <a:ext uri="{28A0092B-C50C-407E-A947-70E740481C1C}">
                <a14:useLocalDpi xmlns:a14="http://schemas.microsoft.com/office/drawing/2010/main" val="0"/>
              </a:ext>
            </a:extLst>
          </a:blip>
          <a:srcRect t="668"/>
          <a:stretch>
            <a:fillRect/>
          </a:stretch>
        </p:blipFill>
        <p:spPr bwMode="auto">
          <a:xfrm>
            <a:off x="5918850" y="937549"/>
            <a:ext cx="3225150" cy="392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7759" y="436817"/>
            <a:ext cx="2492990" cy="584775"/>
          </a:xfrm>
          <a:prstGeom prst="rect">
            <a:avLst/>
          </a:prstGeom>
          <a:noFill/>
        </p:spPr>
        <p:txBody>
          <a:bodyPr wrap="none" rtlCol="0">
            <a:spAutoFit/>
          </a:bodyPr>
          <a:lstStyle/>
          <a:p>
            <a:r>
              <a:rPr lang="en-US" sz="3200" b="1" dirty="0" smtClean="0">
                <a:solidFill>
                  <a:srgbClr val="FF0000"/>
                </a:solidFill>
                <a:latin typeface="Andalus" panose="02020603050405020304" pitchFamily="18" charset="-78"/>
                <a:cs typeface="Andalus" panose="02020603050405020304" pitchFamily="18" charset="-78"/>
              </a:rPr>
              <a:t>TC </a:t>
            </a:r>
            <a:r>
              <a:rPr lang="en-US" sz="3200" b="1" dirty="0" err="1" smtClean="0">
                <a:solidFill>
                  <a:srgbClr val="FF0000"/>
                </a:solidFill>
                <a:latin typeface="Andalus" panose="02020603050405020304" pitchFamily="18" charset="-78"/>
                <a:cs typeface="Andalus" panose="02020603050405020304" pitchFamily="18" charset="-78"/>
              </a:rPr>
              <a:t>khởi</a:t>
            </a:r>
            <a:r>
              <a:rPr lang="en-US" sz="3200" b="1" dirty="0" smtClean="0">
                <a:solidFill>
                  <a:srgbClr val="FF0000"/>
                </a:solidFill>
                <a:latin typeface="Andalus" panose="02020603050405020304" pitchFamily="18" charset="-78"/>
                <a:cs typeface="Andalus" panose="02020603050405020304" pitchFamily="18" charset="-78"/>
              </a:rPr>
              <a:t> </a:t>
            </a:r>
            <a:r>
              <a:rPr lang="en-US" sz="3200" b="1" dirty="0" err="1" smtClean="0">
                <a:solidFill>
                  <a:srgbClr val="FF0000"/>
                </a:solidFill>
                <a:latin typeface="Andalus" panose="02020603050405020304" pitchFamily="18" charset="-78"/>
                <a:cs typeface="Andalus" panose="02020603050405020304" pitchFamily="18" charset="-78"/>
              </a:rPr>
              <a:t>động</a:t>
            </a:r>
            <a:endParaRPr lang="en-US" sz="3200" b="1" dirty="0">
              <a:solidFill>
                <a:srgbClr val="E80888"/>
              </a:solidFill>
              <a:latin typeface="Andalus" panose="02020603050405020304" pitchFamily="18" charset="-78"/>
              <a:cs typeface="Andalus" panose="02020603050405020304" pitchFamily="18" charset="-78"/>
            </a:endParaRP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2425" y="1659392"/>
            <a:ext cx="56864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4247317"/>
          </a:xfrm>
          <a:prstGeom prst="rect">
            <a:avLst/>
          </a:prstGeom>
          <a:noFill/>
        </p:spPr>
        <p:txBody>
          <a:bodyPr wrap="square" rtlCol="0">
            <a:spAutoFit/>
          </a:bodyPr>
          <a:lstStyle/>
          <a:p>
            <a:pPr algn="just"/>
            <a:r>
              <a:rPr lang="en-US" sz="1800" dirty="0"/>
              <a:t>   </a:t>
            </a:r>
            <a:r>
              <a:rPr lang="vi-VN" sz="1800" dirty="0"/>
              <a:t> Thầy giáo nói: “Chúng ta cần học cách giao tiếp tự tin. Vì thế hôm nay chúng ta sẽ tập nói trước lớp về bất cứ điều gì mình thích.”.</a:t>
            </a:r>
            <a:endParaRPr lang="vi-VN" sz="1800" dirty="0"/>
          </a:p>
          <a:p>
            <a:pPr algn="just"/>
            <a:r>
              <a:rPr lang="vi-VN" sz="1800" dirty="0"/>
              <a:t>    Quang được mời lên nói đầu tiên. Cậu lúng túng, đỏ mặt. Quang cảm thấy nói với bạn bên cạnh thì dễ, nhưng nói trước cả lớp thì sao mà khó thế. Thầy bảo: “Sáng nay ngủ dậy, em đã làm gì? Em cố nhớ xem…” </a:t>
            </a:r>
            <a:endParaRPr lang="vi-VN" sz="1800" dirty="0"/>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a:t>   Thầy giáo nhắc: “ Rồi gì nữa?</a:t>
            </a:r>
            <a:r>
              <a:rPr lang="en-US" sz="1800" dirty="0"/>
              <a:t>”</a:t>
            </a:r>
            <a:endParaRPr lang="vi-VN" sz="1800" dirty="0"/>
          </a:p>
          <a:p>
            <a:pPr algn="just"/>
            <a:r>
              <a:rPr lang="en-US" sz="1800" dirty="0"/>
              <a:t> </a:t>
            </a:r>
            <a:r>
              <a:rPr lang="vi-VN" sz="1800" dirty="0"/>
              <a:t>   Quang lại gãy đầu: “ À… ờ… Em ngủ dậy.”  Và cậu nói tiếp: “ Rồi… ờ…”</a:t>
            </a:r>
            <a:endParaRPr lang="vi-VN" sz="1800" dirty="0"/>
          </a:p>
          <a:p>
            <a:pPr algn="just"/>
            <a:r>
              <a:rPr lang="vi-VN" sz="1800" dirty="0"/>
              <a:t>    Thầy giáo mỉm cười, kiên nhẫn nghe Quang nói. Thầy bảo: “Thế là được rồi đấy!”</a:t>
            </a:r>
            <a:endParaRPr lang="vi-VN" sz="1800" dirty="0"/>
          </a:p>
          <a:p>
            <a:pPr algn="just"/>
            <a:r>
              <a:rPr lang="en-US" sz="1800" dirty="0"/>
              <a:t> </a:t>
            </a:r>
            <a:r>
              <a:rPr lang="vi-VN" sz="18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 </a:t>
            </a:r>
            <a:endParaRPr lang="en-US" sz="1800" dirty="0"/>
          </a:p>
        </p:txBody>
      </p:sp>
      <p:sp>
        <p:nvSpPr>
          <p:cNvPr id="8" name="TextBox 7"/>
          <p:cNvSpPr txBox="1"/>
          <p:nvPr/>
        </p:nvSpPr>
        <p:spPr>
          <a:xfrm>
            <a:off x="2979448" y="142935"/>
            <a:ext cx="1939955" cy="461665"/>
          </a:xfrm>
          <a:prstGeom prst="rect">
            <a:avLst/>
          </a:prstGeom>
          <a:noFill/>
        </p:spPr>
        <p:txBody>
          <a:bodyPr wrap="none" rtlCol="0">
            <a:spAutoFit/>
          </a:bodyPr>
          <a:lstStyle/>
          <a:p>
            <a:r>
              <a:rPr lang="en-US" sz="2400" b="1" dirty="0" err="1">
                <a:solidFill>
                  <a:srgbClr val="FF0000"/>
                </a:solidFill>
              </a:rPr>
              <a:t>Một</a:t>
            </a:r>
            <a:r>
              <a:rPr lang="en-US" sz="2400" b="1" dirty="0">
                <a:solidFill>
                  <a:srgbClr val="FF0000"/>
                </a:solidFill>
              </a:rPr>
              <a:t> </a:t>
            </a:r>
            <a:r>
              <a:rPr lang="en-US" sz="2400" b="1" dirty="0" err="1">
                <a:solidFill>
                  <a:srgbClr val="FF0000"/>
                </a:solidFill>
              </a:rPr>
              <a:t>giờ</a:t>
            </a:r>
            <a:r>
              <a:rPr lang="en-US" sz="2400" b="1" dirty="0">
                <a:solidFill>
                  <a:srgbClr val="FF0000"/>
                </a:solidFill>
              </a:rPr>
              <a:t> </a:t>
            </a:r>
            <a:r>
              <a:rPr lang="en-US" sz="2400" b="1" dirty="0" err="1">
                <a:solidFill>
                  <a:srgbClr val="FF0000"/>
                </a:solidFill>
              </a:rPr>
              <a:t>học</a:t>
            </a:r>
            <a:endParaRPr lang="en-US" sz="2400" b="1" dirty="0">
              <a:solidFill>
                <a:srgbClr val="FF0000"/>
              </a:solidFill>
            </a:endParaRPr>
          </a:p>
        </p:txBody>
      </p:sp>
      <p:sp>
        <p:nvSpPr>
          <p:cNvPr id="23" name="TextBox 22"/>
          <p:cNvSpPr txBox="1"/>
          <p:nvPr/>
        </p:nvSpPr>
        <p:spPr>
          <a:xfrm>
            <a:off x="7102021" y="166542"/>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theo</a:t>
            </a:r>
            <a:r>
              <a:rPr lang="en-US" sz="1800" dirty="0"/>
              <a:t> </a:t>
            </a:r>
            <a:r>
              <a:rPr lang="en-US" sz="1800" dirty="0" err="1"/>
              <a:t>nhóm</a:t>
            </a:r>
            <a:endParaRPr lang="en-US" sz="1800" dirty="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197" l="3175" r="96825"/>
                    </a14:imgEffect>
                  </a14:imgLayer>
                </a14:imgProps>
              </a:ext>
              <a:ext uri="{28A0092B-C50C-407E-A947-70E740481C1C}">
                <a14:useLocalDpi xmlns:a14="http://schemas.microsoft.com/office/drawing/2010/main" val="0"/>
              </a:ext>
            </a:extLst>
          </a:blip>
          <a:srcRect r="53869"/>
          <a:stretch>
            <a:fillRect/>
          </a:stretch>
        </p:blipFill>
        <p:spPr bwMode="auto">
          <a:xfrm>
            <a:off x="7260771" y="2140655"/>
            <a:ext cx="110727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2744315" y="1595348"/>
            <a:ext cx="4326579" cy="1598392"/>
            <a:chOff x="2744315" y="1595348"/>
            <a:chExt cx="4326579" cy="1598392"/>
          </a:xfrm>
          <a:solidFill>
            <a:schemeClr val="accent1">
              <a:lumMod val="40000"/>
              <a:lumOff val="60000"/>
            </a:schemeClr>
          </a:solidFill>
        </p:grpSpPr>
        <p:sp>
          <p:nvSpPr>
            <p:cNvPr id="5" name="Right Arrow 4"/>
            <p:cNvSpPr/>
            <p:nvPr/>
          </p:nvSpPr>
          <p:spPr>
            <a:xfrm>
              <a:off x="2744315" y="1595348"/>
              <a:ext cx="4326579"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3712876" cy="707886"/>
            </a:xfrm>
            <a:prstGeom prst="rect">
              <a:avLst/>
            </a:prstGeom>
            <a:grpFill/>
          </p:spPr>
          <p:txBody>
            <a:bodyPr wrap="none" rtlCol="0">
              <a:spAutoFit/>
            </a:bodyPr>
            <a:lstStyle/>
            <a:p>
              <a:r>
                <a:rPr lang="en-US" sz="4000" b="1">
                  <a:solidFill>
                    <a:srgbClr val="0418AC"/>
                  </a:solidFill>
                </a:rPr>
                <a:t>Trả lời câu hỏi</a:t>
              </a:r>
              <a:endParaRPr lang="en-US" sz="4000" b="1">
                <a:solidFill>
                  <a:srgbClr val="0418AC"/>
                </a:solidFill>
              </a:endParaRPr>
            </a:p>
          </p:txBody>
        </p:sp>
      </p:grpSp>
      <p:grpSp>
        <p:nvGrpSpPr>
          <p:cNvPr id="9" name="Group 8"/>
          <p:cNvGrpSpPr/>
          <p:nvPr/>
        </p:nvGrpSpPr>
        <p:grpSpPr>
          <a:xfrm>
            <a:off x="1812964" y="1781988"/>
            <a:ext cx="1175787" cy="122511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1" name="voltage.wav"/>
                                        </p:tgtEl>
                                      </p:cMediaNode>
                                    </p:audio>
                                  </p:sub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6753" y="3373821"/>
            <a:ext cx="8802569" cy="1590065"/>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1081836"/>
            <a:ext cx="8547965" cy="12003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2400" dirty="0"/>
              <a:t>Thầy giáo nói: “Chúng ta cần học cách giao tiếp tự tin. Vì thế hôm nay chúng ta sẽ tập nói trước lớp về bất cứ điều gì mình thích.”.</a:t>
            </a:r>
            <a:endParaRPr lang="vi-VN" sz="2400" dirty="0"/>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giờ</a:t>
            </a:r>
            <a:r>
              <a:rPr lang="en-US" sz="2800" b="1" dirty="0" smtClean="0">
                <a:solidFill>
                  <a:srgbClr val="FF0000"/>
                </a:solidFill>
              </a:rPr>
              <a:t> </a:t>
            </a:r>
            <a:r>
              <a:rPr lang="en-US" sz="2800" b="1" dirty="0" err="1" smtClean="0">
                <a:solidFill>
                  <a:srgbClr val="FF0000"/>
                </a:solidFill>
              </a:rPr>
              <a:t>học</a:t>
            </a:r>
            <a:endParaRPr lang="en-US" sz="2800" b="1" dirty="0">
              <a:solidFill>
                <a:srgbClr val="FF0000"/>
              </a:solidFill>
            </a:endParaRPr>
          </a:p>
        </p:txBody>
      </p:sp>
      <p:sp>
        <p:nvSpPr>
          <p:cNvPr id="28" name="TextBox 27"/>
          <p:cNvSpPr txBox="1"/>
          <p:nvPr/>
        </p:nvSpPr>
        <p:spPr>
          <a:xfrm>
            <a:off x="869502" y="705867"/>
            <a:ext cx="1898244" cy="369332"/>
          </a:xfrm>
          <a:prstGeom prst="rect">
            <a:avLst/>
          </a:prstGeom>
          <a:solidFill>
            <a:srgbClr val="00B0F0"/>
          </a:solidFill>
        </p:spPr>
        <p:txBody>
          <a:bodyPr wrap="square" rtlCol="0">
            <a:spAutoFit/>
          </a:bodyPr>
          <a:lstStyle/>
          <a:p>
            <a:pPr algn="ctr"/>
            <a:r>
              <a:rPr lang="en-US" sz="1800"/>
              <a:t>Đọc đoạn 1</a:t>
            </a:r>
            <a:endParaRPr lang="en-US" sz="1800"/>
          </a:p>
        </p:txBody>
      </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ounded Rectangle 3"/>
          <p:cNvSpPr/>
          <p:nvPr/>
        </p:nvSpPr>
        <p:spPr>
          <a:xfrm>
            <a:off x="869502" y="3696954"/>
            <a:ext cx="7654387"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43413" y="2702412"/>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69502" y="3925572"/>
            <a:ext cx="7491513" cy="430887"/>
          </a:xfrm>
          <a:prstGeom prst="rect">
            <a:avLst/>
          </a:prstGeom>
          <a:noFill/>
        </p:spPr>
        <p:txBody>
          <a:bodyPr wrap="square" rtlCol="0">
            <a:spAutoFit/>
          </a:bodyPr>
          <a:lstStyle/>
          <a:p>
            <a:r>
              <a:rPr lang="vi-VN" sz="2200" b="1" dirty="0">
                <a:solidFill>
                  <a:schemeClr val="bg1"/>
                </a:solidFill>
              </a:rPr>
              <a:t>Câu </a:t>
            </a:r>
            <a:r>
              <a:rPr lang="en-US" sz="2200" b="1" dirty="0">
                <a:solidFill>
                  <a:schemeClr val="bg1"/>
                </a:solidFill>
              </a:rPr>
              <a:t>1</a:t>
            </a:r>
            <a:r>
              <a:rPr lang="en-US" sz="2200" dirty="0">
                <a:solidFill>
                  <a:schemeClr val="bg1"/>
                </a:solidFill>
              </a:rPr>
              <a:t>: </a:t>
            </a:r>
            <a:r>
              <a:rPr lang="nl-NL" sz="2200" dirty="0">
                <a:solidFill>
                  <a:schemeClr val="bg1"/>
                </a:solidFill>
              </a:rPr>
              <a:t>Trong giờ học thầy giáo yêu cầu cả lớp làm gì? </a:t>
            </a:r>
            <a:r>
              <a:rPr lang="en-US" sz="2200" dirty="0" smtClean="0">
                <a:solidFill>
                  <a:schemeClr val="bg1"/>
                </a:solidFill>
              </a:rPr>
              <a:t> </a:t>
            </a:r>
            <a:endParaRPr lang="en-US" sz="2200" dirty="0">
              <a:solidFill>
                <a:schemeClr val="bg1"/>
              </a:solidFill>
            </a:endParaRPr>
          </a:p>
        </p:txBody>
      </p:sp>
      <p:sp>
        <p:nvSpPr>
          <p:cNvPr id="29" name="Rectangle 28"/>
          <p:cNvSpPr/>
          <p:nvPr/>
        </p:nvSpPr>
        <p:spPr>
          <a:xfrm>
            <a:off x="799454" y="3571628"/>
            <a:ext cx="7724435" cy="1138773"/>
          </a:xfrm>
          <a:prstGeom prst="rect">
            <a:avLst/>
          </a:prstGeom>
          <a:solidFill>
            <a:srgbClr val="0418AC"/>
          </a:solidFill>
        </p:spPr>
        <p:txBody>
          <a:bodyPr wrap="square">
            <a:spAutoFit/>
          </a:bodyPr>
          <a:lstStyle/>
          <a:p>
            <a:r>
              <a:rPr lang="vi-VN" sz="2000" i="1" dirty="0" smtClean="0"/>
              <a:t> </a:t>
            </a:r>
            <a:r>
              <a:rPr lang="vi-VN" sz="2200" i="1" dirty="0" smtClean="0">
                <a:solidFill>
                  <a:schemeClr val="bg1"/>
                </a:solidFill>
              </a:rPr>
              <a:t>Thầy </a:t>
            </a:r>
            <a:r>
              <a:rPr lang="vi-VN" sz="2200" i="1" dirty="0">
                <a:solidFill>
                  <a:schemeClr val="bg1"/>
                </a:solidFill>
              </a:rPr>
              <a:t>giáo yêu cầu cả lớp tập nói trước lớp về bất cứ điều gì mình thích. </a:t>
            </a:r>
            <a:endParaRPr lang="vi-VN" sz="2200" dirty="0">
              <a:solidFill>
                <a:schemeClr val="bg1"/>
              </a:solidFill>
            </a:endParaRPr>
          </a:p>
          <a:p>
            <a:r>
              <a:rPr lang="vi-VN" sz="2400" dirty="0" smtClean="0">
                <a:solidFill>
                  <a:schemeClr val="bg1"/>
                </a:solidFill>
              </a:rPr>
              <a:t> </a:t>
            </a:r>
            <a:endParaRPr lang="en-US" sz="24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00">
        <p14:flip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7" name="bomb.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3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7" name="bomb.wav"/>
                                        </p:tgtEl>
                                      </p:cMediaNode>
                                    </p:audio>
                                  </p:sub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30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7" name="bomb.wav"/>
                                        </p:tgtEl>
                                      </p:cMediaNode>
                                    </p:audio>
                                  </p:sub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subTnLst>
                                    <p:audio>
                                      <p:cMediaNode>
                                        <p:cTn display="0" masterRel="sameClick">
                                          <p:stCondLst>
                                            <p:cond evt="begin" delay="0">
                                              <p:tn val="14"/>
                                            </p:cond>
                                          </p:stCondLst>
                                          <p:endCondLst>
                                            <p:cond evt="onStopAudio" delay="0">
                                              <p:tgtEl>
                                                <p:sldTgt/>
                                              </p:tgtEl>
                                            </p:cond>
                                          </p:endCondLst>
                                        </p:cTn>
                                        <p:tgtEl>
                                          <p:sndTgt r:embed="rId7" name="bomb.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6"/>
                                        </p:tgtEl>
                                      </p:cBhvr>
                                    </p:animEffect>
                                    <p:anim calcmode="lin" valueType="num">
                                      <p:cBhvr>
                                        <p:cTn id="21" dur="1000"/>
                                        <p:tgtEl>
                                          <p:spTgt spid="6"/>
                                        </p:tgtEl>
                                        <p:attrNameLst>
                                          <p:attrName>ppt_x</p:attrName>
                                        </p:attrNameLst>
                                      </p:cBhvr>
                                      <p:tavLst>
                                        <p:tav tm="0">
                                          <p:val>
                                            <p:strVal val="ppt_x"/>
                                          </p:val>
                                        </p:tav>
                                        <p:tav tm="100000">
                                          <p:val>
                                            <p:strVal val="ppt_x"/>
                                          </p:val>
                                        </p:tav>
                                      </p:tavLst>
                                    </p:anim>
                                    <p:anim calcmode="lin" valueType="num">
                                      <p:cBhvr>
                                        <p:cTn id="22" dur="1000"/>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cTn>
                              </p:par>
                              <p:par>
                                <p:cTn id="24" presetID="42" presetClass="exit" presetSubtype="0" fill="hold" grpId="1" nodeType="withEffect">
                                  <p:stCondLst>
                                    <p:cond delay="0"/>
                                  </p:stCondLst>
                                  <p:childTnLst>
                                    <p:animEffect transition="out" filter="fade">
                                      <p:cBhvr>
                                        <p:cTn id="25" dur="1000"/>
                                        <p:tgtEl>
                                          <p:spTgt spid="4"/>
                                        </p:tgtEl>
                                      </p:cBhvr>
                                    </p:animEffect>
                                    <p:anim calcmode="lin" valueType="num">
                                      <p:cBhvr>
                                        <p:cTn id="26" dur="1000"/>
                                        <p:tgtEl>
                                          <p:spTgt spid="4"/>
                                        </p:tgtEl>
                                        <p:attrNameLst>
                                          <p:attrName>ppt_x</p:attrName>
                                        </p:attrNameLst>
                                      </p:cBhvr>
                                      <p:tavLst>
                                        <p:tav tm="0">
                                          <p:val>
                                            <p:strVal val="ppt_x"/>
                                          </p:val>
                                        </p:tav>
                                        <p:tav tm="100000">
                                          <p:val>
                                            <p:strVal val="ppt_x"/>
                                          </p:val>
                                        </p:tav>
                                      </p:tavLst>
                                    </p:anim>
                                    <p:anim calcmode="lin" valueType="num">
                                      <p:cBhvr>
                                        <p:cTn id="27" dur="1000"/>
                                        <p:tgtEl>
                                          <p:spTgt spid="4"/>
                                        </p:tgtEl>
                                        <p:attrNameLst>
                                          <p:attrName>ppt_y</p:attrName>
                                        </p:attrNameLst>
                                      </p:cBhvr>
                                      <p:tavLst>
                                        <p:tav tm="0">
                                          <p:val>
                                            <p:strVal val="ppt_y"/>
                                          </p:val>
                                        </p:tav>
                                        <p:tav tm="100000">
                                          <p:val>
                                            <p:strVal val="ppt_y+.1"/>
                                          </p:val>
                                        </p:tav>
                                      </p:tavLst>
                                    </p:anim>
                                    <p:set>
                                      <p:cBhvr>
                                        <p:cTn id="28" dur="1" fill="hold">
                                          <p:stCondLst>
                                            <p:cond delay="999"/>
                                          </p:stCondLst>
                                        </p:cTn>
                                        <p:tgtEl>
                                          <p:spTgt spid="4"/>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0"/>
                                        <p:tgtEl>
                                          <p:spTgt spid="5"/>
                                        </p:tgtEl>
                                        <p:attrNameLst>
                                          <p:attrName>ppt_y</p:attrName>
                                        </p:attrNameLst>
                                      </p:cBhvr>
                                      <p:tavLst>
                                        <p:tav tm="0">
                                          <p:val>
                                            <p:strVal val="ppt_y"/>
                                          </p:val>
                                        </p:tav>
                                        <p:tav tm="100000">
                                          <p:val>
                                            <p:strVal val="ppt_y+.1"/>
                                          </p:val>
                                        </p:tav>
                                      </p:tavLst>
                                    </p:anim>
                                    <p:set>
                                      <p:cBhvr>
                                        <p:cTn id="33" dur="1" fill="hold">
                                          <p:stCondLst>
                                            <p:cond delay="999"/>
                                          </p:stCondLst>
                                        </p:cTn>
                                        <p:tgtEl>
                                          <p:spTgt spid="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animBg="1"/>
      <p:bldP spid="4" grpId="1" animBg="1"/>
      <p:bldP spid="5" grpId="0"/>
      <p:bldP spid="5" grpId="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298017" y="655116"/>
            <a:ext cx="8547965" cy="3954929"/>
          </a:xfrm>
          <a:prstGeom prst="rect">
            <a:avLst/>
          </a:prstGeom>
          <a:solidFill>
            <a:schemeClr val="accent4">
              <a:lumMod val="20000"/>
              <a:lumOff val="80000"/>
            </a:schemeClr>
          </a:solidFill>
        </p:spPr>
        <p:txBody>
          <a:bodyPr wrap="square" rtlCol="0">
            <a:spAutoFit/>
          </a:bodyPr>
          <a:lstStyle/>
          <a:p>
            <a:pPr algn="just"/>
            <a:r>
              <a:rPr lang="en-US" sz="22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endParaRPr lang="vi-VN" sz="1900" dirty="0"/>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endParaRPr lang="vi-VN" sz="1900" dirty="0"/>
          </a:p>
          <a:p>
            <a:pPr algn="just"/>
            <a:r>
              <a:rPr lang="vi-VN" sz="1900" dirty="0"/>
              <a:t>    Thầy giáo mỉm cười, kiên nhẫn nghe Quang nói. Thầy bảo: “Thế là được rồi đấy</a:t>
            </a:r>
            <a:r>
              <a:rPr lang="vi-VN" sz="1900" dirty="0" smtClean="0"/>
              <a:t>!”</a:t>
            </a:r>
            <a:endParaRPr lang="vi-VN" sz="1900" dirty="0" smtClean="0"/>
          </a:p>
          <a:p>
            <a:pPr algn="just"/>
            <a:r>
              <a:rPr lang="vi-VN" sz="2000" dirty="0" smtClean="0"/>
              <a:t>   </a:t>
            </a:r>
            <a:r>
              <a:rPr lang="vi-VN" sz="1900" dirty="0" smtClean="0"/>
              <a:t>Nhưng </a:t>
            </a:r>
            <a:r>
              <a:rPr lang="vi-VN" sz="19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900" dirty="0"/>
              <a:t>C</a:t>
            </a:r>
            <a:r>
              <a:rPr lang="vi-VN" sz="1900" dirty="0"/>
              <a:t>ả lớp tràn ngập tiếng vỗ tay.</a:t>
            </a:r>
            <a:endParaRPr lang="vi-VN" sz="1900" dirty="0"/>
          </a:p>
        </p:txBody>
      </p:sp>
      <p:sp>
        <p:nvSpPr>
          <p:cNvPr id="8" name="TextBox 7"/>
          <p:cNvSpPr txBox="1"/>
          <p:nvPr/>
        </p:nvSpPr>
        <p:spPr>
          <a:xfrm>
            <a:off x="3482065" y="168457"/>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28" name="TextBox 27"/>
          <p:cNvSpPr txBox="1"/>
          <p:nvPr/>
        </p:nvSpPr>
        <p:spPr>
          <a:xfrm>
            <a:off x="6947738" y="375253"/>
            <a:ext cx="1898244" cy="369332"/>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đoạn</a:t>
            </a:r>
            <a:r>
              <a:rPr lang="en-US" sz="1800" dirty="0"/>
              <a:t> </a:t>
            </a:r>
            <a:r>
              <a:rPr lang="en-US" sz="1800" dirty="0" smtClean="0"/>
              <a:t>2, 3</a:t>
            </a:r>
            <a:endParaRPr lang="en-US" sz="1800" dirty="0"/>
          </a:p>
        </p:txBody>
      </p:sp>
      <p:grpSp>
        <p:nvGrpSpPr>
          <p:cNvPr id="3" name="Group 2"/>
          <p:cNvGrpSpPr/>
          <p:nvPr/>
        </p:nvGrpSpPr>
        <p:grpSpPr>
          <a:xfrm>
            <a:off x="43413" y="54323"/>
            <a:ext cx="826089" cy="637356"/>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7896860" y="4207602"/>
            <a:ext cx="1247140" cy="80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3996" y="135602"/>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43413" y="135602"/>
            <a:ext cx="826089" cy="809063"/>
            <a:chOff x="2210284" y="3447251"/>
            <a:chExt cx="826089" cy="809063"/>
          </a:xfrm>
        </p:grpSpPr>
        <p:sp>
          <p:nvSpPr>
            <p:cNvPr id="2" name="Oval 1"/>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139837" y="3482123"/>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ounded Rectangle 16"/>
          <p:cNvSpPr/>
          <p:nvPr/>
        </p:nvSpPr>
        <p:spPr>
          <a:xfrm>
            <a:off x="674477" y="3009706"/>
            <a:ext cx="7708635" cy="563443"/>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200" b="1" dirty="0">
                <a:solidFill>
                  <a:schemeClr val="bg1"/>
                </a:solidFill>
              </a:rPr>
              <a:t>Câu 3.</a:t>
            </a:r>
            <a:r>
              <a:rPr lang="nl-NL" sz="2200" dirty="0">
                <a:solidFill>
                  <a:schemeClr val="bg1"/>
                </a:solidFill>
              </a:rPr>
              <a:t> Theo em, điều gì khiến Quang trở nên tự tin?. </a:t>
            </a:r>
            <a:endParaRPr lang="vi-VN" sz="2200" dirty="0">
              <a:solidFill>
                <a:schemeClr val="bg1"/>
              </a:solidFill>
            </a:endParaRPr>
          </a:p>
        </p:txBody>
      </p:sp>
      <p:sp>
        <p:nvSpPr>
          <p:cNvPr id="20" name="Rectangle 19"/>
          <p:cNvSpPr/>
          <p:nvPr/>
        </p:nvSpPr>
        <p:spPr>
          <a:xfrm>
            <a:off x="674478" y="2240265"/>
            <a:ext cx="7822595" cy="769441"/>
          </a:xfrm>
          <a:prstGeom prst="rect">
            <a:avLst/>
          </a:prstGeom>
        </p:spPr>
        <p:txBody>
          <a:bodyPr wrap="square">
            <a:spAutoFit/>
          </a:bodyPr>
          <a:lstStyle/>
          <a:p>
            <a:r>
              <a:rPr lang="vi-VN" sz="2000" i="1" dirty="0">
                <a:solidFill>
                  <a:srgbClr val="FF0000"/>
                </a:solidFill>
              </a:rPr>
              <a:t>B</a:t>
            </a:r>
            <a:r>
              <a:rPr lang="vi-VN" sz="2000" i="1" dirty="0" smtClean="0">
                <a:solidFill>
                  <a:srgbClr val="FF0000"/>
                </a:solidFill>
              </a:rPr>
              <a:t>ạn </a:t>
            </a:r>
            <a:r>
              <a:rPr lang="vi-VN" sz="2000" i="1" dirty="0">
                <a:solidFill>
                  <a:srgbClr val="FF0000"/>
                </a:solidFill>
              </a:rPr>
              <a:t>cảm thấy nói với bạn bên cạnh thì dễ nhưng đứng trước cả lớp mà nói thì sao mà khó thế</a:t>
            </a:r>
            <a:r>
              <a:rPr lang="vi-VN" sz="2000" i="1" dirty="0"/>
              <a:t>.</a:t>
            </a:r>
            <a:r>
              <a:rPr lang="vi-VN" sz="2400" i="1" dirty="0"/>
              <a:t> </a:t>
            </a:r>
            <a:endParaRPr lang="vi-VN" sz="2400" dirty="0"/>
          </a:p>
        </p:txBody>
      </p:sp>
      <p:sp>
        <p:nvSpPr>
          <p:cNvPr id="21" name="Rounded Rectangle 20"/>
          <p:cNvSpPr/>
          <p:nvPr/>
        </p:nvSpPr>
        <p:spPr>
          <a:xfrm>
            <a:off x="722057" y="4109272"/>
            <a:ext cx="7708634" cy="542292"/>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err="1">
                <a:solidFill>
                  <a:schemeClr val="bg1"/>
                </a:solidFill>
              </a:rPr>
              <a:t>Câu</a:t>
            </a:r>
            <a:r>
              <a:rPr lang="en-US" sz="2200" b="1" dirty="0">
                <a:solidFill>
                  <a:schemeClr val="bg1"/>
                </a:solidFill>
              </a:rPr>
              <a:t> 4</a:t>
            </a:r>
            <a:r>
              <a:rPr lang="en-US" sz="2200" dirty="0">
                <a:solidFill>
                  <a:schemeClr val="bg1"/>
                </a:solidFill>
              </a:rPr>
              <a:t>. </a:t>
            </a:r>
            <a:r>
              <a:rPr lang="nl-NL" sz="2200" dirty="0">
                <a:solidFill>
                  <a:schemeClr val="bg1"/>
                </a:solidFill>
              </a:rPr>
              <a:t>Khi nói trước lớp, em cảm thấy thế nào? </a:t>
            </a:r>
            <a:endParaRPr lang="vi-VN" sz="2200" dirty="0">
              <a:solidFill>
                <a:schemeClr val="bg1"/>
              </a:solidFill>
            </a:endParaRPr>
          </a:p>
        </p:txBody>
      </p:sp>
      <p:sp>
        <p:nvSpPr>
          <p:cNvPr id="25" name="Rectangle 24"/>
          <p:cNvSpPr/>
          <p:nvPr/>
        </p:nvSpPr>
        <p:spPr>
          <a:xfrm>
            <a:off x="797780" y="944665"/>
            <a:ext cx="7585333" cy="707886"/>
          </a:xfrm>
          <a:prstGeom prst="rect">
            <a:avLst/>
          </a:prstGeom>
          <a:solidFill>
            <a:srgbClr val="0418AC"/>
          </a:solidFill>
        </p:spPr>
        <p:txBody>
          <a:bodyPr wrap="square">
            <a:spAutoFit/>
          </a:bodyPr>
          <a:lstStyle/>
          <a:p>
            <a:r>
              <a:rPr lang="vi-VN" sz="2000" i="1" dirty="0" smtClean="0">
                <a:solidFill>
                  <a:srgbClr val="FFFF00"/>
                </a:solidFill>
              </a:rPr>
              <a:t> Tìm từ ngữ </a:t>
            </a:r>
            <a:r>
              <a:rPr lang="vi-VN" sz="2000" i="1" dirty="0">
                <a:solidFill>
                  <a:srgbClr val="FFFF00"/>
                </a:solidFill>
              </a:rPr>
              <a:t>cho biết cảm xúc của Quang khi được mời lên </a:t>
            </a:r>
            <a:endParaRPr lang="vi-VN" sz="2000" i="1" dirty="0" smtClean="0">
              <a:solidFill>
                <a:srgbClr val="FFFF00"/>
              </a:solidFill>
            </a:endParaRPr>
          </a:p>
          <a:p>
            <a:r>
              <a:rPr lang="vi-VN" sz="2000" i="1" dirty="0" smtClean="0">
                <a:solidFill>
                  <a:srgbClr val="FFFF00"/>
                </a:solidFill>
              </a:rPr>
              <a:t>nói trước lớp?</a:t>
            </a:r>
            <a:endParaRPr lang="vi-VN" sz="2000" i="1" dirty="0">
              <a:solidFill>
                <a:srgbClr val="FFFF00"/>
              </a:solidFill>
            </a:endParaRPr>
          </a:p>
        </p:txBody>
      </p:sp>
      <p:sp>
        <p:nvSpPr>
          <p:cNvPr id="27" name="Rectangle 26"/>
          <p:cNvSpPr/>
          <p:nvPr/>
        </p:nvSpPr>
        <p:spPr>
          <a:xfrm>
            <a:off x="1456544" y="327900"/>
            <a:ext cx="5846472" cy="400110"/>
          </a:xfrm>
          <a:prstGeom prst="rect">
            <a:avLst/>
          </a:prstGeom>
          <a:solidFill>
            <a:srgbClr val="0418AC"/>
          </a:solidFill>
        </p:spPr>
        <p:txBody>
          <a:bodyPr wrap="none">
            <a:spAutoFit/>
          </a:bodyPr>
          <a:lstStyle/>
          <a:p>
            <a:r>
              <a:rPr lang="vi-VN" sz="2000" dirty="0" smtClean="0"/>
              <a:t> </a:t>
            </a:r>
            <a:r>
              <a:rPr lang="vi-VN" sz="2000" i="1" dirty="0">
                <a:solidFill>
                  <a:srgbClr val="FFFF00"/>
                </a:solidFill>
              </a:rPr>
              <a:t>Ai là người được thầy giáo mời lên nói đầu tiên?</a:t>
            </a:r>
            <a:r>
              <a:rPr lang="vi-VN" sz="2000" i="1" dirty="0" smtClean="0">
                <a:solidFill>
                  <a:srgbClr val="FFFF00"/>
                </a:solidFill>
              </a:rPr>
              <a:t>. </a:t>
            </a:r>
            <a:endParaRPr lang="vi-VN" sz="2000" i="1" dirty="0">
              <a:solidFill>
                <a:srgbClr val="FFFF00"/>
              </a:solidFill>
            </a:endParaRPr>
          </a:p>
        </p:txBody>
      </p:sp>
      <p:sp>
        <p:nvSpPr>
          <p:cNvPr id="29" name="Rectangle 28"/>
          <p:cNvSpPr/>
          <p:nvPr/>
        </p:nvSpPr>
        <p:spPr>
          <a:xfrm>
            <a:off x="897964" y="1840155"/>
            <a:ext cx="7585333" cy="400110"/>
          </a:xfrm>
          <a:prstGeom prst="rect">
            <a:avLst/>
          </a:prstGeom>
          <a:solidFill>
            <a:srgbClr val="0418AC"/>
          </a:solidFill>
        </p:spPr>
        <p:txBody>
          <a:bodyPr wrap="square">
            <a:spAutoFit/>
          </a:bodyPr>
          <a:lstStyle/>
          <a:p>
            <a:r>
              <a:rPr lang="vi-VN" sz="2000" i="1" dirty="0" smtClean="0">
                <a:solidFill>
                  <a:srgbClr val="FFFF00"/>
                </a:solidFill>
              </a:rPr>
              <a:t> </a:t>
            </a:r>
            <a:r>
              <a:rPr lang="vi-VN" sz="2000" b="1" dirty="0">
                <a:solidFill>
                  <a:schemeClr val="bg1"/>
                </a:solidFill>
              </a:rPr>
              <a:t>Câu 2</a:t>
            </a:r>
            <a:r>
              <a:rPr lang="vi-VN" sz="2000" dirty="0">
                <a:solidFill>
                  <a:schemeClr val="bg1"/>
                </a:solidFill>
              </a:rPr>
              <a:t>. Vì sao lúc đầu Quang lúng túng?</a:t>
            </a:r>
            <a:endParaRPr lang="vi-VN" sz="2000" i="1" dirty="0">
              <a:solidFill>
                <a:srgbClr val="FFFF00"/>
              </a:solidFill>
            </a:endParaRPr>
          </a:p>
        </p:txBody>
      </p:sp>
      <p:sp>
        <p:nvSpPr>
          <p:cNvPr id="30" name="Rectangle 29"/>
          <p:cNvSpPr/>
          <p:nvPr/>
        </p:nvSpPr>
        <p:spPr>
          <a:xfrm>
            <a:off x="665077" y="3664125"/>
            <a:ext cx="7822595" cy="400110"/>
          </a:xfrm>
          <a:prstGeom prst="rect">
            <a:avLst/>
          </a:prstGeom>
        </p:spPr>
        <p:txBody>
          <a:bodyPr wrap="square">
            <a:spAutoFit/>
          </a:bodyPr>
          <a:lstStyle/>
          <a:p>
            <a:r>
              <a:rPr lang="vi-VN" sz="2000" i="1" dirty="0" smtClean="0">
                <a:solidFill>
                  <a:srgbClr val="FF0000"/>
                </a:solidFill>
              </a:rPr>
              <a:t>Thầy </a:t>
            </a:r>
            <a:r>
              <a:rPr lang="vi-VN" sz="2000" i="1" dirty="0">
                <a:solidFill>
                  <a:srgbClr val="FF0000"/>
                </a:solidFill>
              </a:rPr>
              <a:t>giáo và các bạn động viên, cổ vũ Quang; Quang rất cố gắng</a:t>
            </a:r>
            <a:r>
              <a:rPr lang="vi-VN" sz="2000" dirty="0">
                <a:solidFill>
                  <a:srgbClr val="FF0000"/>
                </a:solidFill>
              </a:rPr>
              <a:t>. </a:t>
            </a:r>
            <a:endParaRPr lang="vi-VN" sz="20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animBg="1"/>
      <p:bldP spid="25" grpId="0" animBg="1"/>
      <p:bldP spid="27" grpId="0" animBg="1"/>
      <p:bldP spid="29" grpId="0" animBg="1"/>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64524"/>
            <a:ext cx="9144000" cy="4998007"/>
            <a:chOff x="0" y="0"/>
            <a:chExt cx="9144000" cy="5132867"/>
          </a:xfrm>
        </p:grpSpPr>
        <p:cxnSp>
          <p:nvCxnSpPr>
            <p:cNvPr id="24" name="Straight Connector 23"/>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77456" y="621342"/>
            <a:ext cx="8547965" cy="3924151"/>
          </a:xfrm>
          <a:prstGeom prst="rect">
            <a:avLst/>
          </a:prstGeom>
          <a:noFill/>
        </p:spPr>
        <p:txBody>
          <a:bodyPr wrap="square" rtlCol="0">
            <a:spAutoFit/>
          </a:bodyPr>
          <a:lstStyle/>
          <a:p>
            <a:pPr algn="just"/>
            <a:r>
              <a:rPr lang="en-US" sz="2100" dirty="0"/>
              <a:t>   </a:t>
            </a:r>
            <a:r>
              <a:rPr lang="vi-VN" sz="1900" dirty="0"/>
              <a:t>Quang được mời lên nói đầu tiên. Cậu lúng túng, đỏ mặt. Quang cảm thấy nói với bạn bên cạnh thì dễ, nhưng nói trước cả lớp thì sao mà khó thế. Thầy bảo: “Sáng nay ngủ dậy, em đã làm gì? Em cố nhớ xem…” </a:t>
            </a:r>
            <a:endParaRPr lang="vi-VN" sz="1900" dirty="0"/>
          </a:p>
          <a:p>
            <a:pPr algn="just"/>
            <a:r>
              <a:rPr lang="vi-VN" sz="1900" dirty="0"/>
              <a:t>Quang ngập ngừng</a:t>
            </a:r>
            <a:r>
              <a:rPr lang="en-US" sz="1900" dirty="0"/>
              <a:t>,</a:t>
            </a:r>
            <a:r>
              <a:rPr lang="vi-VN" sz="1900" dirty="0"/>
              <a:t> vừa nói vừa gãi đầu</a:t>
            </a:r>
            <a:r>
              <a:rPr lang="en-US" sz="1900" dirty="0"/>
              <a:t>: “ E</a:t>
            </a:r>
            <a:r>
              <a:rPr lang="vi-VN" sz="1900" dirty="0"/>
              <a:t>m</a:t>
            </a:r>
            <a:r>
              <a:rPr lang="en-US" sz="1900" dirty="0"/>
              <a:t>…”</a:t>
            </a:r>
            <a:endParaRPr lang="vi-VN" sz="1900" dirty="0"/>
          </a:p>
          <a:p>
            <a:pPr algn="just"/>
            <a:r>
              <a:rPr lang="en-US" sz="1900" dirty="0"/>
              <a:t> </a:t>
            </a:r>
            <a:r>
              <a:rPr lang="vi-VN" sz="1900" dirty="0"/>
              <a:t>   Thầy giáo nhắc: “ Rồi gì nữa?</a:t>
            </a:r>
            <a:r>
              <a:rPr lang="en-US" sz="1900" dirty="0"/>
              <a:t>”</a:t>
            </a:r>
            <a:endParaRPr lang="vi-VN" sz="1900" dirty="0"/>
          </a:p>
          <a:p>
            <a:pPr algn="just"/>
            <a:r>
              <a:rPr lang="en-US" sz="1900" dirty="0"/>
              <a:t> </a:t>
            </a:r>
            <a:r>
              <a:rPr lang="vi-VN" sz="1900" dirty="0"/>
              <a:t>   Quang lại gãi đầu: “ À… ờ… Em ngủ dậy.”  Và cậu nói tiếp: “ Rồi… ờ…”</a:t>
            </a:r>
            <a:endParaRPr lang="vi-VN" sz="1900" dirty="0"/>
          </a:p>
          <a:p>
            <a:pPr algn="just"/>
            <a:r>
              <a:rPr lang="vi-VN" sz="1900" dirty="0"/>
              <a:t>    Thầy giáo mỉm cười, kiên nhẫn nghe Quang nói. Thầy bảo: “Thế là được rồi đấy!”</a:t>
            </a:r>
            <a:endParaRPr lang="vi-VN" sz="1900" dirty="0"/>
          </a:p>
          <a:p>
            <a:pPr algn="just"/>
            <a:r>
              <a:rPr lang="vi-VN" sz="1900" dirty="0"/>
              <a:t>   Nhưng 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900" dirty="0"/>
              <a:t>C</a:t>
            </a:r>
            <a:r>
              <a:rPr lang="vi-VN" sz="1900" dirty="0"/>
              <a:t>ả lớp tràn ngập tiếng vỗ tay.</a:t>
            </a:r>
            <a:endParaRPr lang="vi-VN" sz="1900" dirty="0"/>
          </a:p>
        </p:txBody>
      </p:sp>
      <p:sp>
        <p:nvSpPr>
          <p:cNvPr id="8" name="TextBox 7"/>
          <p:cNvSpPr txBox="1"/>
          <p:nvPr/>
        </p:nvSpPr>
        <p:spPr>
          <a:xfrm>
            <a:off x="3050568" y="148936"/>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28" name="TextBox 27"/>
          <p:cNvSpPr txBox="1"/>
          <p:nvPr/>
        </p:nvSpPr>
        <p:spPr>
          <a:xfrm>
            <a:off x="7148709" y="252010"/>
            <a:ext cx="1898244" cy="369332"/>
          </a:xfrm>
          <a:prstGeom prst="rect">
            <a:avLst/>
          </a:prstGeom>
          <a:solidFill>
            <a:srgbClr val="00B0F0"/>
          </a:solidFill>
        </p:spPr>
        <p:txBody>
          <a:bodyPr wrap="square" rtlCol="0">
            <a:spAutoFit/>
          </a:bodyPr>
          <a:lstStyle/>
          <a:p>
            <a:pPr algn="ctr"/>
            <a:r>
              <a:rPr lang="en-US" sz="1800"/>
              <a:t>Đọc diễn cảm</a:t>
            </a:r>
            <a:endParaRPr lang="en-US" sz="180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4524"/>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2200588" y="140044"/>
            <a:ext cx="4139275" cy="461665"/>
          </a:xfrm>
          <a:prstGeom prst="rect">
            <a:avLst/>
          </a:prstGeom>
          <a:noFill/>
        </p:spPr>
        <p:txBody>
          <a:bodyPr wrap="none" rtlCol="0">
            <a:spAutoFit/>
          </a:bodyPr>
          <a:lstStyle/>
          <a:p>
            <a:r>
              <a:rPr lang="en-US" sz="2400" dirty="0">
                <a:solidFill>
                  <a:srgbClr val="0070C0"/>
                </a:solidFill>
              </a:rPr>
              <a:t>VIDEO:</a:t>
            </a:r>
            <a:r>
              <a:rPr lang="en-US" sz="2400" dirty="0"/>
              <a:t> </a:t>
            </a:r>
            <a:r>
              <a:rPr lang="en-US" sz="2400" dirty="0" err="1" smtClean="0">
                <a:solidFill>
                  <a:srgbClr val="FF0000"/>
                </a:solidFill>
              </a:rPr>
              <a:t>Những</a:t>
            </a:r>
            <a:r>
              <a:rPr lang="en-US" sz="2400" dirty="0" smtClean="0">
                <a:solidFill>
                  <a:srgbClr val="FF0000"/>
                </a:solidFill>
              </a:rPr>
              <a:t> </a:t>
            </a:r>
            <a:r>
              <a:rPr lang="en-US" sz="2400" dirty="0" err="1" smtClean="0">
                <a:solidFill>
                  <a:srgbClr val="FF0000"/>
                </a:solidFill>
              </a:rPr>
              <a:t>em</a:t>
            </a:r>
            <a:r>
              <a:rPr lang="en-US" sz="2400" dirty="0" smtClean="0">
                <a:solidFill>
                  <a:srgbClr val="FF0000"/>
                </a:solidFill>
              </a:rPr>
              <a:t> </a:t>
            </a:r>
            <a:r>
              <a:rPr lang="en-US" sz="2400" dirty="0" err="1" smtClean="0">
                <a:solidFill>
                  <a:srgbClr val="FF0000"/>
                </a:solidFill>
              </a:rPr>
              <a:t>bé</a:t>
            </a:r>
            <a:r>
              <a:rPr lang="en-US" sz="2400" dirty="0" smtClean="0">
                <a:solidFill>
                  <a:srgbClr val="FF0000"/>
                </a:solidFill>
              </a:rPr>
              <a:t> </a:t>
            </a:r>
            <a:r>
              <a:rPr lang="en-US" sz="2400" dirty="0" err="1" smtClean="0">
                <a:solidFill>
                  <a:srgbClr val="FF0000"/>
                </a:solidFill>
              </a:rPr>
              <a:t>ngoan</a:t>
            </a:r>
            <a:endParaRPr lang="en-US" sz="2400" dirty="0">
              <a:solidFill>
                <a:srgbClr val="FF0000"/>
              </a:solidFill>
            </a:endParaRPr>
          </a:p>
        </p:txBody>
      </p:sp>
      <p:sp>
        <p:nvSpPr>
          <p:cNvPr id="8" name="TextBox 7"/>
          <p:cNvSpPr txBox="1"/>
          <p:nvPr/>
        </p:nvSpPr>
        <p:spPr>
          <a:xfrm>
            <a:off x="974762" y="4154613"/>
            <a:ext cx="6963766" cy="830997"/>
          </a:xfrm>
          <a:prstGeom prst="rect">
            <a:avLst/>
          </a:prstGeom>
          <a:noFill/>
        </p:spPr>
        <p:txBody>
          <a:bodyPr wrap="none" rtlCol="0">
            <a:spAutoFit/>
          </a:bodyPr>
          <a:lstStyle/>
          <a:p>
            <a:r>
              <a:rPr lang="en-US" sz="2400" dirty="0" err="1" smtClean="0">
                <a:solidFill>
                  <a:schemeClr val="bg1"/>
                </a:solidFill>
              </a:rPr>
              <a:t>Bạn</a:t>
            </a:r>
            <a:r>
              <a:rPr lang="en-US" sz="2400" dirty="0" smtClean="0">
                <a:solidFill>
                  <a:schemeClr val="bg1"/>
                </a:solidFill>
              </a:rPr>
              <a:t> </a:t>
            </a:r>
            <a:r>
              <a:rPr lang="en-US" sz="2400" dirty="0" err="1" smtClean="0">
                <a:solidFill>
                  <a:schemeClr val="bg1"/>
                </a:solidFill>
              </a:rPr>
              <a:t>nhỏ</a:t>
            </a:r>
            <a:r>
              <a:rPr lang="en-US" sz="2400" dirty="0" smtClean="0">
                <a:solidFill>
                  <a:schemeClr val="bg1"/>
                </a:solidFill>
              </a:rPr>
              <a:t> </a:t>
            </a:r>
            <a:r>
              <a:rPr lang="en-US" sz="2400" dirty="0" err="1" smtClean="0">
                <a:solidFill>
                  <a:schemeClr val="bg1"/>
                </a:solidFill>
              </a:rPr>
              <a:t>trong</a:t>
            </a:r>
            <a:r>
              <a:rPr lang="en-US" sz="2400" dirty="0" smtClean="0">
                <a:solidFill>
                  <a:schemeClr val="bg1"/>
                </a:solidFill>
              </a:rPr>
              <a:t> </a:t>
            </a:r>
            <a:r>
              <a:rPr lang="en-US" sz="2400" dirty="0" err="1" smtClean="0">
                <a:solidFill>
                  <a:schemeClr val="bg1"/>
                </a:solidFill>
              </a:rPr>
              <a:t>bài</a:t>
            </a:r>
            <a:r>
              <a:rPr lang="en-US" sz="2400" dirty="0" smtClean="0">
                <a:solidFill>
                  <a:schemeClr val="bg1"/>
                </a:solidFill>
              </a:rPr>
              <a:t> </a:t>
            </a:r>
            <a:r>
              <a:rPr lang="en-US" sz="2400" dirty="0" err="1" smtClean="0">
                <a:solidFill>
                  <a:schemeClr val="bg1"/>
                </a:solidFill>
              </a:rPr>
              <a:t>hát</a:t>
            </a:r>
            <a:r>
              <a:rPr lang="en-US" sz="2400" dirty="0" smtClean="0">
                <a:solidFill>
                  <a:schemeClr val="bg1"/>
                </a:solidFill>
              </a:rPr>
              <a:t> </a:t>
            </a:r>
            <a:r>
              <a:rPr lang="en-US" sz="2400" dirty="0" err="1" smtClean="0">
                <a:solidFill>
                  <a:schemeClr val="bg1"/>
                </a:solidFill>
              </a:rPr>
              <a:t>được</a:t>
            </a:r>
            <a:r>
              <a:rPr lang="en-US" sz="2400" dirty="0" smtClean="0">
                <a:solidFill>
                  <a:schemeClr val="bg1"/>
                </a:solidFill>
              </a:rPr>
              <a:t> </a:t>
            </a:r>
            <a:r>
              <a:rPr lang="en-US" sz="2400" dirty="0" err="1" smtClean="0">
                <a:solidFill>
                  <a:schemeClr val="bg1"/>
                </a:solidFill>
              </a:rPr>
              <a:t>ai</a:t>
            </a:r>
            <a:r>
              <a:rPr lang="en-US" sz="2400" dirty="0" smtClean="0">
                <a:solidFill>
                  <a:schemeClr val="bg1"/>
                </a:solidFill>
              </a:rPr>
              <a:t> </a:t>
            </a:r>
            <a:r>
              <a:rPr lang="en-US" sz="2400" dirty="0" err="1" smtClean="0">
                <a:solidFill>
                  <a:schemeClr val="bg1"/>
                </a:solidFill>
              </a:rPr>
              <a:t>khen</a:t>
            </a:r>
            <a:r>
              <a:rPr lang="en-US" sz="2400" dirty="0" smtClean="0">
                <a:solidFill>
                  <a:schemeClr val="bg1"/>
                </a:solidFill>
              </a:rPr>
              <a:t>?</a:t>
            </a:r>
            <a:endParaRPr lang="en-US" sz="2400" dirty="0" smtClean="0">
              <a:solidFill>
                <a:schemeClr val="bg1"/>
              </a:solidFill>
            </a:endParaRPr>
          </a:p>
          <a:p>
            <a:r>
              <a:rPr lang="en-US" sz="2400" dirty="0" err="1" smtClean="0">
                <a:solidFill>
                  <a:schemeClr val="bg1"/>
                </a:solidFill>
              </a:rPr>
              <a:t>Những</a:t>
            </a:r>
            <a:r>
              <a:rPr lang="en-US" sz="2400" dirty="0" smtClean="0">
                <a:solidFill>
                  <a:schemeClr val="bg1"/>
                </a:solidFill>
              </a:rPr>
              <a:t> </a:t>
            </a:r>
            <a:r>
              <a:rPr lang="en-US" sz="2400" dirty="0" err="1" smtClean="0">
                <a:solidFill>
                  <a:schemeClr val="bg1"/>
                </a:solidFill>
              </a:rPr>
              <a:t>việc</a:t>
            </a:r>
            <a:r>
              <a:rPr lang="en-US" sz="2400" dirty="0" smtClean="0">
                <a:solidFill>
                  <a:schemeClr val="bg1"/>
                </a:solidFill>
              </a:rPr>
              <a:t> </a:t>
            </a:r>
            <a:r>
              <a:rPr lang="en-US" sz="2400" dirty="0" err="1" smtClean="0">
                <a:solidFill>
                  <a:schemeClr val="bg1"/>
                </a:solidFill>
              </a:rPr>
              <a:t>làm</a:t>
            </a:r>
            <a:r>
              <a:rPr lang="en-US" sz="2400" dirty="0" smtClean="0">
                <a:solidFill>
                  <a:schemeClr val="bg1"/>
                </a:solidFill>
              </a:rPr>
              <a:t> </a:t>
            </a:r>
            <a:r>
              <a:rPr lang="en-US" sz="2400" dirty="0" err="1" smtClean="0">
                <a:solidFill>
                  <a:schemeClr val="bg1"/>
                </a:solidFill>
              </a:rPr>
              <a:t>nào</a:t>
            </a:r>
            <a:r>
              <a:rPr lang="en-US" sz="2400" dirty="0" smtClean="0">
                <a:solidFill>
                  <a:schemeClr val="bg1"/>
                </a:solidFill>
              </a:rPr>
              <a:t> </a:t>
            </a:r>
            <a:r>
              <a:rPr lang="en-US" sz="2400" dirty="0" err="1" smtClean="0">
                <a:solidFill>
                  <a:schemeClr val="bg1"/>
                </a:solidFill>
              </a:rPr>
              <a:t>của</a:t>
            </a:r>
            <a:r>
              <a:rPr lang="en-US" sz="2400" dirty="0" smtClean="0">
                <a:solidFill>
                  <a:schemeClr val="bg1"/>
                </a:solidFill>
              </a:rPr>
              <a:t> </a:t>
            </a:r>
            <a:r>
              <a:rPr lang="en-US" sz="2400" dirty="0" err="1" smtClean="0">
                <a:solidFill>
                  <a:schemeClr val="bg1"/>
                </a:solidFill>
              </a:rPr>
              <a:t>bạn</a:t>
            </a:r>
            <a:r>
              <a:rPr lang="en-US" sz="2400" dirty="0" smtClean="0">
                <a:solidFill>
                  <a:schemeClr val="bg1"/>
                </a:solidFill>
              </a:rPr>
              <a:t> </a:t>
            </a:r>
            <a:r>
              <a:rPr lang="en-US" sz="2400" dirty="0" err="1" smtClean="0">
                <a:solidFill>
                  <a:schemeClr val="bg1"/>
                </a:solidFill>
              </a:rPr>
              <a:t>nhỏ</a:t>
            </a:r>
            <a:r>
              <a:rPr lang="en-US" sz="2400" dirty="0" smtClean="0">
                <a:solidFill>
                  <a:schemeClr val="bg1"/>
                </a:solidFill>
              </a:rPr>
              <a:t> </a:t>
            </a:r>
            <a:r>
              <a:rPr lang="en-US" sz="2400" dirty="0" err="1" smtClean="0">
                <a:solidFill>
                  <a:schemeClr val="bg1"/>
                </a:solidFill>
              </a:rPr>
              <a:t>được</a:t>
            </a:r>
            <a:r>
              <a:rPr lang="en-US" sz="2400" dirty="0" smtClean="0">
                <a:solidFill>
                  <a:schemeClr val="bg1"/>
                </a:solidFill>
              </a:rPr>
              <a:t> </a:t>
            </a:r>
            <a:r>
              <a:rPr lang="en-US" sz="2400" dirty="0" err="1" smtClean="0">
                <a:solidFill>
                  <a:schemeClr val="bg1"/>
                </a:solidFill>
              </a:rPr>
              <a:t>cô</a:t>
            </a:r>
            <a:r>
              <a:rPr lang="en-US" sz="2400" dirty="0" smtClean="0">
                <a:solidFill>
                  <a:schemeClr val="bg1"/>
                </a:solidFill>
              </a:rPr>
              <a:t> </a:t>
            </a:r>
            <a:r>
              <a:rPr lang="en-US" sz="2400" dirty="0" err="1" smtClean="0">
                <a:solidFill>
                  <a:schemeClr val="bg1"/>
                </a:solidFill>
              </a:rPr>
              <a:t>khen</a:t>
            </a:r>
            <a:r>
              <a:rPr lang="en-US" sz="2400" dirty="0" smtClean="0">
                <a:solidFill>
                  <a:schemeClr val="bg1"/>
                </a:solidFill>
              </a:rPr>
              <a:t>? </a:t>
            </a:r>
            <a:endParaRPr lang="en-US" sz="2400" dirty="0">
              <a:solidFill>
                <a:schemeClr val="bg1"/>
              </a:solidFill>
            </a:endParaRPr>
          </a:p>
        </p:txBody>
      </p:sp>
      <p:pic>
        <p:nvPicPr>
          <p:cNvPr id="6" name="Xuân Mai - Những Em Bé Ngoan - Nhạc Xuân Mai.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74320" y="601709"/>
            <a:ext cx="8554719" cy="423445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fill="hold" display="0">
                  <p:stCondLst>
                    <p:cond delay="indefinite"/>
                  </p:stCondLst>
                </p:cTn>
                <p:tgtEl>
                  <p:spTgt spid="6"/>
                </p:tgtEl>
              </p:cMediaNode>
            </p:vide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1">
            <a:extLst>
              <a:ext uri="{BEBA8EAE-BF5A-486C-A8C5-ECC9F3942E4B}">
                <a14:imgProps xmlns:a14="http://schemas.microsoft.com/office/drawing/2010/main">
                  <a14:imgLayer r:embed="rId2">
                    <a14:imgEffect>
                      <a14:backgroundRemoval t="0" b="99197" l="3175" r="96825"/>
                    </a14:imgEffect>
                  </a14:imgLayer>
                </a14:imgProps>
              </a:ext>
              <a:ext uri="{28A0092B-C50C-407E-A947-70E740481C1C}">
                <a14:useLocalDpi xmlns:a14="http://schemas.microsoft.com/office/drawing/2010/main" val="0"/>
              </a:ext>
            </a:extLst>
          </a:blip>
          <a:srcRect r="53869"/>
          <a:stretch>
            <a:fillRect/>
          </a:stretch>
        </p:blipFill>
        <p:spPr bwMode="auto">
          <a:xfrm>
            <a:off x="7663813" y="3005849"/>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17172" y="1582477"/>
            <a:ext cx="7369628" cy="1598392"/>
            <a:chOff x="2744315" y="1595348"/>
            <a:chExt cx="6530032" cy="1598392"/>
          </a:xfrm>
          <a:solidFill>
            <a:schemeClr val="accent1">
              <a:lumMod val="40000"/>
              <a:lumOff val="60000"/>
            </a:schemeClr>
          </a:solidFill>
        </p:grpSpPr>
        <p:sp>
          <p:nvSpPr>
            <p:cNvPr id="5" name="Right Arrow 4"/>
            <p:cNvSpPr/>
            <p:nvPr/>
          </p:nvSpPr>
          <p:spPr>
            <a:xfrm>
              <a:off x="2744315" y="1595348"/>
              <a:ext cx="6530032" cy="1598392"/>
            </a:xfrm>
            <a:prstGeom prst="rightArrow">
              <a:avLst>
                <a:gd name="adj1" fmla="val 58172"/>
                <a:gd name="adj2" fmla="val 500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988751" y="2040601"/>
              <a:ext cx="6168987" cy="707886"/>
            </a:xfrm>
            <a:prstGeom prst="rect">
              <a:avLst/>
            </a:prstGeom>
            <a:noFill/>
          </p:spPr>
          <p:txBody>
            <a:bodyPr wrap="none" rtlCol="0">
              <a:spAutoFit/>
            </a:bodyPr>
            <a:lstStyle/>
            <a:p>
              <a:r>
                <a:rPr lang="en-US" sz="4000" b="1">
                  <a:solidFill>
                    <a:srgbClr val="0418AC"/>
                  </a:solidFill>
                </a:rPr>
                <a:t>Luyện tập theo văn bản đọc</a:t>
              </a:r>
              <a:endParaRPr lang="en-US" sz="4000" b="1">
                <a:solidFill>
                  <a:srgbClr val="0418AC"/>
                </a:solidFill>
              </a:endParaRPr>
            </a:p>
          </p:txBody>
        </p:sp>
      </p:grpSp>
      <p:pic>
        <p:nvPicPr>
          <p:cNvPr id="1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280821" y="3367509"/>
            <a:ext cx="1312215"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276190" y="336750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430096" y="1769117"/>
            <a:ext cx="1175787" cy="1225112"/>
            <a:chOff x="1812964" y="1781988"/>
            <a:chExt cx="1175787" cy="1225112"/>
          </a:xfrm>
        </p:grpSpPr>
        <p:sp>
          <p:nvSpPr>
            <p:cNvPr id="10" name="Oval 9"/>
            <p:cNvSpPr/>
            <p:nvPr/>
          </p:nvSpPr>
          <p:spPr>
            <a:xfrm>
              <a:off x="1812964" y="1781988"/>
              <a:ext cx="1175787" cy="1225112"/>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95" b="89655" l="9091" r="94949"/>
                      </a14:imgEffect>
                      <a14:imgEffect>
                        <a14:saturation sat="200000"/>
                      </a14:imgEffect>
                      <a14:imgEffect>
                        <a14:sharpenSoften amount="50000"/>
                      </a14:imgEffect>
                    </a14:imgLayer>
                  </a14:imgProps>
                </a:ext>
                <a:ext uri="{28A0092B-C50C-407E-A947-70E740481C1C}">
                  <a14:useLocalDpi xmlns:a14="http://schemas.microsoft.com/office/drawing/2010/main" val="0"/>
                </a:ext>
              </a:extLst>
            </a:blip>
            <a:srcRect l="24226" t="18573" r="5274" b="18573"/>
            <a:stretch>
              <a:fillRect/>
            </a:stretch>
          </p:blipFill>
          <p:spPr bwMode="auto">
            <a:xfrm>
              <a:off x="1926772" y="2040600"/>
              <a:ext cx="903514" cy="70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9" name="voltage.wav"/>
                                        </p:tgtEl>
                                      </p:cMediaNode>
                                    </p:audio>
                                  </p:sub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2000"/>
                                        <p:tgtEl>
                                          <p:spTgt spid="18"/>
                                        </p:tgtEl>
                                      </p:cBhvr>
                                    </p:animEffect>
                                  </p:childTnLst>
                                </p:cTn>
                              </p:par>
                              <p:par>
                                <p:cTn id="14" presetID="6" presetClass="entr" presetSubtype="3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ounded Rectangle 8"/>
          <p:cNvSpPr/>
          <p:nvPr/>
        </p:nvSpPr>
        <p:spPr>
          <a:xfrm>
            <a:off x="1401442" y="1137408"/>
            <a:ext cx="6341115"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3538" b="97642" l="5755" r="94724"/>
                    </a14:imgEffect>
                  </a14:imgLayer>
                </a14:imgProps>
              </a:ext>
              <a:ext uri="{28A0092B-C50C-407E-A947-70E740481C1C}">
                <a14:useLocalDpi xmlns:a14="http://schemas.microsoft.com/office/drawing/2010/main" val="0"/>
              </a:ext>
            </a:extLst>
          </a:blip>
          <a:srcRect/>
          <a:stretch>
            <a:fillRect/>
          </a:stretch>
        </p:blipFill>
        <p:spPr bwMode="auto">
          <a:xfrm>
            <a:off x="-130629" y="186497"/>
            <a:ext cx="1105841" cy="112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479519" y="1165971"/>
            <a:ext cx="6184960" cy="830997"/>
          </a:xfrm>
          <a:prstGeom prst="rect">
            <a:avLst/>
          </a:prstGeom>
          <a:noFill/>
        </p:spPr>
        <p:txBody>
          <a:bodyPr wrap="square" rtlCol="0">
            <a:spAutoFit/>
          </a:bodyPr>
          <a:lstStyle/>
          <a:p>
            <a:r>
              <a:rPr lang="nl-NL" sz="2400" b="1" dirty="0">
                <a:solidFill>
                  <a:schemeClr val="bg1"/>
                </a:solidFill>
              </a:rPr>
              <a:t>Câu 1</a:t>
            </a:r>
            <a:r>
              <a:rPr lang="nl-NL" sz="2400" dirty="0" smtClean="0">
                <a:solidFill>
                  <a:schemeClr val="bg1"/>
                </a:solidFill>
              </a:rPr>
              <a:t>. Tìm những câu hỏi trong bài đọc</a:t>
            </a:r>
            <a:r>
              <a:rPr lang="vi-VN" sz="2400" dirty="0">
                <a:solidFill>
                  <a:schemeClr val="bg1"/>
                </a:solidFill>
              </a:rPr>
              <a:t>?</a:t>
            </a:r>
            <a:endParaRPr lang="vi-VN" sz="2400" dirty="0" smtClean="0">
              <a:solidFill>
                <a:schemeClr val="bg1"/>
              </a:solidFill>
            </a:endParaRPr>
          </a:p>
          <a:p>
            <a:r>
              <a:rPr lang="nl-NL" sz="2400" dirty="0" smtClean="0">
                <a:solidFill>
                  <a:schemeClr val="bg1"/>
                </a:solidFill>
              </a:rPr>
              <a:t> </a:t>
            </a:r>
            <a:r>
              <a:rPr lang="vi-VN" sz="2400" dirty="0" smtClean="0">
                <a:solidFill>
                  <a:schemeClr val="bg1"/>
                </a:solidFill>
              </a:rPr>
              <a:t>Đ</a:t>
            </a:r>
            <a:r>
              <a:rPr lang="nl-NL" sz="2400" dirty="0" smtClean="0">
                <a:solidFill>
                  <a:schemeClr val="bg1"/>
                </a:solidFill>
              </a:rPr>
              <a:t>ó là câu hỏi của ai dành cho ai? </a:t>
            </a:r>
            <a:endParaRPr lang="vi-VN" sz="2400" dirty="0">
              <a:solidFill>
                <a:schemeClr val="bg1"/>
              </a:solidFill>
            </a:endParaRPr>
          </a:p>
        </p:txBody>
      </p:sp>
      <p:sp>
        <p:nvSpPr>
          <p:cNvPr id="15" name="Rounded Rectangle 14"/>
          <p:cNvSpPr/>
          <p:nvPr/>
        </p:nvSpPr>
        <p:spPr>
          <a:xfrm>
            <a:off x="1324303" y="2387399"/>
            <a:ext cx="6418253" cy="888124"/>
          </a:xfrm>
          <a:prstGeom prst="roundRect">
            <a:avLst/>
          </a:prstGeom>
          <a:solidFill>
            <a:srgbClr val="0418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378171" y="2436247"/>
            <a:ext cx="6210486" cy="769441"/>
          </a:xfrm>
          <a:prstGeom prst="rect">
            <a:avLst/>
          </a:prstGeom>
          <a:noFill/>
        </p:spPr>
        <p:txBody>
          <a:bodyPr wrap="square" rtlCol="0">
            <a:spAutoFit/>
          </a:bodyPr>
          <a:lstStyle/>
          <a:p>
            <a:r>
              <a:rPr lang="vi-VN" sz="2200" i="1" dirty="0">
                <a:solidFill>
                  <a:schemeClr val="bg1"/>
                </a:solidFill>
              </a:rPr>
              <a:t>Sáng nay ngủ dậy em làm gì?; </a:t>
            </a:r>
            <a:r>
              <a:rPr lang="vi-VN" sz="2200" i="1" dirty="0" smtClean="0">
                <a:solidFill>
                  <a:schemeClr val="bg1"/>
                </a:solidFill>
              </a:rPr>
              <a:t>Rồi </a:t>
            </a:r>
            <a:r>
              <a:rPr lang="vi-VN" sz="2200" i="1" dirty="0">
                <a:solidFill>
                  <a:schemeClr val="bg1"/>
                </a:solidFill>
              </a:rPr>
              <a:t>gì nữa</a:t>
            </a:r>
            <a:r>
              <a:rPr lang="vi-VN" sz="2200" i="1" dirty="0" smtClean="0">
                <a:solidFill>
                  <a:schemeClr val="bg1"/>
                </a:solidFill>
              </a:rPr>
              <a:t>?</a:t>
            </a:r>
            <a:endParaRPr lang="en-US" sz="2200" i="1" dirty="0" smtClean="0">
              <a:solidFill>
                <a:schemeClr val="bg1"/>
              </a:solidFill>
            </a:endParaRPr>
          </a:p>
          <a:p>
            <a:r>
              <a:rPr lang="vi-VN" sz="2200" i="1" dirty="0" smtClean="0">
                <a:solidFill>
                  <a:srgbClr val="FFFF00"/>
                </a:solidFill>
              </a:rPr>
              <a:t>( Đó </a:t>
            </a:r>
            <a:r>
              <a:rPr lang="vi-VN" sz="2200" i="1" dirty="0">
                <a:solidFill>
                  <a:srgbClr val="FFFF00"/>
                </a:solidFill>
              </a:rPr>
              <a:t>là câu hỏi của thầy giáo dành cho </a:t>
            </a:r>
            <a:r>
              <a:rPr lang="vi-VN" sz="2200" i="1" dirty="0" smtClean="0">
                <a:solidFill>
                  <a:srgbClr val="FFFF00"/>
                </a:solidFill>
              </a:rPr>
              <a:t>Quang )</a:t>
            </a:r>
            <a:endParaRPr lang="vi-VN" sz="2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3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5"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5410"/>
            <a:ext cx="9144000" cy="4998007"/>
            <a:chOff x="0" y="0"/>
            <a:chExt cx="9144000" cy="5132867"/>
          </a:xfrm>
        </p:grpSpPr>
        <p:cxnSp>
          <p:nvCxnSpPr>
            <p:cNvPr id="3" name="Straight Connector 2"/>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0" y="183613"/>
            <a:ext cx="8802569" cy="4750128"/>
          </a:xfrm>
          <a:prstGeom prst="rect">
            <a:avLst/>
          </a:prstGeom>
          <a:noFill/>
          <a:ln w="38100">
            <a:solidFill>
              <a:srgbClr val="0418AC"/>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10991" y="331227"/>
            <a:ext cx="8127525" cy="8881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0" b="100000" l="1279" r="100000"/>
                    </a14:imgEffect>
                  </a14:imgLayer>
                </a14:imgProps>
              </a:ext>
              <a:ext uri="{28A0092B-C50C-407E-A947-70E740481C1C}">
                <a14:useLocalDpi xmlns:a14="http://schemas.microsoft.com/office/drawing/2010/main" val="0"/>
              </a:ext>
            </a:extLst>
          </a:blip>
          <a:srcRect/>
          <a:stretch>
            <a:fillRect/>
          </a:stretch>
        </p:blipFill>
        <p:spPr bwMode="auto">
          <a:xfrm flipH="1">
            <a:off x="-28676" y="183613"/>
            <a:ext cx="1155210" cy="129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872248" y="326579"/>
            <a:ext cx="7866268" cy="954107"/>
          </a:xfrm>
          <a:prstGeom prst="rect">
            <a:avLst/>
          </a:prstGeom>
          <a:noFill/>
        </p:spPr>
        <p:txBody>
          <a:bodyPr wrap="square" rtlCol="0">
            <a:spAutoFit/>
          </a:bodyPr>
          <a:lstStyle/>
          <a:p>
            <a:r>
              <a:rPr lang="vi-VN" sz="2800" i="1" dirty="0">
                <a:solidFill>
                  <a:schemeClr val="bg1"/>
                </a:solidFill>
              </a:rPr>
              <a:t>2-</a:t>
            </a:r>
            <a:r>
              <a:rPr lang="nl-NL" sz="2800" i="1" dirty="0">
                <a:solidFill>
                  <a:schemeClr val="bg1"/>
                </a:solidFill>
              </a:rPr>
              <a:t> Đóng vai các bạn và Quang nói và đáp lời khi Quang tự tin</a:t>
            </a:r>
            <a:endParaRPr lang="en-US" sz="2800" dirty="0">
              <a:solidFill>
                <a:schemeClr val="bg1"/>
              </a:solidFill>
            </a:endParaRPr>
          </a:p>
        </p:txBody>
      </p:sp>
      <p:pic>
        <p:nvPicPr>
          <p:cNvPr id="22" name="Picture 21"/>
          <p:cNvPicPr>
            <a:picLocks noChangeAspect="1"/>
          </p:cNvPicPr>
          <p:nvPr/>
        </p:nvPicPr>
        <p:blipFill>
          <a:blip r:embed="rId3" cstate="screen"/>
          <a:stretch>
            <a:fillRect/>
          </a:stretch>
        </p:blipFill>
        <p:spPr>
          <a:xfrm>
            <a:off x="2007476" y="1387366"/>
            <a:ext cx="3962399" cy="3100551"/>
          </a:xfrm>
          <a:prstGeom prst="rect">
            <a:avLst/>
          </a:prstGeom>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9197" l="3175" r="96825"/>
                    </a14:imgEffect>
                  </a14:imgLayer>
                </a14:imgProps>
              </a:ext>
              <a:ext uri="{28A0092B-C50C-407E-A947-70E740481C1C}">
                <a14:useLocalDpi xmlns:a14="http://schemas.microsoft.com/office/drawing/2010/main" val="0"/>
              </a:ext>
            </a:extLst>
          </a:blip>
          <a:srcRect r="53869"/>
          <a:stretch>
            <a:fillRect/>
          </a:stretch>
        </p:blipFill>
        <p:spPr bwMode="auto">
          <a:xfrm>
            <a:off x="6772428" y="2735658"/>
            <a:ext cx="891385" cy="190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368356" y="2945149"/>
            <a:ext cx="1867810" cy="1747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3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30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wipe(left)">
                                      <p:cBhvr>
                                        <p:cTn id="16" dur="3000"/>
                                        <p:tgtEl>
                                          <p:spTgt spid="5123"/>
                                        </p:tgtEl>
                                      </p:cBhvr>
                                    </p:animEffect>
                                  </p:childTnLst>
                                </p:cTn>
                              </p:par>
                              <p:par>
                                <p:cTn id="17" presetID="6" presetClass="entr" presetSubtype="3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out)">
                                      <p:cBhvr>
                                        <p:cTn id="19" dur="2000"/>
                                        <p:tgtEl>
                                          <p:spTgt spid="27"/>
                                        </p:tgtEl>
                                      </p:cBhvr>
                                    </p:animEffect>
                                  </p:childTnLst>
                                </p:cTn>
                              </p:par>
                              <p:par>
                                <p:cTn id="20" presetID="6" presetClass="entr" presetSubtype="32"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out)">
                                      <p:cBhvr>
                                        <p:cTn id="2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lum/>
          </a:blip>
          <a:srcRect/>
          <a:stretch>
            <a:fillRect/>
          </a:stretch>
        </a:blipFill>
        <a:effectLst/>
      </p:bgPr>
    </p:bg>
    <p:spTree>
      <p:nvGrpSpPr>
        <p:cNvPr id="1" name="Shape 90"/>
        <p:cNvGrpSpPr/>
        <p:nvPr/>
      </p:nvGrpSpPr>
      <p:grpSpPr>
        <a:xfrm>
          <a:off x="0" y="0"/>
          <a:ext cx="0" cy="0"/>
          <a:chOff x="0" y="0"/>
          <a:chExt cx="0" cy="0"/>
        </a:xfrm>
      </p:grpSpPr>
      <p:sp>
        <p:nvSpPr>
          <p:cNvPr id="3" name="Rectangle 2"/>
          <p:cNvSpPr/>
          <p:nvPr/>
        </p:nvSpPr>
        <p:spPr>
          <a:xfrm>
            <a:off x="329610" y="977266"/>
            <a:ext cx="5401338" cy="3188969"/>
          </a:xfrm>
          <a:prstGeom prst="rect">
            <a:avLst/>
          </a:prstGeom>
          <a:noFill/>
          <a:ln>
            <a:noFill/>
          </a:ln>
        </p:spPr>
        <p:txBody>
          <a:bodyPr spcFirstLastPara="1" wrap="square" lIns="91425" tIns="91425" rIns="91425" bIns="91425" anchor="ctr" anchorCtr="0">
            <a:noAutofit/>
          </a:bodyPr>
          <a:lstStyle/>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604020202020204" pitchFamily="34" charset="0"/>
                <a:cs typeface="Arial-Rounded" panose="020B0604020202020204" pitchFamily="34" charset="0"/>
              </a:rPr>
              <a:t>CỦNG</a:t>
            </a:r>
            <a:r>
              <a:rPr lang="en-GB" sz="6000" b="1" spc="10" dirty="0">
                <a:solidFill>
                  <a:schemeClr val="dk1"/>
                </a:solidFill>
                <a:latin typeface="Quicksand Medium" panose="00000600000000000000" pitchFamily="2" charset="0"/>
                <a:ea typeface="Arial-Rounded" panose="020B0604020202020204" pitchFamily="34" charset="0"/>
                <a:cs typeface="Arial-Rounded" panose="020B0604020202020204" pitchFamily="34" charset="0"/>
              </a:rPr>
              <a:t> </a:t>
            </a:r>
            <a:r>
              <a:rPr lang="en-GB" sz="6000" b="1" spc="10" dirty="0" err="1">
                <a:solidFill>
                  <a:schemeClr val="dk1"/>
                </a:solidFill>
                <a:latin typeface="Quicksand Medium" panose="00000600000000000000" pitchFamily="2" charset="0"/>
                <a:ea typeface="Arial-Rounded" panose="020B0604020202020204" pitchFamily="34" charset="0"/>
                <a:cs typeface="Arial-Rounded" panose="020B0604020202020204" pitchFamily="34" charset="0"/>
              </a:rPr>
              <a:t>CỐ</a:t>
            </a:r>
            <a:r>
              <a:rPr lang="en-GB" sz="6000" b="1" spc="10" dirty="0">
                <a:solidFill>
                  <a:schemeClr val="dk1"/>
                </a:solidFill>
                <a:latin typeface="Quicksand Medium" panose="00000600000000000000" pitchFamily="2" charset="0"/>
                <a:ea typeface="Arial-Rounded" panose="020B0604020202020204" pitchFamily="34" charset="0"/>
                <a:cs typeface="Arial-Rounded" panose="020B0604020202020204" pitchFamily="34" charset="0"/>
              </a:rPr>
              <a:t> </a:t>
            </a:r>
            <a:endParaRPr lang="en-GB" sz="6000" b="1" spc="10" dirty="0">
              <a:solidFill>
                <a:schemeClr val="dk1"/>
              </a:solidFill>
              <a:latin typeface="Quicksand Medium" panose="00000600000000000000" pitchFamily="2" charset="0"/>
              <a:ea typeface="Arial-Rounded" panose="020B0604020202020204" pitchFamily="34" charset="0"/>
              <a:cs typeface="Arial-Rounded" panose="020B0604020202020204" pitchFamily="34" charset="0"/>
            </a:endParaRPr>
          </a:p>
          <a:p>
            <a:pPr algn="ctr">
              <a:lnSpc>
                <a:spcPct val="150000"/>
              </a:lnSpc>
              <a:buClr>
                <a:schemeClr val="dk1"/>
              </a:buClr>
              <a:buSzPts val="5200"/>
            </a:pPr>
            <a:r>
              <a:rPr lang="en-GB" sz="6000" b="1" spc="10" dirty="0" err="1">
                <a:solidFill>
                  <a:schemeClr val="dk1"/>
                </a:solidFill>
                <a:latin typeface="Quicksand Medium" panose="00000600000000000000" pitchFamily="2" charset="0"/>
                <a:ea typeface="Arial-Rounded" panose="020B0604020202020204" pitchFamily="34" charset="0"/>
                <a:cs typeface="Arial-Rounded" panose="020B0604020202020204" pitchFamily="34" charset="0"/>
              </a:rPr>
              <a:t>BÀI</a:t>
            </a:r>
            <a:r>
              <a:rPr lang="en-GB" sz="6000" b="1" spc="10" dirty="0">
                <a:solidFill>
                  <a:schemeClr val="dk1"/>
                </a:solidFill>
                <a:latin typeface="Quicksand Medium" panose="00000600000000000000" pitchFamily="2" charset="0"/>
                <a:ea typeface="Arial-Rounded" panose="020B0604020202020204" pitchFamily="34" charset="0"/>
                <a:cs typeface="Arial-Rounded" panose="020B0604020202020204" pitchFamily="34" charset="0"/>
              </a:rPr>
              <a:t> </a:t>
            </a:r>
            <a:r>
              <a:rPr lang="en-GB" sz="6000" b="1" spc="10" dirty="0" err="1">
                <a:solidFill>
                  <a:schemeClr val="dk1"/>
                </a:solidFill>
                <a:latin typeface="Quicksand Medium" panose="00000600000000000000" pitchFamily="2" charset="0"/>
                <a:ea typeface="Arial-Rounded" panose="020B0604020202020204" pitchFamily="34" charset="0"/>
                <a:cs typeface="Arial-Rounded" panose="020B0604020202020204" pitchFamily="34" charset="0"/>
              </a:rPr>
              <a:t>HỌC</a:t>
            </a:r>
            <a:r>
              <a:rPr lang="en-GB" sz="6000" b="1" spc="10" dirty="0">
                <a:solidFill>
                  <a:schemeClr val="dk1"/>
                </a:solidFill>
                <a:latin typeface="Quicksand Medium" panose="00000600000000000000" pitchFamily="2" charset="0"/>
                <a:ea typeface="Arial-Rounded" panose="020B0604020202020204" pitchFamily="34" charset="0"/>
                <a:cs typeface="Arial-Rounded" panose="020B0604020202020204" pitchFamily="34" charset="0"/>
              </a:rPr>
              <a:t> </a:t>
            </a:r>
            <a:endParaRPr lang="en-GB" sz="6000" b="1" spc="10" dirty="0">
              <a:solidFill>
                <a:schemeClr val="dk1"/>
              </a:solidFill>
              <a:latin typeface="Quicksand Medium" panose="00000600000000000000" pitchFamily="2" charset="0"/>
              <a:ea typeface="Arial-Rounded" panose="020B0604020202020204" pitchFamily="34" charset="0"/>
              <a:cs typeface="Arial-Rounded" panose="020B0604020202020204" pitchFamily="34" charset="0"/>
            </a:endParaRPr>
          </a:p>
        </p:txBody>
      </p:sp>
      <p:grpSp>
        <p:nvGrpSpPr>
          <p:cNvPr id="9" name="Group 8"/>
          <p:cNvGrpSpPr/>
          <p:nvPr/>
        </p:nvGrpSpPr>
        <p:grpSpPr>
          <a:xfrm>
            <a:off x="0" y="65410"/>
            <a:ext cx="9144000" cy="4998007"/>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7" name="Picture 6"/>
          <p:cNvPicPr>
            <a:picLocks noChangeAspect="1"/>
          </p:cNvPicPr>
          <p:nvPr/>
        </p:nvPicPr>
        <p:blipFill>
          <a:blip r:embed="rId2" cstate="screen"/>
          <a:stretch>
            <a:fillRect/>
          </a:stretch>
        </p:blipFill>
        <p:spPr>
          <a:xfrm>
            <a:off x="6191480" y="2976914"/>
            <a:ext cx="2952520" cy="216658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47777" y="28389"/>
            <a:ext cx="4848446" cy="508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430096" y="3005849"/>
            <a:ext cx="1583773" cy="210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6687388" y="2844987"/>
            <a:ext cx="2456612" cy="22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0" y="64524"/>
            <a:ext cx="9144000" cy="4998007"/>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3433" y="138499"/>
            <a:ext cx="5797899" cy="51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64524"/>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5062531"/>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9144000" cy="5062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9560" y="4334795"/>
            <a:ext cx="8661680" cy="738664"/>
          </a:xfrm>
          <a:prstGeom prst="rect">
            <a:avLst/>
          </a:prstGeom>
          <a:solidFill>
            <a:schemeClr val="bg1"/>
          </a:solidFill>
        </p:spPr>
        <p:txBody>
          <a:bodyPr wrap="square">
            <a:spAutoFit/>
          </a:bodyPr>
          <a:lstStyle/>
          <a:p>
            <a:r>
              <a:rPr lang="vi-VN" i="1" dirty="0"/>
              <a:t>Bài </a:t>
            </a:r>
            <a:r>
              <a:rPr lang="vi-VN" i="1" dirty="0" smtClean="0"/>
              <a:t>đọc hôm nay </a:t>
            </a:r>
            <a:r>
              <a:rPr lang="vi-VN" i="1" dirty="0"/>
              <a:t>kể về nhân vật Quang trong một giờ học. Quang được thầy giáo mời lên nói trước lớp. Lúc đầu bạn ấy lúng túng, rụt rè. Sau đó, nhờ sự động viên, khích lệ của thầy giáo, bạn bè và sự cố gắng của bản thân, Quang đã nói năng lưu loát, trở nên tự tin.</a:t>
            </a:r>
            <a:endParaRPr lang="vi-VN" dirty="0"/>
          </a:p>
        </p:txBody>
      </p:sp>
      <p:sp>
        <p:nvSpPr>
          <p:cNvPr id="11" name="Rectangle 10"/>
          <p:cNvSpPr/>
          <p:nvPr/>
        </p:nvSpPr>
        <p:spPr>
          <a:xfrm>
            <a:off x="1022606" y="479078"/>
            <a:ext cx="7555273" cy="369332"/>
          </a:xfrm>
          <a:prstGeom prst="rect">
            <a:avLst/>
          </a:prstGeom>
          <a:solidFill>
            <a:schemeClr val="bg1"/>
          </a:solidFill>
        </p:spPr>
        <p:txBody>
          <a:bodyPr wrap="none">
            <a:spAutoFit/>
          </a:bodyPr>
          <a:lstStyle/>
          <a:p>
            <a:r>
              <a:rPr lang="nl-NL" sz="1800" dirty="0" smtClean="0"/>
              <a:t>Em đã khi nào nói trước đám đông chưa? Lúc ấy em cảm thấy thế nào?</a:t>
            </a:r>
            <a:endParaRPr lang="en-US" sz="1800" dirty="0"/>
          </a:p>
        </p:txBody>
      </p:sp>
      <p:sp>
        <p:nvSpPr>
          <p:cNvPr id="10" name="Rectangle 9"/>
          <p:cNvSpPr/>
          <p:nvPr/>
        </p:nvSpPr>
        <p:spPr>
          <a:xfrm>
            <a:off x="3532292" y="-4067"/>
            <a:ext cx="2079415" cy="523220"/>
          </a:xfrm>
          <a:prstGeom prst="rect">
            <a:avLst/>
          </a:prstGeom>
          <a:solidFill>
            <a:schemeClr val="bg1"/>
          </a:solidFill>
        </p:spPr>
        <p:txBody>
          <a:bodyPr wrap="none">
            <a:spAutoFit/>
          </a:bodyPr>
          <a:lstStyle/>
          <a:p>
            <a:r>
              <a:rPr lang="nl-NL" sz="2800" dirty="0" smtClean="0">
                <a:solidFill>
                  <a:srgbClr val="FF0000"/>
                </a:solidFill>
              </a:rPr>
              <a:t>Một giờ học</a:t>
            </a:r>
            <a:endParaRPr lang="en-US" sz="2800" dirty="0">
              <a:solidFill>
                <a:srgbClr val="FF0000"/>
              </a:solidFill>
            </a:endParaRPr>
          </a:p>
        </p:txBody>
      </p:sp>
      <p:pic>
        <p:nvPicPr>
          <p:cNvPr id="1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103563" y="0"/>
            <a:ext cx="1237930" cy="16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70337"/>
            <a:ext cx="9144000" cy="5132868"/>
            <a:chOff x="0" y="-138500"/>
            <a:chExt cx="9144000" cy="52713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0" y="-138500"/>
              <a:ext cx="1221983" cy="276999"/>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Quynh miss</a:t>
              </a:r>
              <a:endParaRPr lang="en-US" sz="1200" b="1" cap="all" spc="0">
                <a:ln>
                  <a:solidFill>
                    <a:srgbClr val="FFFF00"/>
                  </a:solidFill>
                </a:ln>
                <a:solidFill>
                  <a:srgbClr val="F446B6"/>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sp>
        <p:nvSpPr>
          <p:cNvPr id="8" name="Round Diagonal Corner Rectangle 7"/>
          <p:cNvSpPr/>
          <p:nvPr/>
        </p:nvSpPr>
        <p:spPr>
          <a:xfrm>
            <a:off x="-10875" y="-64071"/>
            <a:ext cx="9154875" cy="1627057"/>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1" fmla="*/ 340293 w 9144000"/>
              <a:gd name="connsiteY0-2" fmla="*/ 202018 h 1658956"/>
              <a:gd name="connsiteX1-3" fmla="*/ 9144000 w 9144000"/>
              <a:gd name="connsiteY1-4" fmla="*/ 0 h 1658956"/>
              <a:gd name="connsiteX2-5" fmla="*/ 9144000 w 9144000"/>
              <a:gd name="connsiteY2-6" fmla="*/ 0 h 1658956"/>
              <a:gd name="connsiteX3-7" fmla="*/ 9144000 w 9144000"/>
              <a:gd name="connsiteY3-8" fmla="*/ 1382458 h 1658956"/>
              <a:gd name="connsiteX4-9" fmla="*/ 8867502 w 9144000"/>
              <a:gd name="connsiteY4-10" fmla="*/ 1658956 h 1658956"/>
              <a:gd name="connsiteX5-11" fmla="*/ 0 w 9144000"/>
              <a:gd name="connsiteY5-12" fmla="*/ 1658956 h 1658956"/>
              <a:gd name="connsiteX6-13" fmla="*/ 0 w 9144000"/>
              <a:gd name="connsiteY6-14" fmla="*/ 1658956 h 1658956"/>
              <a:gd name="connsiteX7-15" fmla="*/ 0 w 9144000"/>
              <a:gd name="connsiteY7-16" fmla="*/ 276498 h 1658956"/>
              <a:gd name="connsiteX8-17" fmla="*/ 340293 w 9144000"/>
              <a:gd name="connsiteY8-18" fmla="*/ 202018 h 1658956"/>
              <a:gd name="connsiteX0-19" fmla="*/ 340293 w 9144000"/>
              <a:gd name="connsiteY0-20" fmla="*/ 202018 h 1658956"/>
              <a:gd name="connsiteX1-21" fmla="*/ 9144000 w 9144000"/>
              <a:gd name="connsiteY1-22" fmla="*/ 0 h 1658956"/>
              <a:gd name="connsiteX2-23" fmla="*/ 9144000 w 9144000"/>
              <a:gd name="connsiteY2-24" fmla="*/ 0 h 1658956"/>
              <a:gd name="connsiteX3-25" fmla="*/ 9144000 w 9144000"/>
              <a:gd name="connsiteY3-26" fmla="*/ 1382458 h 1658956"/>
              <a:gd name="connsiteX4-27" fmla="*/ 8867502 w 9144000"/>
              <a:gd name="connsiteY4-28" fmla="*/ 1658956 h 1658956"/>
              <a:gd name="connsiteX5-29" fmla="*/ 0 w 9144000"/>
              <a:gd name="connsiteY5-30" fmla="*/ 1658956 h 1658956"/>
              <a:gd name="connsiteX6-31" fmla="*/ 0 w 9144000"/>
              <a:gd name="connsiteY6-32" fmla="*/ 1658956 h 1658956"/>
              <a:gd name="connsiteX7-33" fmla="*/ 0 w 9144000"/>
              <a:gd name="connsiteY7-34" fmla="*/ 276498 h 1658956"/>
              <a:gd name="connsiteX8-35" fmla="*/ 340293 w 9144000"/>
              <a:gd name="connsiteY8-36" fmla="*/ 202018 h 1658956"/>
              <a:gd name="connsiteX0-37" fmla="*/ 340293 w 9144000"/>
              <a:gd name="connsiteY0-38" fmla="*/ 202018 h 1658956"/>
              <a:gd name="connsiteX1-39" fmla="*/ 9144000 w 9144000"/>
              <a:gd name="connsiteY1-40" fmla="*/ 0 h 1658956"/>
              <a:gd name="connsiteX2-41" fmla="*/ 9144000 w 9144000"/>
              <a:gd name="connsiteY2-42" fmla="*/ 0 h 1658956"/>
              <a:gd name="connsiteX3-43" fmla="*/ 9144000 w 9144000"/>
              <a:gd name="connsiteY3-44" fmla="*/ 1382458 h 1658956"/>
              <a:gd name="connsiteX4-45" fmla="*/ 8867502 w 9144000"/>
              <a:gd name="connsiteY4-46" fmla="*/ 1658956 h 1658956"/>
              <a:gd name="connsiteX5-47" fmla="*/ 0 w 9144000"/>
              <a:gd name="connsiteY5-48" fmla="*/ 1658956 h 1658956"/>
              <a:gd name="connsiteX6-49" fmla="*/ 0 w 9144000"/>
              <a:gd name="connsiteY6-50" fmla="*/ 1658956 h 1658956"/>
              <a:gd name="connsiteX7-51" fmla="*/ 0 w 9144000"/>
              <a:gd name="connsiteY7-52" fmla="*/ 276498 h 1658956"/>
              <a:gd name="connsiteX8-53" fmla="*/ 340293 w 9144000"/>
              <a:gd name="connsiteY8-54" fmla="*/ 202018 h 1658956"/>
              <a:gd name="connsiteX0-55" fmla="*/ 446619 w 9144000"/>
              <a:gd name="connsiteY0-56" fmla="*/ 180753 h 1658956"/>
              <a:gd name="connsiteX1-57" fmla="*/ 9144000 w 9144000"/>
              <a:gd name="connsiteY1-58" fmla="*/ 0 h 1658956"/>
              <a:gd name="connsiteX2-59" fmla="*/ 9144000 w 9144000"/>
              <a:gd name="connsiteY2-60" fmla="*/ 0 h 1658956"/>
              <a:gd name="connsiteX3-61" fmla="*/ 9144000 w 9144000"/>
              <a:gd name="connsiteY3-62" fmla="*/ 1382458 h 1658956"/>
              <a:gd name="connsiteX4-63" fmla="*/ 8867502 w 9144000"/>
              <a:gd name="connsiteY4-64" fmla="*/ 1658956 h 1658956"/>
              <a:gd name="connsiteX5-65" fmla="*/ 0 w 9144000"/>
              <a:gd name="connsiteY5-66" fmla="*/ 1658956 h 1658956"/>
              <a:gd name="connsiteX6-67" fmla="*/ 0 w 9144000"/>
              <a:gd name="connsiteY6-68" fmla="*/ 1658956 h 1658956"/>
              <a:gd name="connsiteX7-69" fmla="*/ 0 w 9144000"/>
              <a:gd name="connsiteY7-70" fmla="*/ 276498 h 1658956"/>
              <a:gd name="connsiteX8-71" fmla="*/ 446619 w 9144000"/>
              <a:gd name="connsiteY8-72" fmla="*/ 180753 h 1658956"/>
              <a:gd name="connsiteX0-73" fmla="*/ 404089 w 9144000"/>
              <a:gd name="connsiteY0-74" fmla="*/ 191386 h 1658956"/>
              <a:gd name="connsiteX1-75" fmla="*/ 9144000 w 9144000"/>
              <a:gd name="connsiteY1-76" fmla="*/ 0 h 1658956"/>
              <a:gd name="connsiteX2-77" fmla="*/ 9144000 w 9144000"/>
              <a:gd name="connsiteY2-78" fmla="*/ 0 h 1658956"/>
              <a:gd name="connsiteX3-79" fmla="*/ 9144000 w 9144000"/>
              <a:gd name="connsiteY3-80" fmla="*/ 1382458 h 1658956"/>
              <a:gd name="connsiteX4-81" fmla="*/ 8867502 w 9144000"/>
              <a:gd name="connsiteY4-82" fmla="*/ 1658956 h 1658956"/>
              <a:gd name="connsiteX5-83" fmla="*/ 0 w 9144000"/>
              <a:gd name="connsiteY5-84" fmla="*/ 1658956 h 1658956"/>
              <a:gd name="connsiteX6-85" fmla="*/ 0 w 9144000"/>
              <a:gd name="connsiteY6-86" fmla="*/ 1658956 h 1658956"/>
              <a:gd name="connsiteX7-87" fmla="*/ 0 w 9144000"/>
              <a:gd name="connsiteY7-88" fmla="*/ 276498 h 1658956"/>
              <a:gd name="connsiteX8-89" fmla="*/ 404089 w 9144000"/>
              <a:gd name="connsiteY8-90" fmla="*/ 191386 h 1658956"/>
              <a:gd name="connsiteX0-91" fmla="*/ 404089 w 9144000"/>
              <a:gd name="connsiteY0-92" fmla="*/ 191386 h 1658956"/>
              <a:gd name="connsiteX1-93" fmla="*/ 9144000 w 9144000"/>
              <a:gd name="connsiteY1-94" fmla="*/ 0 h 1658956"/>
              <a:gd name="connsiteX2-95" fmla="*/ 9133367 w 9144000"/>
              <a:gd name="connsiteY2-96" fmla="*/ 138223 h 1658956"/>
              <a:gd name="connsiteX3-97" fmla="*/ 9144000 w 9144000"/>
              <a:gd name="connsiteY3-98" fmla="*/ 1382458 h 1658956"/>
              <a:gd name="connsiteX4-99" fmla="*/ 8867502 w 9144000"/>
              <a:gd name="connsiteY4-100" fmla="*/ 1658956 h 1658956"/>
              <a:gd name="connsiteX5-101" fmla="*/ 0 w 9144000"/>
              <a:gd name="connsiteY5-102" fmla="*/ 1658956 h 1658956"/>
              <a:gd name="connsiteX6-103" fmla="*/ 0 w 9144000"/>
              <a:gd name="connsiteY6-104" fmla="*/ 1658956 h 1658956"/>
              <a:gd name="connsiteX7-105" fmla="*/ 0 w 9144000"/>
              <a:gd name="connsiteY7-106" fmla="*/ 276498 h 1658956"/>
              <a:gd name="connsiteX8-107" fmla="*/ 404089 w 9144000"/>
              <a:gd name="connsiteY8-108" fmla="*/ 191386 h 1658956"/>
              <a:gd name="connsiteX0-109" fmla="*/ 404089 w 9154633"/>
              <a:gd name="connsiteY0-110" fmla="*/ 106325 h 1573895"/>
              <a:gd name="connsiteX1-111" fmla="*/ 9154633 w 9154633"/>
              <a:gd name="connsiteY1-112" fmla="*/ 0 h 1573895"/>
              <a:gd name="connsiteX2-113" fmla="*/ 9133367 w 9154633"/>
              <a:gd name="connsiteY2-114" fmla="*/ 53162 h 1573895"/>
              <a:gd name="connsiteX3-115" fmla="*/ 9144000 w 9154633"/>
              <a:gd name="connsiteY3-116" fmla="*/ 1297397 h 1573895"/>
              <a:gd name="connsiteX4-117" fmla="*/ 8867502 w 9154633"/>
              <a:gd name="connsiteY4-118" fmla="*/ 1573895 h 1573895"/>
              <a:gd name="connsiteX5-119" fmla="*/ 0 w 9154633"/>
              <a:gd name="connsiteY5-120" fmla="*/ 1573895 h 1573895"/>
              <a:gd name="connsiteX6-121" fmla="*/ 0 w 9154633"/>
              <a:gd name="connsiteY6-122" fmla="*/ 1573895 h 1573895"/>
              <a:gd name="connsiteX7-123" fmla="*/ 0 w 9154633"/>
              <a:gd name="connsiteY7-124" fmla="*/ 191437 h 1573895"/>
              <a:gd name="connsiteX8-125" fmla="*/ 404089 w 9154633"/>
              <a:gd name="connsiteY8-126" fmla="*/ 106325 h 1573895"/>
              <a:gd name="connsiteX0-127" fmla="*/ 406325 w 9156869"/>
              <a:gd name="connsiteY0-128" fmla="*/ 106325 h 1573895"/>
              <a:gd name="connsiteX1-129" fmla="*/ 9156869 w 9156869"/>
              <a:gd name="connsiteY1-130" fmla="*/ 0 h 1573895"/>
              <a:gd name="connsiteX2-131" fmla="*/ 9135603 w 9156869"/>
              <a:gd name="connsiteY2-132" fmla="*/ 53162 h 1573895"/>
              <a:gd name="connsiteX3-133" fmla="*/ 9146236 w 9156869"/>
              <a:gd name="connsiteY3-134" fmla="*/ 1297397 h 1573895"/>
              <a:gd name="connsiteX4-135" fmla="*/ 8869738 w 9156869"/>
              <a:gd name="connsiteY4-136" fmla="*/ 1573895 h 1573895"/>
              <a:gd name="connsiteX5-137" fmla="*/ 2236 w 9156869"/>
              <a:gd name="connsiteY5-138" fmla="*/ 1573895 h 1573895"/>
              <a:gd name="connsiteX6-139" fmla="*/ 2236 w 9156869"/>
              <a:gd name="connsiteY6-140" fmla="*/ 1573895 h 1573895"/>
              <a:gd name="connsiteX7-141" fmla="*/ 2236 w 9156869"/>
              <a:gd name="connsiteY7-142" fmla="*/ 191437 h 1573895"/>
              <a:gd name="connsiteX8-143" fmla="*/ 406325 w 9156869"/>
              <a:gd name="connsiteY8-144" fmla="*/ 106325 h 1573895"/>
              <a:gd name="connsiteX0-145" fmla="*/ 436229 w 9154875"/>
              <a:gd name="connsiteY0-146" fmla="*/ 74427 h 1573895"/>
              <a:gd name="connsiteX1-147" fmla="*/ 9154875 w 9154875"/>
              <a:gd name="connsiteY1-148" fmla="*/ 0 h 1573895"/>
              <a:gd name="connsiteX2-149" fmla="*/ 9133609 w 9154875"/>
              <a:gd name="connsiteY2-150" fmla="*/ 53162 h 1573895"/>
              <a:gd name="connsiteX3-151" fmla="*/ 9144242 w 9154875"/>
              <a:gd name="connsiteY3-152" fmla="*/ 1297397 h 1573895"/>
              <a:gd name="connsiteX4-153" fmla="*/ 8867744 w 9154875"/>
              <a:gd name="connsiteY4-154" fmla="*/ 1573895 h 1573895"/>
              <a:gd name="connsiteX5-155" fmla="*/ 242 w 9154875"/>
              <a:gd name="connsiteY5-156" fmla="*/ 1573895 h 1573895"/>
              <a:gd name="connsiteX6-157" fmla="*/ 242 w 9154875"/>
              <a:gd name="connsiteY6-158" fmla="*/ 1573895 h 1573895"/>
              <a:gd name="connsiteX7-159" fmla="*/ 242 w 9154875"/>
              <a:gd name="connsiteY7-160" fmla="*/ 191437 h 1573895"/>
              <a:gd name="connsiteX8-161" fmla="*/ 436229 w 9154875"/>
              <a:gd name="connsiteY8-162" fmla="*/ 74427 h 1573895"/>
              <a:gd name="connsiteX0-163" fmla="*/ 436229 w 9154875"/>
              <a:gd name="connsiteY0-164" fmla="*/ 74427 h 1573895"/>
              <a:gd name="connsiteX1-165" fmla="*/ 9154875 w 9154875"/>
              <a:gd name="connsiteY1-166" fmla="*/ 0 h 1573895"/>
              <a:gd name="connsiteX2-167" fmla="*/ 9133609 w 9154875"/>
              <a:gd name="connsiteY2-168" fmla="*/ 53162 h 1573895"/>
              <a:gd name="connsiteX3-169" fmla="*/ 9144242 w 9154875"/>
              <a:gd name="connsiteY3-170" fmla="*/ 1297397 h 1573895"/>
              <a:gd name="connsiteX4-171" fmla="*/ 8867744 w 9154875"/>
              <a:gd name="connsiteY4-172" fmla="*/ 1573895 h 1573895"/>
              <a:gd name="connsiteX5-173" fmla="*/ 242 w 9154875"/>
              <a:gd name="connsiteY5-174" fmla="*/ 1573895 h 1573895"/>
              <a:gd name="connsiteX6-175" fmla="*/ 242 w 9154875"/>
              <a:gd name="connsiteY6-176" fmla="*/ 1573895 h 1573895"/>
              <a:gd name="connsiteX7-177" fmla="*/ 242 w 9154875"/>
              <a:gd name="connsiteY7-178" fmla="*/ 191437 h 1573895"/>
              <a:gd name="connsiteX8-179" fmla="*/ 436229 w 9154875"/>
              <a:gd name="connsiteY8-180" fmla="*/ 74427 h 1573895"/>
              <a:gd name="connsiteX0-181" fmla="*/ 436229 w 9154875"/>
              <a:gd name="connsiteY0-182" fmla="*/ 74427 h 1573895"/>
              <a:gd name="connsiteX1-183" fmla="*/ 9154875 w 9154875"/>
              <a:gd name="connsiteY1-184" fmla="*/ 0 h 1573895"/>
              <a:gd name="connsiteX2-185" fmla="*/ 9133609 w 9154875"/>
              <a:gd name="connsiteY2-186" fmla="*/ 53162 h 1573895"/>
              <a:gd name="connsiteX3-187" fmla="*/ 9144242 w 9154875"/>
              <a:gd name="connsiteY3-188" fmla="*/ 1297397 h 1573895"/>
              <a:gd name="connsiteX4-189" fmla="*/ 8867744 w 9154875"/>
              <a:gd name="connsiteY4-190" fmla="*/ 1573895 h 1573895"/>
              <a:gd name="connsiteX5-191" fmla="*/ 242 w 9154875"/>
              <a:gd name="connsiteY5-192" fmla="*/ 1573895 h 1573895"/>
              <a:gd name="connsiteX6-193" fmla="*/ 242 w 9154875"/>
              <a:gd name="connsiteY6-194" fmla="*/ 1456937 h 1573895"/>
              <a:gd name="connsiteX7-195" fmla="*/ 242 w 9154875"/>
              <a:gd name="connsiteY7-196" fmla="*/ 191437 h 1573895"/>
              <a:gd name="connsiteX8-197" fmla="*/ 436229 w 9154875"/>
              <a:gd name="connsiteY8-198" fmla="*/ 74427 h 1573895"/>
              <a:gd name="connsiteX0-199" fmla="*/ 436229 w 9154875"/>
              <a:gd name="connsiteY0-200" fmla="*/ 74427 h 1584527"/>
              <a:gd name="connsiteX1-201" fmla="*/ 9154875 w 9154875"/>
              <a:gd name="connsiteY1-202" fmla="*/ 0 h 1584527"/>
              <a:gd name="connsiteX2-203" fmla="*/ 9133609 w 9154875"/>
              <a:gd name="connsiteY2-204" fmla="*/ 53162 h 1584527"/>
              <a:gd name="connsiteX3-205" fmla="*/ 9144242 w 9154875"/>
              <a:gd name="connsiteY3-206" fmla="*/ 1297397 h 1584527"/>
              <a:gd name="connsiteX4-207" fmla="*/ 8867744 w 9154875"/>
              <a:gd name="connsiteY4-208" fmla="*/ 1573895 h 1584527"/>
              <a:gd name="connsiteX5-209" fmla="*/ 212893 w 9154875"/>
              <a:gd name="connsiteY5-210" fmla="*/ 1584527 h 1584527"/>
              <a:gd name="connsiteX6-211" fmla="*/ 242 w 9154875"/>
              <a:gd name="connsiteY6-212" fmla="*/ 1456937 h 1584527"/>
              <a:gd name="connsiteX7-213" fmla="*/ 242 w 9154875"/>
              <a:gd name="connsiteY7-214" fmla="*/ 191437 h 1584527"/>
              <a:gd name="connsiteX8-215" fmla="*/ 436229 w 9154875"/>
              <a:gd name="connsiteY8-216" fmla="*/ 74427 h 1584527"/>
              <a:gd name="connsiteX0-217" fmla="*/ 436229 w 9154875"/>
              <a:gd name="connsiteY0-218" fmla="*/ 74427 h 1627057"/>
              <a:gd name="connsiteX1-219" fmla="*/ 9154875 w 9154875"/>
              <a:gd name="connsiteY1-220" fmla="*/ 0 h 1627057"/>
              <a:gd name="connsiteX2-221" fmla="*/ 9133609 w 9154875"/>
              <a:gd name="connsiteY2-222" fmla="*/ 53162 h 1627057"/>
              <a:gd name="connsiteX3-223" fmla="*/ 9144242 w 9154875"/>
              <a:gd name="connsiteY3-224" fmla="*/ 1297397 h 1627057"/>
              <a:gd name="connsiteX4-225" fmla="*/ 8867744 w 9154875"/>
              <a:gd name="connsiteY4-226" fmla="*/ 1573895 h 1627057"/>
              <a:gd name="connsiteX5-227" fmla="*/ 436177 w 9154875"/>
              <a:gd name="connsiteY5-228" fmla="*/ 1627057 h 1627057"/>
              <a:gd name="connsiteX6-229" fmla="*/ 242 w 9154875"/>
              <a:gd name="connsiteY6-230" fmla="*/ 1456937 h 1627057"/>
              <a:gd name="connsiteX7-231" fmla="*/ 242 w 9154875"/>
              <a:gd name="connsiteY7-232" fmla="*/ 191437 h 1627057"/>
              <a:gd name="connsiteX8-233" fmla="*/ 436229 w 9154875"/>
              <a:gd name="connsiteY8-234" fmla="*/ 74427 h 1627057"/>
              <a:gd name="connsiteX0-235" fmla="*/ 436229 w 9154875"/>
              <a:gd name="connsiteY0-236" fmla="*/ 74427 h 1627057"/>
              <a:gd name="connsiteX1-237" fmla="*/ 9154875 w 9154875"/>
              <a:gd name="connsiteY1-238" fmla="*/ 0 h 1627057"/>
              <a:gd name="connsiteX2-239" fmla="*/ 9133609 w 9154875"/>
              <a:gd name="connsiteY2-240" fmla="*/ 53162 h 1627057"/>
              <a:gd name="connsiteX3-241" fmla="*/ 9144242 w 9154875"/>
              <a:gd name="connsiteY3-242" fmla="*/ 1297397 h 1627057"/>
              <a:gd name="connsiteX4-243" fmla="*/ 8570033 w 9154875"/>
              <a:gd name="connsiteY4-244" fmla="*/ 1616425 h 1627057"/>
              <a:gd name="connsiteX5-245" fmla="*/ 436177 w 9154875"/>
              <a:gd name="connsiteY5-246" fmla="*/ 1627057 h 1627057"/>
              <a:gd name="connsiteX6-247" fmla="*/ 242 w 9154875"/>
              <a:gd name="connsiteY6-248" fmla="*/ 1456937 h 1627057"/>
              <a:gd name="connsiteX7-249" fmla="*/ 242 w 9154875"/>
              <a:gd name="connsiteY7-250" fmla="*/ 191437 h 1627057"/>
              <a:gd name="connsiteX8-251" fmla="*/ 436229 w 9154875"/>
              <a:gd name="connsiteY8-252" fmla="*/ 74427 h 16270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anose="020B0604020202020204" pitchFamily="34" charset="0"/>
              <a:cs typeface="Arial" panose="020B0604020202020204" pitchFamily="34" charset="0"/>
            </a:endParaRPr>
          </a:p>
        </p:txBody>
      </p:sp>
      <p:grpSp>
        <p:nvGrpSpPr>
          <p:cNvPr id="12" name="Group 11"/>
          <p:cNvGrpSpPr/>
          <p:nvPr/>
        </p:nvGrpSpPr>
        <p:grpSpPr>
          <a:xfrm>
            <a:off x="-344819" y="-501331"/>
            <a:ext cx="2573080" cy="2137144"/>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992985" y="1961909"/>
            <a:ext cx="7151013" cy="103557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8" name="TextBox 17"/>
          <p:cNvSpPr txBox="1"/>
          <p:nvPr/>
        </p:nvSpPr>
        <p:spPr>
          <a:xfrm>
            <a:off x="2355239" y="2134823"/>
            <a:ext cx="5916891" cy="707874"/>
          </a:xfrm>
          <a:prstGeom prst="rect">
            <a:avLst/>
          </a:prstGeom>
          <a:noFill/>
        </p:spPr>
        <p:txBody>
          <a:bodyPr wrap="square" lIns="91428" tIns="45714" rIns="91428" bIns="45714" rtlCol="0">
            <a:spAutoFit/>
          </a:bodyPr>
          <a:lstStyle/>
          <a:p>
            <a:pPr algn="ctr"/>
            <a:r>
              <a:rPr lang="nl-NL" sz="4000" b="1" dirty="0">
                <a:solidFill>
                  <a:schemeClr val="accent5"/>
                </a:solidFill>
              </a:rPr>
              <a:t>Một giờ học</a:t>
            </a:r>
            <a:endParaRPr lang="en-US" sz="4000" b="1" dirty="0">
              <a:solidFill>
                <a:schemeClr val="accent5"/>
              </a:solidFill>
              <a:latin typeface="Arial" panose="020B0604020202020204" pitchFamily="34" charset="0"/>
              <a:ea typeface="Arial-Rounded" panose="020B0604020202020204" pitchFamily="34" charset="0"/>
              <a:cs typeface="Arial" panose="020B0604020202020204" pitchFamily="34" charset="0"/>
            </a:endParaRPr>
          </a:p>
        </p:txBody>
      </p:sp>
      <p:sp>
        <p:nvSpPr>
          <p:cNvPr id="19" name="Oval 18"/>
          <p:cNvSpPr/>
          <p:nvPr/>
        </p:nvSpPr>
        <p:spPr>
          <a:xfrm>
            <a:off x="1300162" y="1937790"/>
            <a:ext cx="1055077" cy="1028015"/>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430790" y="1941313"/>
            <a:ext cx="793820" cy="1015651"/>
          </a:xfrm>
          <a:prstGeom prst="rect">
            <a:avLst/>
          </a:prstGeom>
          <a:noFill/>
        </p:spPr>
        <p:txBody>
          <a:bodyPr wrap="square" lIns="91428" tIns="45714" rIns="91428" bIns="45714" rtlCol="0">
            <a:spAutoFit/>
          </a:bodyPr>
          <a:lstStyle/>
          <a:p>
            <a:pPr algn="ctr"/>
            <a:r>
              <a:rPr lang="en-US" sz="2400" b="1" dirty="0" err="1">
                <a:solidFill>
                  <a:schemeClr val="bg1"/>
                </a:solidFill>
                <a:latin typeface="Arial" panose="020B0604020202020204" pitchFamily="34" charset="0"/>
                <a:ea typeface="Arial-Rounded" panose="020B0604020202020204" pitchFamily="34" charset="0"/>
                <a:cs typeface="Arial" panose="020B0604020202020204" pitchFamily="34" charset="0"/>
              </a:rPr>
              <a:t>Bài</a:t>
            </a:r>
            <a:endParaRPr lang="en-US" sz="2400" b="1" dirty="0">
              <a:solidFill>
                <a:schemeClr val="bg1"/>
              </a:solidFill>
              <a:latin typeface="Arial" panose="020B0604020202020204" pitchFamily="34" charset="0"/>
              <a:ea typeface="Arial-Rounded" panose="020B0604020202020204" pitchFamily="34" charset="0"/>
              <a:cs typeface="Arial" panose="020B0604020202020204" pitchFamily="34" charset="0"/>
            </a:endParaRPr>
          </a:p>
          <a:p>
            <a:pPr algn="ctr"/>
            <a:r>
              <a:rPr lang="vi-VN" sz="3600" b="1" dirty="0">
                <a:solidFill>
                  <a:schemeClr val="bg1"/>
                </a:solidFill>
                <a:latin typeface="Arial" panose="020B0604020202020204" pitchFamily="34" charset="0"/>
                <a:ea typeface="Arial-Rounded" panose="020B0604020202020204" pitchFamily="34" charset="0"/>
                <a:cs typeface="Arial" panose="020B0604020202020204" pitchFamily="34" charset="0"/>
              </a:rPr>
              <a:t>6</a:t>
            </a:r>
            <a:endParaRPr lang="en-US" sz="3600" b="1" dirty="0">
              <a:solidFill>
                <a:schemeClr val="bg1"/>
              </a:solidFill>
              <a:latin typeface="Arial" panose="020B0604020202020204" pitchFamily="34" charset="0"/>
              <a:ea typeface="Arial-Rounded" panose="020B0604020202020204" pitchFamily="34" charset="0"/>
              <a:cs typeface="Arial" panose="020B0604020202020204" pitchFamily="34" charset="0"/>
            </a:endParaRPr>
          </a:p>
        </p:txBody>
      </p:sp>
      <p:sp>
        <p:nvSpPr>
          <p:cNvPr id="21" name="TextBox 20"/>
          <p:cNvSpPr txBox="1"/>
          <p:nvPr/>
        </p:nvSpPr>
        <p:spPr>
          <a:xfrm>
            <a:off x="256286" y="792587"/>
            <a:ext cx="1043876" cy="523220"/>
          </a:xfrm>
          <a:prstGeom prst="rect">
            <a:avLst/>
          </a:prstGeom>
          <a:noFill/>
        </p:spPr>
        <p:txBody>
          <a:bodyPr wrap="none" rtlCol="0">
            <a:spAutoFit/>
          </a:bodyPr>
          <a:lstStyle/>
          <a:p>
            <a:r>
              <a:rPr lang="vi-VN" sz="2800" b="1">
                <a:solidFill>
                  <a:srgbClr val="0070C0"/>
                </a:solidFill>
              </a:rPr>
              <a:t>Tuần</a:t>
            </a:r>
            <a:endParaRPr lang="en-US" sz="4000" b="1">
              <a:solidFill>
                <a:srgbClr val="0070C0"/>
              </a:solidFill>
            </a:endParaRPr>
          </a:p>
        </p:txBody>
      </p:sp>
      <p:sp>
        <p:nvSpPr>
          <p:cNvPr id="22" name="TextBox 21"/>
          <p:cNvSpPr txBox="1"/>
          <p:nvPr/>
        </p:nvSpPr>
        <p:spPr>
          <a:xfrm>
            <a:off x="1221983" y="582671"/>
            <a:ext cx="569387" cy="923330"/>
          </a:xfrm>
          <a:prstGeom prst="rect">
            <a:avLst/>
          </a:prstGeom>
          <a:noFill/>
        </p:spPr>
        <p:txBody>
          <a:bodyPr wrap="none" rtlCol="0">
            <a:spAutoFit/>
          </a:bodyPr>
          <a:lstStyle/>
          <a:p>
            <a:r>
              <a:rPr lang="vi-VN" sz="5400" b="1" dirty="0">
                <a:solidFill>
                  <a:srgbClr val="0070C0"/>
                </a:solidFill>
              </a:rPr>
              <a:t>3</a:t>
            </a:r>
            <a:endParaRPr lang="en-US" sz="5400" b="1" dirty="0">
              <a:solidFill>
                <a:srgbClr val="0070C0"/>
              </a:solidFill>
            </a:endParaRPr>
          </a:p>
        </p:txBody>
      </p:sp>
      <p:sp>
        <p:nvSpPr>
          <p:cNvPr id="2" name="TextBox 1"/>
          <p:cNvSpPr txBox="1"/>
          <p:nvPr/>
        </p:nvSpPr>
        <p:spPr>
          <a:xfrm>
            <a:off x="2228261" y="395514"/>
            <a:ext cx="6657592" cy="707886"/>
          </a:xfrm>
          <a:prstGeom prst="rect">
            <a:avLst/>
          </a:prstGeom>
          <a:noFill/>
        </p:spPr>
        <p:txBody>
          <a:bodyPr wrap="none" rtlCol="0">
            <a:spAutoFit/>
          </a:bodyPr>
          <a:lstStyle/>
          <a:p>
            <a:r>
              <a:rPr lang="en-US" sz="4000" b="1">
                <a:solidFill>
                  <a:schemeClr val="bg1"/>
                </a:solidFill>
                <a:latin typeface="Arial" panose="020B0604020202020204" pitchFamily="34" charset="0"/>
                <a:cs typeface="Arial" panose="020B0604020202020204" pitchFamily="34" charset="0"/>
              </a:rPr>
              <a:t>EM LỚN LÊN TỪNG NGÀY</a:t>
            </a:r>
            <a:endParaRPr lang="en-US" sz="4000" b="1">
              <a:solidFill>
                <a:schemeClr val="bg1"/>
              </a:solidFill>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1"/>
          <a:stretch>
            <a:fillRect/>
          </a:stretch>
        </p:blipFill>
        <p:spPr>
          <a:xfrm>
            <a:off x="174527" y="2097058"/>
            <a:ext cx="1256264" cy="30336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77456" y="621342"/>
            <a:ext cx="8547965" cy="4247317"/>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endParaRPr lang="vi-VN" sz="1800" dirty="0"/>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endParaRPr lang="vi-VN" sz="1800" dirty="0"/>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gãy đầu: “ À… ờ… Em ngủ dậy.”  Và cậu nói tiếp: “ Rồi… ờ…”</a:t>
            </a:r>
            <a:endParaRPr lang="vi-VN" sz="1800" dirty="0"/>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endParaRPr lang="vi-VN" sz="1800" dirty="0"/>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endParaRPr lang="vi-VN" sz="1800" dirty="0"/>
          </a:p>
        </p:txBody>
      </p:sp>
      <p:sp>
        <p:nvSpPr>
          <p:cNvPr id="2" name="TextBox 1"/>
          <p:cNvSpPr txBox="1"/>
          <p:nvPr/>
        </p:nvSpPr>
        <p:spPr>
          <a:xfrm>
            <a:off x="7701226" y="109596"/>
            <a:ext cx="1107996" cy="369332"/>
          </a:xfrm>
          <a:prstGeom prst="rect">
            <a:avLst/>
          </a:prstGeom>
          <a:solidFill>
            <a:srgbClr val="00B0F0"/>
          </a:solidFill>
        </p:spPr>
        <p:txBody>
          <a:bodyPr wrap="none" rtlCol="0">
            <a:spAutoFit/>
          </a:bodyPr>
          <a:lstStyle/>
          <a:p>
            <a:r>
              <a:rPr lang="vi-VN" sz="1800"/>
              <a:t>Đọc mẫu</a:t>
            </a:r>
            <a:endParaRPr lang="en-US" sz="1800"/>
          </a:p>
        </p:txBody>
      </p:sp>
      <p:sp>
        <p:nvSpPr>
          <p:cNvPr id="8" name="TextBox 7"/>
          <p:cNvSpPr txBox="1"/>
          <p:nvPr/>
        </p:nvSpPr>
        <p:spPr>
          <a:xfrm>
            <a:off x="2512088" y="168458"/>
            <a:ext cx="2236510" cy="523220"/>
          </a:xfrm>
          <a:prstGeom prst="rect">
            <a:avLst/>
          </a:prstGeom>
          <a:noFill/>
        </p:spPr>
        <p:txBody>
          <a:bodyPr wrap="none" rtlCol="0">
            <a:spAutoFit/>
          </a:bodyPr>
          <a:lstStyle/>
          <a:p>
            <a:r>
              <a:rPr lang="en-US" sz="2800" b="1" dirty="0" err="1" smtClean="0">
                <a:solidFill>
                  <a:srgbClr val="FF0000"/>
                </a:solidFill>
              </a:rPr>
              <a:t>Một</a:t>
            </a:r>
            <a:r>
              <a:rPr lang="en-US" sz="2800" b="1" dirty="0" smtClean="0">
                <a:solidFill>
                  <a:srgbClr val="FF0000"/>
                </a:solidFill>
              </a:rPr>
              <a:t> </a:t>
            </a:r>
            <a:r>
              <a:rPr lang="en-US" sz="2800" b="1" dirty="0" err="1" smtClean="0">
                <a:solidFill>
                  <a:srgbClr val="FF0000"/>
                </a:solidFill>
              </a:rPr>
              <a:t>giờ</a:t>
            </a:r>
            <a:r>
              <a:rPr lang="en-US" sz="2800" b="1" dirty="0" smtClean="0">
                <a:solidFill>
                  <a:srgbClr val="FF0000"/>
                </a:solidFill>
              </a:rPr>
              <a:t> </a:t>
            </a:r>
            <a:r>
              <a:rPr lang="en-US" sz="2800" b="1" dirty="0" err="1" smtClean="0">
                <a:solidFill>
                  <a:srgbClr val="FF0000"/>
                </a:solidFill>
              </a:rPr>
              <a:t>học</a:t>
            </a:r>
            <a:endParaRPr lang="en-US" sz="2800" b="1"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524315"/>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endParaRPr lang="vi-VN" sz="1800" dirty="0"/>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endParaRPr lang="vi-VN" sz="1800" dirty="0"/>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a:t>
            </a:r>
            <a:r>
              <a:rPr lang="vi-VN" sz="1800" dirty="0" smtClean="0"/>
              <a:t>gãi </a:t>
            </a:r>
            <a:r>
              <a:rPr lang="vi-VN" sz="1800" dirty="0"/>
              <a:t>đầu: “ À… ờ… Em ngủ dậy.”  Và cậu nói tiếp: “ Rồi… ờ…”</a:t>
            </a:r>
            <a:endParaRPr lang="vi-VN" sz="1800" dirty="0"/>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endParaRPr lang="vi-VN" sz="1800" dirty="0"/>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endParaRPr lang="vi-VN" sz="1800" dirty="0" smtClean="0"/>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13" name="TextBox 12"/>
          <p:cNvSpPr txBox="1"/>
          <p:nvPr/>
        </p:nvSpPr>
        <p:spPr>
          <a:xfrm>
            <a:off x="6396629" y="109596"/>
            <a:ext cx="2492990" cy="369332"/>
          </a:xfrm>
          <a:prstGeom prst="rect">
            <a:avLst/>
          </a:prstGeom>
          <a:solidFill>
            <a:srgbClr val="00B0F0"/>
          </a:solidFill>
        </p:spPr>
        <p:txBody>
          <a:bodyPr wrap="none" rtlCol="0">
            <a:spAutoFit/>
          </a:bodyPr>
          <a:lstStyle/>
          <a:p>
            <a:r>
              <a:rPr lang="en-US" sz="1800"/>
              <a:t>Đọc nối tiếp theo đoạn</a:t>
            </a:r>
            <a:endParaRPr lang="en-US" sz="1800"/>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sp>
        <p:nvSpPr>
          <p:cNvPr id="17" name="TextBox 16"/>
          <p:cNvSpPr txBox="1"/>
          <p:nvPr/>
        </p:nvSpPr>
        <p:spPr>
          <a:xfrm>
            <a:off x="865444" y="4636016"/>
            <a:ext cx="6008376" cy="400110"/>
          </a:xfrm>
          <a:prstGeom prst="rect">
            <a:avLst/>
          </a:prstGeom>
          <a:noFill/>
        </p:spPr>
        <p:txBody>
          <a:bodyPr wrap="none" rtlCol="0">
            <a:spAutoFit/>
          </a:bodyPr>
          <a:lstStyle/>
          <a:p>
            <a:r>
              <a:rPr lang="en-US" sz="2000" dirty="0" err="1"/>
              <a:t>Từ</a:t>
            </a:r>
            <a:r>
              <a:rPr lang="en-US" sz="2000" dirty="0"/>
              <a:t> </a:t>
            </a:r>
            <a:r>
              <a:rPr lang="en-US" sz="2000" dirty="0" err="1"/>
              <a:t>khó</a:t>
            </a:r>
            <a:r>
              <a:rPr lang="en-US" sz="2000" dirty="0"/>
              <a:t>: </a:t>
            </a:r>
            <a:r>
              <a:rPr lang="en-US" sz="2000" i="1" dirty="0" err="1">
                <a:solidFill>
                  <a:srgbClr val="D50D8E"/>
                </a:solidFill>
              </a:rPr>
              <a:t>trước</a:t>
            </a:r>
            <a:r>
              <a:rPr lang="en-US" sz="2000" i="1" dirty="0">
                <a:solidFill>
                  <a:srgbClr val="D50D8E"/>
                </a:solidFill>
              </a:rPr>
              <a:t> </a:t>
            </a:r>
            <a:r>
              <a:rPr lang="en-US" sz="2000" i="1" dirty="0" err="1">
                <a:solidFill>
                  <a:srgbClr val="D50D8E"/>
                </a:solidFill>
              </a:rPr>
              <a:t>lớp</a:t>
            </a:r>
            <a:r>
              <a:rPr lang="en-US" sz="2000" i="1" dirty="0">
                <a:solidFill>
                  <a:srgbClr val="D50D8E"/>
                </a:solidFill>
              </a:rPr>
              <a:t>, </a:t>
            </a:r>
            <a:r>
              <a:rPr lang="en-US" sz="2000" i="1" dirty="0" err="1">
                <a:solidFill>
                  <a:srgbClr val="D50D8E"/>
                </a:solidFill>
              </a:rPr>
              <a:t>lúng</a:t>
            </a:r>
            <a:r>
              <a:rPr lang="en-US" sz="2000" i="1" dirty="0">
                <a:solidFill>
                  <a:srgbClr val="D50D8E"/>
                </a:solidFill>
              </a:rPr>
              <a:t> </a:t>
            </a:r>
            <a:r>
              <a:rPr lang="en-US" sz="2000" i="1" dirty="0" err="1">
                <a:solidFill>
                  <a:srgbClr val="D50D8E"/>
                </a:solidFill>
              </a:rPr>
              <a:t>túng</a:t>
            </a:r>
            <a:r>
              <a:rPr lang="en-US" sz="2000" i="1" dirty="0">
                <a:solidFill>
                  <a:srgbClr val="D50D8E"/>
                </a:solidFill>
              </a:rPr>
              <a:t>, </a:t>
            </a:r>
            <a:r>
              <a:rPr lang="en-US" sz="2000" i="1" dirty="0" err="1">
                <a:solidFill>
                  <a:srgbClr val="D50D8E"/>
                </a:solidFill>
              </a:rPr>
              <a:t>sáng</a:t>
            </a:r>
            <a:r>
              <a:rPr lang="en-US" sz="2000" i="1" dirty="0">
                <a:solidFill>
                  <a:srgbClr val="D50D8E"/>
                </a:solidFill>
              </a:rPr>
              <a:t> </a:t>
            </a:r>
            <a:r>
              <a:rPr lang="en-US" sz="2000" i="1" dirty="0" smtClean="0">
                <a:solidFill>
                  <a:srgbClr val="D50D8E"/>
                </a:solidFill>
              </a:rPr>
              <a:t>nay, </a:t>
            </a:r>
            <a:r>
              <a:rPr lang="en-US" sz="2000" i="1" dirty="0" err="1" smtClean="0">
                <a:solidFill>
                  <a:srgbClr val="D50D8E"/>
                </a:solidFill>
              </a:rPr>
              <a:t>kiên</a:t>
            </a:r>
            <a:r>
              <a:rPr lang="en-US" sz="2000" i="1" dirty="0" smtClean="0">
                <a:solidFill>
                  <a:srgbClr val="D50D8E"/>
                </a:solidFill>
              </a:rPr>
              <a:t> </a:t>
            </a:r>
            <a:r>
              <a:rPr lang="en-US" sz="2000" i="1" dirty="0" err="1" smtClean="0">
                <a:solidFill>
                  <a:srgbClr val="D50D8E"/>
                </a:solidFill>
              </a:rPr>
              <a:t>nhẫn</a:t>
            </a:r>
            <a:r>
              <a:rPr lang="en-US" sz="2000" i="1" dirty="0" smtClean="0">
                <a:solidFill>
                  <a:srgbClr val="D50D8E"/>
                </a:solidFill>
              </a:rPr>
              <a:t>...</a:t>
            </a:r>
            <a:endParaRPr lang="en-US" sz="2000" dirty="0">
              <a:solidFill>
                <a:srgbClr val="D50D8E"/>
              </a:solidFill>
            </a:endParaRPr>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528001" y="4323610"/>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64524"/>
            <a:ext cx="9144000" cy="4998007"/>
            <a:chOff x="0" y="0"/>
            <a:chExt cx="9144000" cy="5132867"/>
          </a:xfrm>
        </p:grpSpPr>
        <p:cxnSp>
          <p:nvCxnSpPr>
            <p:cNvPr id="29" name="Straight Connector 28"/>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208996" y="334756"/>
            <a:ext cx="2345514" cy="584775"/>
          </a:xfrm>
          <a:prstGeom prst="rect">
            <a:avLst/>
          </a:prstGeom>
          <a:noFill/>
        </p:spPr>
        <p:txBody>
          <a:bodyPr wrap="none" rtlCol="0">
            <a:spAutoFit/>
          </a:bodyPr>
          <a:lstStyle/>
          <a:p>
            <a:r>
              <a:rPr lang="en-US" sz="3200" b="1">
                <a:solidFill>
                  <a:srgbClr val="FF0000"/>
                </a:solidFill>
              </a:rPr>
              <a:t>Luyện đọc </a:t>
            </a:r>
            <a:endParaRPr lang="en-US" sz="3200" b="1">
              <a:solidFill>
                <a:srgbClr val="FF0000"/>
              </a:solidFill>
            </a:endParaRPr>
          </a:p>
        </p:txBody>
      </p:sp>
      <p:sp>
        <p:nvSpPr>
          <p:cNvPr id="9" name="Rectangle 8"/>
          <p:cNvSpPr/>
          <p:nvPr/>
        </p:nvSpPr>
        <p:spPr>
          <a:xfrm>
            <a:off x="417007" y="2832654"/>
            <a:ext cx="8110228" cy="954107"/>
          </a:xfrm>
          <a:prstGeom prst="rect">
            <a:avLst/>
          </a:prstGeom>
          <a:solidFill>
            <a:schemeClr val="accent6">
              <a:lumMod val="20000"/>
              <a:lumOff val="80000"/>
            </a:schemeClr>
          </a:solidFill>
        </p:spPr>
        <p:txBody>
          <a:bodyPr wrap="square">
            <a:spAutoFit/>
          </a:bodyPr>
          <a:lstStyle/>
          <a:p>
            <a:r>
              <a:rPr lang="en-US" sz="2800" i="1" dirty="0" err="1">
                <a:solidFill>
                  <a:schemeClr val="accent5"/>
                </a:solidFill>
              </a:rPr>
              <a:t>Quang</a:t>
            </a:r>
            <a:r>
              <a:rPr lang="en-US" sz="2800" i="1" dirty="0">
                <a:solidFill>
                  <a:schemeClr val="accent5"/>
                </a:solidFill>
              </a:rPr>
              <a:t> </a:t>
            </a:r>
            <a:r>
              <a:rPr lang="en-US" sz="2800" i="1" dirty="0" err="1">
                <a:solidFill>
                  <a:schemeClr val="accent5"/>
                </a:solidFill>
              </a:rPr>
              <a:t>thở</a:t>
            </a:r>
            <a:r>
              <a:rPr lang="en-US" sz="2800" i="1" dirty="0">
                <a:solidFill>
                  <a:schemeClr val="accent5"/>
                </a:solidFill>
              </a:rPr>
              <a:t> </a:t>
            </a:r>
            <a:r>
              <a:rPr lang="en-US" sz="2800" i="1" dirty="0" err="1">
                <a:solidFill>
                  <a:schemeClr val="accent5"/>
                </a:solidFill>
              </a:rPr>
              <a:t>mạnh</a:t>
            </a:r>
            <a:r>
              <a:rPr lang="en-US" sz="2800" i="1" dirty="0">
                <a:solidFill>
                  <a:schemeClr val="accent5"/>
                </a:solidFill>
              </a:rPr>
              <a:t> </a:t>
            </a:r>
            <a:r>
              <a:rPr lang="en-US" sz="2800" i="1" dirty="0" err="1">
                <a:solidFill>
                  <a:schemeClr val="accent5"/>
                </a:solidFill>
              </a:rPr>
              <a:t>một</a:t>
            </a:r>
            <a:r>
              <a:rPr lang="en-US" sz="2800" i="1" dirty="0">
                <a:solidFill>
                  <a:schemeClr val="accent5"/>
                </a:solidFill>
              </a:rPr>
              <a:t> </a:t>
            </a:r>
            <a:r>
              <a:rPr lang="en-US" sz="2800" i="1" dirty="0" err="1">
                <a:solidFill>
                  <a:schemeClr val="accent5"/>
                </a:solidFill>
              </a:rPr>
              <a:t>hơi</a:t>
            </a:r>
            <a:r>
              <a:rPr lang="en-US" sz="2800" i="1" dirty="0">
                <a:solidFill>
                  <a:schemeClr val="accent5"/>
                </a:solidFill>
              </a:rPr>
              <a:t> </a:t>
            </a:r>
            <a:r>
              <a:rPr lang="en-US" sz="2800" i="1" dirty="0" err="1">
                <a:solidFill>
                  <a:schemeClr val="accent5"/>
                </a:solidFill>
              </a:rPr>
              <a:t>rồi</a:t>
            </a:r>
            <a:r>
              <a:rPr lang="en-US" sz="2800" i="1" dirty="0">
                <a:solidFill>
                  <a:schemeClr val="accent5"/>
                </a:solidFill>
              </a:rPr>
              <a:t> </a:t>
            </a:r>
            <a:r>
              <a:rPr lang="en-US" sz="2800" i="1" dirty="0" err="1">
                <a:solidFill>
                  <a:schemeClr val="accent5"/>
                </a:solidFill>
              </a:rPr>
              <a:t>nói</a:t>
            </a:r>
            <a:r>
              <a:rPr lang="en-US" sz="2800" i="1" dirty="0">
                <a:solidFill>
                  <a:schemeClr val="accent5"/>
                </a:solidFill>
              </a:rPr>
              <a:t> </a:t>
            </a:r>
            <a:r>
              <a:rPr lang="en-US" sz="2800" i="1" dirty="0" err="1">
                <a:solidFill>
                  <a:schemeClr val="accent5"/>
                </a:solidFill>
              </a:rPr>
              <a:t>tiếp</a:t>
            </a:r>
            <a:r>
              <a:rPr lang="en-US" sz="2800" i="1" dirty="0">
                <a:solidFill>
                  <a:schemeClr val="accent5"/>
                </a:solidFill>
              </a:rPr>
              <a:t>: “</a:t>
            </a:r>
            <a:r>
              <a:rPr lang="en-US" sz="2800" i="1" dirty="0" err="1">
                <a:solidFill>
                  <a:schemeClr val="accent5"/>
                </a:solidFill>
              </a:rPr>
              <a:t>Mẹ</a:t>
            </a:r>
            <a:r>
              <a:rPr lang="en-US" sz="2800" i="1" dirty="0">
                <a:solidFill>
                  <a:schemeClr val="accent5"/>
                </a:solidFill>
              </a:rPr>
              <a:t>... Ờ... </a:t>
            </a:r>
            <a:r>
              <a:rPr lang="en-US" sz="2800" i="1" dirty="0" err="1">
                <a:solidFill>
                  <a:schemeClr val="accent5"/>
                </a:solidFill>
              </a:rPr>
              <a:t>bảo</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 </a:t>
            </a:r>
            <a:r>
              <a:rPr lang="en-US" sz="2800" i="1" dirty="0" err="1">
                <a:solidFill>
                  <a:schemeClr val="accent5"/>
                </a:solidFill>
              </a:rPr>
              <a:t>đi</a:t>
            </a:r>
            <a:r>
              <a:rPr lang="en-US" sz="2800" i="1" dirty="0">
                <a:solidFill>
                  <a:schemeClr val="accent5"/>
                </a:solidFill>
              </a:rPr>
              <a:t>”. </a:t>
            </a:r>
            <a:r>
              <a:rPr lang="en-US" sz="2800" i="1" dirty="0" err="1">
                <a:solidFill>
                  <a:schemeClr val="accent5"/>
                </a:solidFill>
              </a:rPr>
              <a:t>Thế</a:t>
            </a:r>
            <a:r>
              <a:rPr lang="en-US" sz="2800" i="1" dirty="0">
                <a:solidFill>
                  <a:schemeClr val="accent5"/>
                </a:solidFill>
              </a:rPr>
              <a:t> </a:t>
            </a:r>
            <a:r>
              <a:rPr lang="en-US" sz="2800" i="1" dirty="0" err="1">
                <a:solidFill>
                  <a:schemeClr val="accent5"/>
                </a:solidFill>
              </a:rPr>
              <a:t>là</a:t>
            </a:r>
            <a:r>
              <a:rPr lang="en-US" sz="2800" i="1" dirty="0">
                <a:solidFill>
                  <a:schemeClr val="accent5"/>
                </a:solidFill>
              </a:rPr>
              <a:t> con </a:t>
            </a:r>
            <a:r>
              <a:rPr lang="en-US" sz="2800" i="1" dirty="0" err="1">
                <a:solidFill>
                  <a:schemeClr val="accent5"/>
                </a:solidFill>
              </a:rPr>
              <a:t>đánh</a:t>
            </a:r>
            <a:r>
              <a:rPr lang="en-US" sz="2800" i="1" dirty="0">
                <a:solidFill>
                  <a:schemeClr val="accent5"/>
                </a:solidFill>
              </a:rPr>
              <a:t> </a:t>
            </a:r>
            <a:r>
              <a:rPr lang="en-US" sz="2800" i="1" dirty="0" err="1">
                <a:solidFill>
                  <a:schemeClr val="accent5"/>
                </a:solidFill>
              </a:rPr>
              <a:t>răng</a:t>
            </a:r>
            <a:r>
              <a:rPr lang="en-US" sz="2800" i="1" dirty="0">
                <a:solidFill>
                  <a:schemeClr val="accent5"/>
                </a:solidFill>
              </a:rPr>
              <a:t>.</a:t>
            </a:r>
            <a:endParaRPr lang="en-US" sz="2800" dirty="0">
              <a:solidFill>
                <a:schemeClr val="accent5"/>
              </a:solidFill>
            </a:endParaRPr>
          </a:p>
        </p:txBody>
      </p:sp>
      <p:sp>
        <p:nvSpPr>
          <p:cNvPr id="10" name="Rectangle 9"/>
          <p:cNvSpPr/>
          <p:nvPr/>
        </p:nvSpPr>
        <p:spPr>
          <a:xfrm>
            <a:off x="417007" y="1305304"/>
            <a:ext cx="8110228" cy="1384995"/>
          </a:xfrm>
          <a:prstGeom prst="rect">
            <a:avLst/>
          </a:prstGeom>
          <a:solidFill>
            <a:schemeClr val="accent4">
              <a:lumMod val="20000"/>
              <a:lumOff val="80000"/>
            </a:schemeClr>
          </a:solidFill>
        </p:spPr>
        <p:txBody>
          <a:bodyPr wrap="square">
            <a:spAutoFit/>
          </a:bodyPr>
          <a:lstStyle/>
          <a:p>
            <a:r>
              <a:rPr lang="vi-VN" sz="2800" i="1" dirty="0">
                <a:solidFill>
                  <a:schemeClr val="accent5"/>
                </a:solidFill>
              </a:rPr>
              <a:t>Chúng ta cần học cách giao tiếp tự tin. Vì thế hôm nay chúng ta sẽ tập nói trước lớp về bất cứ điều gì mình thích</a:t>
            </a:r>
            <a:r>
              <a:rPr lang="vi-VN" sz="2800" i="1" dirty="0" smtClean="0">
                <a:solidFill>
                  <a:schemeClr val="accent5"/>
                </a:solidFill>
              </a:rPr>
              <a:t>.”</a:t>
            </a:r>
            <a:endParaRPr lang="en-US" sz="2800" i="1" dirty="0">
              <a:solidFill>
                <a:schemeClr val="accent5"/>
              </a:solidFill>
            </a:endParaRPr>
          </a:p>
        </p:txBody>
      </p:sp>
      <p:cxnSp>
        <p:nvCxnSpPr>
          <p:cNvPr id="12" name="Straight Connector 11"/>
          <p:cNvCxnSpPr/>
          <p:nvPr/>
        </p:nvCxnSpPr>
        <p:spPr>
          <a:xfrm flipH="1">
            <a:off x="7621117" y="137305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758160" y="1768761"/>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6603088" y="1305304"/>
            <a:ext cx="150724" cy="458079"/>
            <a:chOff x="7491613" y="1711779"/>
            <a:chExt cx="150724" cy="458079"/>
          </a:xfrm>
        </p:grpSpPr>
        <p:cxnSp>
          <p:nvCxnSpPr>
            <p:cNvPr id="17" name="Straight Connector 16"/>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4471516" y="2832654"/>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276878" y="2851628"/>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170976" y="3328682"/>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7897351" y="3252493"/>
            <a:ext cx="150724" cy="458079"/>
            <a:chOff x="7491613" y="1711779"/>
            <a:chExt cx="150724" cy="458079"/>
          </a:xfrm>
        </p:grpSpPr>
        <p:cxnSp>
          <p:nvCxnSpPr>
            <p:cNvPr id="25" name="Straight Connector 2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074" name="Picture 2"/>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810" b="97964" l="0" r="100000"/>
                    </a14:imgEffect>
                  </a14:imgLayer>
                </a14:imgProps>
              </a:ext>
              <a:ext uri="{28A0092B-C50C-407E-A947-70E740481C1C}">
                <a14:useLocalDpi xmlns:a14="http://schemas.microsoft.com/office/drawing/2010/main" val="0"/>
              </a:ext>
            </a:extLst>
          </a:blip>
          <a:srcRect/>
          <a:stretch>
            <a:fillRect/>
          </a:stretch>
        </p:blipFill>
        <p:spPr bwMode="auto">
          <a:xfrm>
            <a:off x="0" y="3566881"/>
            <a:ext cx="1590888" cy="157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7813548" y="3563687"/>
            <a:ext cx="1688478" cy="1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2900744" y="2140991"/>
            <a:ext cx="150724" cy="458079"/>
            <a:chOff x="7491613" y="1711779"/>
            <a:chExt cx="150724" cy="458079"/>
          </a:xfrm>
        </p:grpSpPr>
        <p:cxnSp>
          <p:nvCxnSpPr>
            <p:cNvPr id="32" name="Straight Connector 31"/>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381753" y="3280934"/>
            <a:ext cx="150724" cy="458079"/>
            <a:chOff x="7491613" y="1711779"/>
            <a:chExt cx="150724" cy="458079"/>
          </a:xfrm>
        </p:grpSpPr>
        <p:cxnSp>
          <p:nvCxnSpPr>
            <p:cNvPr id="35" name="Straight Connector 34"/>
            <p:cNvCxnSpPr/>
            <p:nvPr/>
          </p:nvCxnSpPr>
          <p:spPr>
            <a:xfrm flipH="1">
              <a:off x="7491613"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541854" y="1711779"/>
              <a:ext cx="100483" cy="4580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1000"/>
                                        <p:tgtEl>
                                          <p:spTgt spid="34"/>
                                        </p:tgtEl>
                                      </p:cBhvr>
                                    </p:animEffect>
                                    <p:anim calcmode="lin" valueType="num">
                                      <p:cBhvr>
                                        <p:cTn id="69" dur="1000" fill="hold"/>
                                        <p:tgtEl>
                                          <p:spTgt spid="34"/>
                                        </p:tgtEl>
                                        <p:attrNameLst>
                                          <p:attrName>ppt_x</p:attrName>
                                        </p:attrNameLst>
                                      </p:cBhvr>
                                      <p:tavLst>
                                        <p:tav tm="0">
                                          <p:val>
                                            <p:strVal val="#ppt_x"/>
                                          </p:val>
                                        </p:tav>
                                        <p:tav tm="100000">
                                          <p:val>
                                            <p:strVal val="#ppt_x"/>
                                          </p:val>
                                        </p:tav>
                                      </p:tavLst>
                                    </p:anim>
                                    <p:anim calcmode="lin" valueType="num">
                                      <p:cBhvr>
                                        <p:cTn id="7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64524"/>
            <a:ext cx="9144000" cy="4998007"/>
            <a:chOff x="0" y="0"/>
            <a:chExt cx="9144000" cy="5132867"/>
          </a:xfrm>
        </p:grpSpPr>
        <p:cxnSp>
          <p:nvCxnSpPr>
            <p:cNvPr id="11" name="Straight Connector 10"/>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pic>
        <p:nvPicPr>
          <p:cNvPr id="9"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r="84625"/>
          <a:stretch>
            <a:fillRect/>
          </a:stretch>
        </p:blipFill>
        <p:spPr bwMode="auto">
          <a:xfrm>
            <a:off x="0" y="109596"/>
            <a:ext cx="754912" cy="67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7034" y="527769"/>
            <a:ext cx="8547965" cy="4524315"/>
          </a:xfrm>
          <a:prstGeom prst="rect">
            <a:avLst/>
          </a:prstGeom>
          <a:noFill/>
        </p:spPr>
        <p:txBody>
          <a:bodyPr wrap="square" rtlCol="0">
            <a:spAutoFit/>
          </a:bodyPr>
          <a:lstStyle/>
          <a:p>
            <a:pPr algn="just"/>
            <a:r>
              <a:rPr lang="vi-VN" sz="1800" dirty="0" smtClean="0"/>
              <a:t>    Thầy </a:t>
            </a:r>
            <a:r>
              <a:rPr lang="vi-VN" sz="1800" dirty="0"/>
              <a:t>giáo nói: “Chúng ta cần học cách giao tiếp tự tin. Vì thế hôm nay chúng ta sẽ tập nói trước lớp về bất cứ điều gì mình thích.”.</a:t>
            </a:r>
            <a:endParaRPr lang="vi-VN" sz="1800" dirty="0"/>
          </a:p>
          <a:p>
            <a:pPr algn="just"/>
            <a:r>
              <a:rPr lang="vi-VN" sz="1800" dirty="0"/>
              <a:t> </a:t>
            </a:r>
            <a:r>
              <a:rPr lang="vi-VN" sz="1800" dirty="0" smtClean="0"/>
              <a:t>   Quang </a:t>
            </a:r>
            <a:r>
              <a:rPr lang="vi-VN" sz="1800" dirty="0"/>
              <a:t>được mời lên nói đầu tiên. Cậu lúng túng, đỏ mặt. Quang cảm thấy nói với bạn bên cạnh thì dễ, nhưng nói trước cả lớp thì sao mà khó thế. Thầy bảo: </a:t>
            </a:r>
            <a:r>
              <a:rPr lang="vi-VN" sz="1800" dirty="0" smtClean="0"/>
              <a:t>“Sáng </a:t>
            </a:r>
            <a:r>
              <a:rPr lang="vi-VN" sz="1800" dirty="0"/>
              <a:t>nay ngủ dậy, em đã làm gì? Em cố nhớ xem…” </a:t>
            </a:r>
            <a:endParaRPr lang="vi-VN" sz="1800" dirty="0"/>
          </a:p>
          <a:p>
            <a:pPr algn="just"/>
            <a:r>
              <a:rPr lang="vi-VN" sz="1800" dirty="0"/>
              <a:t>Quang ngập ngừng</a:t>
            </a:r>
            <a:r>
              <a:rPr lang="en-US" sz="1800" dirty="0"/>
              <a:t>,</a:t>
            </a:r>
            <a:r>
              <a:rPr lang="vi-VN" sz="1800" dirty="0"/>
              <a:t> vừa nói vừa gãi đầu</a:t>
            </a:r>
            <a:r>
              <a:rPr lang="en-US" sz="1800" dirty="0"/>
              <a:t>: “ E</a:t>
            </a:r>
            <a:r>
              <a:rPr lang="vi-VN" sz="1800" dirty="0"/>
              <a:t>m</a:t>
            </a:r>
            <a:r>
              <a:rPr lang="en-US" sz="1800" dirty="0"/>
              <a:t>…”</a:t>
            </a:r>
            <a:endParaRPr lang="vi-VN" sz="1800" dirty="0"/>
          </a:p>
          <a:p>
            <a:pPr algn="just"/>
            <a:r>
              <a:rPr lang="en-US" sz="1800" dirty="0"/>
              <a:t> </a:t>
            </a:r>
            <a:r>
              <a:rPr lang="vi-VN" sz="1800" dirty="0" smtClean="0"/>
              <a:t>   Thầy </a:t>
            </a:r>
            <a:r>
              <a:rPr lang="vi-VN" sz="1800" dirty="0"/>
              <a:t>giáo nhắc: “ Rồi gì nữa?</a:t>
            </a:r>
            <a:r>
              <a:rPr lang="en-US" sz="1800" dirty="0"/>
              <a:t>”</a:t>
            </a:r>
            <a:endParaRPr lang="vi-VN" sz="1800" dirty="0"/>
          </a:p>
          <a:p>
            <a:pPr algn="just"/>
            <a:r>
              <a:rPr lang="en-US" sz="1800" dirty="0"/>
              <a:t> </a:t>
            </a:r>
            <a:r>
              <a:rPr lang="vi-VN" sz="1800" dirty="0" smtClean="0"/>
              <a:t>   Quang </a:t>
            </a:r>
            <a:r>
              <a:rPr lang="vi-VN" sz="1800" dirty="0"/>
              <a:t>lại </a:t>
            </a:r>
            <a:r>
              <a:rPr lang="vi-VN" sz="1800" dirty="0" smtClean="0"/>
              <a:t>gãi </a:t>
            </a:r>
            <a:r>
              <a:rPr lang="vi-VN" sz="1800" dirty="0"/>
              <a:t>đầu: “ À… ờ… Em ngủ dậy.”  Và cậu nói tiếp: “ Rồi… ờ…”</a:t>
            </a:r>
            <a:endParaRPr lang="vi-VN" sz="1800" dirty="0"/>
          </a:p>
          <a:p>
            <a:pPr algn="just"/>
            <a:r>
              <a:rPr lang="vi-VN" sz="1800" dirty="0"/>
              <a:t>  </a:t>
            </a:r>
            <a:r>
              <a:rPr lang="vi-VN" sz="1800" dirty="0" smtClean="0"/>
              <a:t>  Thầy </a:t>
            </a:r>
            <a:r>
              <a:rPr lang="vi-VN" sz="1800" dirty="0"/>
              <a:t>giáo mỉm cười, kiên nhẫn nghe Quang nói. Thầy bảo: </a:t>
            </a:r>
            <a:r>
              <a:rPr lang="vi-VN" sz="1800" dirty="0" smtClean="0"/>
              <a:t>“Thế </a:t>
            </a:r>
            <a:r>
              <a:rPr lang="vi-VN" sz="1800" dirty="0"/>
              <a:t>là được rồi đấy!”</a:t>
            </a:r>
            <a:endParaRPr lang="vi-VN" sz="1800" dirty="0"/>
          </a:p>
          <a:p>
            <a:pPr algn="just"/>
            <a:r>
              <a:rPr lang="en-US" sz="1800" dirty="0"/>
              <a:t> </a:t>
            </a:r>
            <a:r>
              <a:rPr lang="vi-VN" sz="1800" dirty="0" smtClean="0"/>
              <a:t>   Nhưng </a:t>
            </a:r>
            <a:r>
              <a:rPr lang="vi-VN" sz="1800" dirty="0"/>
              <a:t>Quang chưa chịu về chỗ, bỗng cậu nói to: “ Rồi sau đó… ờ… à…”. Quang thở mạnh một hơi rồi nói tiếp: “ Mẹ… ờ… bảo: Con đánh răng đi, thế là em đánh răng.” Thầy giáo vỗ tay. Cả lớp vỗ tay theo. Cuối cùng Quang nói với giọng rất tự tin: “ Sau đó, bố đưa em đi học.” Thầy giáo vỗ tay, các bạn vỗ tay theo, Quang cũng vỗ tay. </a:t>
            </a:r>
            <a:r>
              <a:rPr lang="en-US" sz="1800" dirty="0"/>
              <a:t>C</a:t>
            </a:r>
            <a:r>
              <a:rPr lang="vi-VN" sz="1800" dirty="0"/>
              <a:t>ả lớp tràn ngập tiếng vỗ tay</a:t>
            </a:r>
            <a:r>
              <a:rPr lang="vi-VN" sz="1800" dirty="0" smtClean="0"/>
              <a:t>.</a:t>
            </a:r>
            <a:endParaRPr lang="vi-VN" sz="1800" dirty="0" smtClean="0"/>
          </a:p>
          <a:p>
            <a:pPr algn="just"/>
            <a:endParaRPr lang="vi-VN" sz="1800" dirty="0"/>
          </a:p>
        </p:txBody>
      </p:sp>
      <p:sp>
        <p:nvSpPr>
          <p:cNvPr id="8" name="TextBox 7"/>
          <p:cNvSpPr txBox="1"/>
          <p:nvPr/>
        </p:nvSpPr>
        <p:spPr>
          <a:xfrm>
            <a:off x="2837208" y="107498"/>
            <a:ext cx="1939955" cy="461665"/>
          </a:xfrm>
          <a:prstGeom prst="rect">
            <a:avLst/>
          </a:prstGeom>
          <a:noFill/>
        </p:spPr>
        <p:txBody>
          <a:bodyPr wrap="none" rtlCol="0">
            <a:spAutoFit/>
          </a:bodyPr>
          <a:lstStyle/>
          <a:p>
            <a:r>
              <a:rPr lang="en-US" sz="2400" b="1" dirty="0" err="1" smtClean="0">
                <a:solidFill>
                  <a:srgbClr val="FF0000"/>
                </a:solidFill>
              </a:rPr>
              <a:t>Một</a:t>
            </a:r>
            <a:r>
              <a:rPr lang="en-US" sz="2400" b="1" dirty="0" smtClean="0">
                <a:solidFill>
                  <a:srgbClr val="FF0000"/>
                </a:solidFill>
              </a:rPr>
              <a:t> </a:t>
            </a:r>
            <a:r>
              <a:rPr lang="en-US" sz="2400" b="1" dirty="0" err="1" smtClean="0">
                <a:solidFill>
                  <a:srgbClr val="FF0000"/>
                </a:solidFill>
              </a:rPr>
              <a:t>giờ</a:t>
            </a:r>
            <a:r>
              <a:rPr lang="en-US" sz="2400" b="1" dirty="0" smtClean="0">
                <a:solidFill>
                  <a:srgbClr val="FF0000"/>
                </a:solidFill>
              </a:rPr>
              <a:t> </a:t>
            </a:r>
            <a:r>
              <a:rPr lang="en-US" sz="2400" b="1" dirty="0" err="1" smtClean="0">
                <a:solidFill>
                  <a:srgbClr val="FF0000"/>
                </a:solidFill>
              </a:rPr>
              <a:t>học</a:t>
            </a:r>
            <a:endParaRPr lang="en-US" sz="2400" b="1" dirty="0">
              <a:solidFill>
                <a:srgbClr val="FF0000"/>
              </a:solidFill>
            </a:endParaRPr>
          </a:p>
        </p:txBody>
      </p:sp>
      <p:sp>
        <p:nvSpPr>
          <p:cNvPr id="14" name="Oval 13"/>
          <p:cNvSpPr/>
          <p:nvPr/>
        </p:nvSpPr>
        <p:spPr>
          <a:xfrm>
            <a:off x="351685" y="5277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1</a:t>
            </a:r>
            <a:endParaRPr lang="en-US" sz="2000" b="1" dirty="0"/>
          </a:p>
        </p:txBody>
      </p:sp>
      <p:sp>
        <p:nvSpPr>
          <p:cNvPr id="15" name="Oval 14"/>
          <p:cNvSpPr/>
          <p:nvPr/>
        </p:nvSpPr>
        <p:spPr>
          <a:xfrm>
            <a:off x="377456" y="109672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2</a:t>
            </a:r>
            <a:endParaRPr lang="en-US" sz="2000" b="1" dirty="0"/>
          </a:p>
        </p:txBody>
      </p:sp>
      <p:sp>
        <p:nvSpPr>
          <p:cNvPr id="16" name="Oval 15"/>
          <p:cNvSpPr/>
          <p:nvPr/>
        </p:nvSpPr>
        <p:spPr>
          <a:xfrm>
            <a:off x="419480" y="3270969"/>
            <a:ext cx="285070" cy="320827"/>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3</a:t>
            </a:r>
            <a:endParaRPr lang="en-US" sz="2000" b="1" dirty="0"/>
          </a:p>
        </p:txBody>
      </p:sp>
      <p:grpSp>
        <p:nvGrpSpPr>
          <p:cNvPr id="18" name="Group 17"/>
          <p:cNvGrpSpPr/>
          <p:nvPr/>
        </p:nvGrpSpPr>
        <p:grpSpPr>
          <a:xfrm>
            <a:off x="5588694" y="784323"/>
            <a:ext cx="165798" cy="312406"/>
            <a:chOff x="7033846" y="1517301"/>
            <a:chExt cx="165798" cy="312406"/>
          </a:xfrm>
        </p:grpSpPr>
        <p:cxnSp>
          <p:nvCxnSpPr>
            <p:cNvPr id="19" name="Straight Connector 18"/>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57601" y="2958563"/>
            <a:ext cx="165798" cy="312406"/>
            <a:chOff x="7033846" y="1517301"/>
            <a:chExt cx="165798" cy="312406"/>
          </a:xfrm>
        </p:grpSpPr>
        <p:cxnSp>
          <p:nvCxnSpPr>
            <p:cNvPr id="22" name="Straight Connector 21"/>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5528001" y="4323610"/>
            <a:ext cx="165798" cy="312406"/>
            <a:chOff x="7033846" y="1517301"/>
            <a:chExt cx="165798" cy="312406"/>
          </a:xfrm>
        </p:grpSpPr>
        <p:cxnSp>
          <p:nvCxnSpPr>
            <p:cNvPr id="25" name="Straight Connector 24"/>
            <p:cNvCxnSpPr/>
            <p:nvPr/>
          </p:nvCxnSpPr>
          <p:spPr>
            <a:xfrm flipH="1">
              <a:off x="7033846"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089112" y="1517301"/>
              <a:ext cx="110532" cy="3124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046755" y="-111970"/>
            <a:ext cx="1898244" cy="646331"/>
          </a:xfrm>
          <a:prstGeom prst="rect">
            <a:avLst/>
          </a:prstGeom>
          <a:solidFill>
            <a:srgbClr val="00B0F0"/>
          </a:solidFill>
        </p:spPr>
        <p:txBody>
          <a:bodyPr wrap="square" rtlCol="0">
            <a:spAutoFit/>
          </a:bodyPr>
          <a:lstStyle/>
          <a:p>
            <a:pPr algn="ctr"/>
            <a:r>
              <a:rPr lang="en-US" sz="1800" dirty="0" err="1"/>
              <a:t>Đọc</a:t>
            </a:r>
            <a:r>
              <a:rPr lang="en-US" sz="1800" dirty="0"/>
              <a:t> </a:t>
            </a:r>
            <a:r>
              <a:rPr lang="en-US" sz="1800" dirty="0" err="1"/>
              <a:t>nối</a:t>
            </a:r>
            <a:r>
              <a:rPr lang="en-US" sz="1800" dirty="0"/>
              <a:t> </a:t>
            </a:r>
            <a:r>
              <a:rPr lang="en-US" sz="1800" dirty="0" err="1"/>
              <a:t>tiếp</a:t>
            </a:r>
            <a:r>
              <a:rPr lang="en-US" sz="1800" dirty="0"/>
              <a:t> </a:t>
            </a:r>
            <a:r>
              <a:rPr lang="en-US" sz="1800" dirty="0" err="1"/>
              <a:t>đoạn</a:t>
            </a:r>
            <a:r>
              <a:rPr lang="en-US" sz="1800" dirty="0"/>
              <a:t> </a:t>
            </a:r>
            <a:r>
              <a:rPr lang="en-US" sz="1800" dirty="0" err="1"/>
              <a:t>lần</a:t>
            </a:r>
            <a:r>
              <a:rPr lang="en-US" sz="1800" dirty="0"/>
              <a:t> 2</a:t>
            </a:r>
            <a:endParaRPr lang="en-US" sz="1800" dirty="0"/>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tags/tag1.xml><?xml version="1.0" encoding="utf-8"?>
<p:tagLst xmlns:p="http://schemas.openxmlformats.org/presentationml/2006/main">
  <p:tag name="PA" val="v3.0.0"/>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8580</Words>
  <Application>WPS Presentation</Application>
  <PresentationFormat>On-screen Show (16:9)</PresentationFormat>
  <Paragraphs>194</Paragraphs>
  <Slides>23</Slides>
  <Notes>3</Notes>
  <HiddenSlides>0</HiddenSlides>
  <MMClips>2</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23</vt:i4>
      </vt:variant>
    </vt:vector>
  </HeadingPairs>
  <TitlesOfParts>
    <vt:vector size="40" baseType="lpstr">
      <vt:lpstr>Arial</vt:lpstr>
      <vt:lpstr>SimSun</vt:lpstr>
      <vt:lpstr>Wingdings</vt:lpstr>
      <vt:lpstr>Arial</vt:lpstr>
      <vt:lpstr>Lato</vt:lpstr>
      <vt:lpstr>Calibri</vt:lpstr>
      <vt:lpstr>Calibri</vt:lpstr>
      <vt:lpstr>Times New Roman</vt:lpstr>
      <vt:lpstr>Microsoft YaHei</vt:lpstr>
      <vt:lpstr>Arial-Rounded</vt:lpstr>
      <vt:lpstr>Arial Unicode MS</vt:lpstr>
      <vt:lpstr>Andalus</vt:lpstr>
      <vt:lpstr>Quicksand Medium</vt:lpstr>
      <vt:lpstr>Calibri Light</vt:lpstr>
      <vt:lpstr>等线</vt:lpstr>
      <vt:lpstr>Simple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dc:title>
  <dc:creator>Admin</dc:creator>
  <cp:lastModifiedBy>Admin</cp:lastModifiedBy>
  <cp:revision>843</cp:revision>
  <dcterms:created xsi:type="dcterms:W3CDTF">2022-09-21T02:27:00Z</dcterms:created>
  <dcterms:modified xsi:type="dcterms:W3CDTF">2022-09-21T02:29:54Z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75CECF45D48C46AC8645D9691450B0EE</vt:lpwstr>
  </property>
  <property fmtid="{D5CDD505-2E9C-101B-9397-08002B2CF9AE}" pid="3" name="KSOProductBuildVer">
    <vt:lpwstr>1033-11.2.0.11306</vt:lpwstr>
  </property>
</Properties>
</file>