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3"/>
    <p:sldMasterId id="2147483690" r:id="rId4"/>
    <p:sldMasterId id="2147483704" r:id="rId5"/>
    <p:sldMasterId id="2147483716" r:id="rId6"/>
    <p:sldMasterId id="2147483730" r:id="rId7"/>
  </p:sldMasterIdLst>
  <p:notesMasterIdLst>
    <p:notesMasterId r:id="rId12"/>
  </p:notesMasterIdLst>
  <p:sldIdLst>
    <p:sldId id="11088462" r:id="rId8"/>
    <p:sldId id="257" r:id="rId9"/>
    <p:sldId id="11088460" r:id="rId10"/>
    <p:sldId id="290" r:id="rId11"/>
    <p:sldId id="267" r:id="rId13"/>
    <p:sldId id="261" r:id="rId14"/>
    <p:sldId id="325" r:id="rId15"/>
    <p:sldId id="262" r:id="rId16"/>
    <p:sldId id="258" r:id="rId17"/>
    <p:sldId id="266" r:id="rId18"/>
    <p:sldId id="11088459" r:id="rId19"/>
    <p:sldId id="307" r:id="rId20"/>
    <p:sldId id="289" r:id="rId21"/>
    <p:sldId id="308" r:id="rId22"/>
    <p:sldId id="320" r:id="rId23"/>
    <p:sldId id="11088461" r:id="rId24"/>
  </p:sldIdLst>
  <p:sldSz cx="12192000" cy="6858000"/>
  <p:notesSz cx="6858000" cy="9144000"/>
  <p:custDataLst>
    <p:tags r:id="rId2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AEB"/>
    <a:srgbClr val="FDB653"/>
    <a:srgbClr val="FFC600"/>
    <a:srgbClr val="FEEA88"/>
    <a:srgbClr val="FB1D12"/>
    <a:srgbClr val="F1FF23"/>
    <a:srgbClr val="A4C735"/>
    <a:srgbClr val="FF0066"/>
    <a:srgbClr val="F7941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74" d="100"/>
          <a:sy n="74" d="100"/>
        </p:scale>
        <p:origin x="3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8" Type="http://schemas.openxmlformats.org/officeDocument/2006/relationships/tags" Target="tags/tag5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884A65-50A2-495D-B95A-1D93E135BE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FEDFF-F298-41DC-B7A2-6E275A447E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9.xml"/><Relationship Id="rId8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4" Type="http://schemas.openxmlformats.org/officeDocument/2006/relationships/theme" Target="../theme/theme3.xml"/><Relationship Id="rId13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0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4" Type="http://schemas.openxmlformats.org/officeDocument/2006/relationships/theme" Target="../theme/theme5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4" Type="http://schemas.openxmlformats.org/officeDocument/2006/relationships/theme" Target="../theme/theme6.xml"/><Relationship Id="rId13" Type="http://schemas.openxmlformats.org/officeDocument/2006/relationships/image" Target="../media/image2.png"/><Relationship Id="rId12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78530-F7E8-41FD-B4DC-B25094D1B52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D6E6-494D-491F-8C36-0F4EE64B7BE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>
    <mc:Choice xmlns:p14="http://schemas.microsoft.com/office/powerpoint/2010/main" Requires="p14">
      <p:transition p14:dur="0" advTm="3000"/>
    </mc:Choice>
    <mc:Fallback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1.xml"/><Relationship Id="rId2" Type="http://schemas.openxmlformats.org/officeDocument/2006/relationships/image" Target="../media/image22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3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4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84.xml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6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7.xml"/><Relationship Id="rId7" Type="http://schemas.openxmlformats.org/officeDocument/2006/relationships/image" Target="../media/image13.png"/><Relationship Id="rId6" Type="http://schemas.microsoft.com/office/2007/relationships/media" Target="../media/media1.mp3"/><Relationship Id="rId5" Type="http://schemas.openxmlformats.org/officeDocument/2006/relationships/audio" Target="../media/media1.mp3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image" Target="../media/image16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16.png"/><Relationship Id="rId2" Type="http://schemas.openxmlformats.org/officeDocument/2006/relationships/slide" Target="slide9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5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1" i="0" u="none" strike="noStrike" kern="10" cap="none" spc="0" normalizeH="0" baseline="0" noProof="0">
              <a:ln w="9525">
                <a:rou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effectLst/>
              <a:uLnTx/>
              <a:uFillTx/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TOÁN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053" name="Group 13"/>
          <p:cNvGrpSpPr/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ỦY BAN NHÂN DÂN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PHÚC LỢI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BÀI: ÔN TẬP PHÉP CỘNG, PHÉP TRỪ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PHẠM VI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1000(T1)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7f78bf619e3dbd9b85f5af43ff9315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3595017"/>
            <a:ext cx="2133600" cy="2514886"/>
          </a:xfrm>
          <a:prstGeom prst="rect">
            <a:avLst/>
          </a:prstGeom>
        </p:spPr>
      </p:pic>
      <p:pic>
        <p:nvPicPr>
          <p:cNvPr id="8" name="Picture 7" descr="ds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1981201"/>
            <a:ext cx="2899668" cy="44083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/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Microsoft YaHei" panose="020B0503020204020204" charset="-122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</a:t>
            </a: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 cộng, trừ nhẩm; so sánh được các số trong phạm vi 1000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4975091" y="69564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412413" y="695644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27" name="Picture 26" descr="C:\Users\TUAN\Downloads\Luyện tập 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341750" y="1150074"/>
            <a:ext cx="3228886" cy="3450600"/>
            <a:chOff x="255468" y="1308626"/>
            <a:chExt cx="3228886" cy="3450600"/>
          </a:xfrm>
        </p:grpSpPr>
        <p:pic>
          <p:nvPicPr>
            <p:cNvPr id="1028" name="Picture 4" descr="30,774 BEST Green Apple Cartoon IMAGES, STOCK PHOTOS &amp;amp; VECTORS | Adobe 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4" t="23453" r="68299" b="23656"/>
            <a:stretch>
              <a:fillRect/>
            </a:stretch>
          </p:blipFill>
          <p:spPr bwMode="auto">
            <a:xfrm flipH="1">
              <a:off x="255468" y="1308626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66225" y="2410381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200 + 300 = ?</a:t>
              </a:r>
              <a:endParaRPr lang="en-US" sz="24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700 – 300 = ?</a:t>
              </a:r>
              <a:endParaRPr lang="en-US" sz="2400" dirty="0">
                <a:solidFill>
                  <a:schemeClr val="bg1"/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bg1"/>
                  </a:solidFill>
                </a:rPr>
                <a:t>600 + 60 = ?</a:t>
              </a:r>
              <a:endParaRPr lang="vi-V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77063" y="1921626"/>
            <a:ext cx="3285297" cy="3510885"/>
            <a:chOff x="3983320" y="1677031"/>
            <a:chExt cx="3285297" cy="3510885"/>
          </a:xfrm>
        </p:grpSpPr>
        <p:pic>
          <p:nvPicPr>
            <p:cNvPr id="30" name="Picture 4" descr="30,774 BEST Green Apple Cartoon IMAGES, STOCK PHOTOS &amp;amp; VECTORS | Adobe 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96" t="23554" r="36857" b="23554"/>
            <a:stretch>
              <a:fillRect/>
            </a:stretch>
          </p:blipFill>
          <p:spPr bwMode="auto">
            <a:xfrm flipH="1">
              <a:off x="3983320" y="1677031"/>
              <a:ext cx="3285297" cy="3510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4480068" y="272249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300 + 400 = 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800 – 400 = 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850 – 50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83910" y="2531787"/>
            <a:ext cx="3598045" cy="3845108"/>
            <a:chOff x="7562489" y="2471230"/>
            <a:chExt cx="3228886" cy="3450600"/>
          </a:xfrm>
        </p:grpSpPr>
        <p:pic>
          <p:nvPicPr>
            <p:cNvPr id="31" name="Picture 4" descr="30,774 BEST Green Apple Cartoon IMAGES, STOCK PHOTOS &amp;amp; VECTORS | Adobe Stock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13" t="22314" r="6340" b="24795"/>
            <a:stretch>
              <a:fillRect/>
            </a:stretch>
          </p:blipFill>
          <p:spPr bwMode="auto">
            <a:xfrm flipH="1">
              <a:off x="7562489" y="2471230"/>
              <a:ext cx="3228886" cy="345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037586" y="3718985"/>
              <a:ext cx="2465231" cy="168584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600 + 400 = 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600 = ?</a:t>
              </a: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>
                <a:lnSpc>
                  <a:spcPct val="150000"/>
                </a:lnSpc>
              </a:pP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1000 – 400 = ?</a:t>
              </a:r>
              <a:endParaRPr lang="vi-VN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66557" y="2369259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74938" y="2913595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400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57715" y="3460533"/>
            <a:ext cx="699230" cy="461665"/>
          </a:xfrm>
          <a:prstGeom prst="rect">
            <a:avLst/>
          </a:prstGeom>
          <a:solidFill>
            <a:srgbClr val="FB1D12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660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43848" y="3072848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700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339165" y="3610949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35973" y="4196844"/>
            <a:ext cx="699230" cy="461665"/>
          </a:xfrm>
          <a:prstGeom prst="rect">
            <a:avLst/>
          </a:prstGeom>
          <a:solidFill>
            <a:srgbClr val="A4C735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800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953283" y="4059752"/>
            <a:ext cx="967634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1000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75520" y="4578638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400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087485" y="5136900"/>
            <a:ext cx="699230" cy="461665"/>
          </a:xfrm>
          <a:prstGeom prst="rect">
            <a:avLst/>
          </a:prstGeom>
          <a:solidFill>
            <a:srgbClr val="F1FF2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B1D12"/>
                </a:solidFill>
              </a:rPr>
              <a:t>600</a:t>
            </a:r>
            <a:endParaRPr lang="en-US" sz="2400" dirty="0">
              <a:solidFill>
                <a:srgbClr val="FB1D1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00823" y="6529589"/>
            <a:ext cx="1674253" cy="1674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875173" y="52174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12496" y="521747"/>
            <a:ext cx="293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  <a:endParaRPr lang="vi-VN" sz="2800" dirty="0"/>
          </a:p>
        </p:txBody>
      </p:sp>
      <p:grpSp>
        <p:nvGrpSpPr>
          <p:cNvPr id="117" name="Group 116"/>
          <p:cNvGrpSpPr/>
          <p:nvPr/>
        </p:nvGrpSpPr>
        <p:grpSpPr>
          <a:xfrm>
            <a:off x="2148405" y="1016036"/>
            <a:ext cx="7505356" cy="658837"/>
            <a:chOff x="1824226" y="3918824"/>
            <a:chExt cx="7505356" cy="658837"/>
          </a:xfrm>
        </p:grpSpPr>
        <p:sp>
          <p:nvSpPr>
            <p:cNvPr id="118" name="Rectangle 117"/>
            <p:cNvSpPr/>
            <p:nvPr/>
          </p:nvSpPr>
          <p:spPr>
            <a:xfrm>
              <a:off x="1824226" y="3918826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 + 352</a:t>
              </a:r>
              <a:endParaRPr lang="vi-VN" sz="2800" dirty="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4859079" y="3918825"/>
              <a:ext cx="1795684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 + 528</a:t>
              </a:r>
              <a:endParaRPr lang="vi-VN" sz="28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734273" y="3918824"/>
              <a:ext cx="1595309" cy="6588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 + 63</a:t>
              </a:r>
              <a:endParaRPr lang="vi-VN" sz="2800" dirty="0"/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2247952" y="1663821"/>
            <a:ext cx="1123898" cy="1312215"/>
            <a:chOff x="1933616" y="4498692"/>
            <a:chExt cx="1123898" cy="1312215"/>
          </a:xfrm>
        </p:grpSpPr>
        <p:sp>
          <p:nvSpPr>
            <p:cNvPr id="122" name="TextBox 121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435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352</a:t>
              </a:r>
              <a:endParaRPr lang="vi-VN" sz="28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2024879" y="5810907"/>
              <a:ext cx="103263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>
            <a:off x="5477420" y="1656771"/>
            <a:ext cx="1037625" cy="1312215"/>
            <a:chOff x="1933616" y="4498692"/>
            <a:chExt cx="1037625" cy="1312215"/>
          </a:xfrm>
        </p:grpSpPr>
        <p:sp>
          <p:nvSpPr>
            <p:cNvPr id="126" name="TextBox 125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528</a:t>
              </a:r>
              <a:endParaRPr lang="vi-VN" sz="2800" dirty="0"/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8247053" y="1663821"/>
            <a:ext cx="1115585" cy="1312215"/>
            <a:chOff x="1933616" y="4498692"/>
            <a:chExt cx="1115585" cy="1312215"/>
          </a:xfrm>
        </p:grpSpPr>
        <p:sp>
          <p:nvSpPr>
            <p:cNvPr id="130" name="TextBox 129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354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63</a:t>
              </a:r>
              <a:endParaRPr lang="vi-VN" sz="2800" dirty="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  <a:endParaRPr lang="vi-VN" sz="2800" dirty="0"/>
            </a:p>
          </p:txBody>
        </p:sp>
        <p:cxnSp>
          <p:nvCxnSpPr>
            <p:cNvPr id="132" name="Straight Connector 131"/>
            <p:cNvCxnSpPr/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TextBox 132"/>
          <p:cNvSpPr txBox="1"/>
          <p:nvPr/>
        </p:nvSpPr>
        <p:spPr>
          <a:xfrm>
            <a:off x="2445282" y="3004913"/>
            <a:ext cx="10381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674750" y="297403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764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8470887" y="3004911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1239014" y="125976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  <a:endParaRPr lang="vi-VN" sz="2800" dirty="0"/>
          </a:p>
        </p:txBody>
      </p:sp>
      <p:sp>
        <p:nvSpPr>
          <p:cNvPr id="137" name="TextBox 136"/>
          <p:cNvSpPr txBox="1"/>
          <p:nvPr/>
        </p:nvSpPr>
        <p:spPr>
          <a:xfrm>
            <a:off x="1239014" y="3952733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b)</a:t>
            </a:r>
            <a:endParaRPr lang="vi-VN" sz="2800" dirty="0"/>
          </a:p>
        </p:txBody>
      </p:sp>
      <p:grpSp>
        <p:nvGrpSpPr>
          <p:cNvPr id="138" name="Group 137"/>
          <p:cNvGrpSpPr/>
          <p:nvPr/>
        </p:nvGrpSpPr>
        <p:grpSpPr>
          <a:xfrm>
            <a:off x="2148405" y="3807591"/>
            <a:ext cx="7725757" cy="658837"/>
            <a:chOff x="1824226" y="3918824"/>
            <a:chExt cx="7725757" cy="658838"/>
          </a:xfrm>
        </p:grpSpPr>
        <p:sp>
          <p:nvSpPr>
            <p:cNvPr id="139" name="Rectangle 138"/>
            <p:cNvSpPr/>
            <p:nvPr/>
          </p:nvSpPr>
          <p:spPr>
            <a:xfrm>
              <a:off x="1824226" y="3918826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 – 426 </a:t>
              </a:r>
              <a:endParaRPr lang="vi-VN" sz="2800" dirty="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830051" y="3918825"/>
              <a:ext cx="1885453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 – 236 </a:t>
              </a:r>
              <a:endParaRPr lang="vi-VN" sz="2800" dirty="0"/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7864906" y="3918824"/>
              <a:ext cx="1685077" cy="658836"/>
            </a:xfrm>
            <a:prstGeom prst="rect">
              <a:avLst/>
            </a:prstGeom>
            <a:solidFill>
              <a:srgbClr val="92D050"/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 – 54 </a:t>
              </a:r>
              <a:endParaRPr lang="vi-VN" sz="2800" dirty="0"/>
            </a:p>
          </p:txBody>
        </p:sp>
      </p:grpSp>
      <p:grpSp>
        <p:nvGrpSpPr>
          <p:cNvPr id="142" name="Group 141"/>
          <p:cNvGrpSpPr/>
          <p:nvPr/>
        </p:nvGrpSpPr>
        <p:grpSpPr>
          <a:xfrm>
            <a:off x="2454428" y="4455375"/>
            <a:ext cx="1037625" cy="1312215"/>
            <a:chOff x="1933616" y="4498692"/>
            <a:chExt cx="1037625" cy="1312215"/>
          </a:xfrm>
        </p:grpSpPr>
        <p:sp>
          <p:nvSpPr>
            <p:cNvPr id="143" name="TextBox 142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569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426</a:t>
              </a:r>
              <a:endParaRPr lang="vi-VN" sz="2800" dirty="0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5" name="Straight Connector 144"/>
            <p:cNvCxnSpPr/>
            <p:nvPr/>
          </p:nvCxnSpPr>
          <p:spPr>
            <a:xfrm>
              <a:off x="2024879" y="5810907"/>
              <a:ext cx="94636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/>
          <p:cNvGrpSpPr/>
          <p:nvPr/>
        </p:nvGrpSpPr>
        <p:grpSpPr>
          <a:xfrm>
            <a:off x="5377866" y="4448325"/>
            <a:ext cx="1089081" cy="1312215"/>
            <a:chOff x="1933616" y="4498692"/>
            <a:chExt cx="1089081" cy="1312215"/>
          </a:xfrm>
        </p:grpSpPr>
        <p:sp>
          <p:nvSpPr>
            <p:cNvPr id="147" name="TextBox 146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753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236</a:t>
              </a:r>
              <a:endParaRPr lang="vi-VN" sz="2800" dirty="0"/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2024879" y="5810907"/>
              <a:ext cx="99781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/>
          <p:cNvGrpSpPr/>
          <p:nvPr/>
        </p:nvGrpSpPr>
        <p:grpSpPr>
          <a:xfrm>
            <a:off x="8344970" y="4455375"/>
            <a:ext cx="1115585" cy="1312215"/>
            <a:chOff x="1933616" y="4498692"/>
            <a:chExt cx="1115585" cy="1312215"/>
          </a:xfrm>
        </p:grpSpPr>
        <p:sp>
          <p:nvSpPr>
            <p:cNvPr id="151" name="TextBox 150"/>
            <p:cNvSpPr txBox="1"/>
            <p:nvPr/>
          </p:nvSpPr>
          <p:spPr>
            <a:xfrm>
              <a:off x="2185448" y="4498692"/>
              <a:ext cx="785793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/>
                <a:t>880</a:t>
              </a:r>
              <a:endParaRPr lang="vi-VN" sz="2800" dirty="0"/>
            </a:p>
            <a:p>
              <a:pPr>
                <a:lnSpc>
                  <a:spcPct val="150000"/>
                </a:lnSpc>
              </a:pPr>
              <a:r>
                <a:rPr lang="en-US" sz="2800" dirty="0"/>
                <a:t>  54</a:t>
              </a:r>
              <a:endParaRPr lang="vi-VN" sz="2800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–</a:t>
              </a:r>
              <a:endParaRPr lang="vi-VN" sz="2800" dirty="0"/>
            </a:p>
          </p:txBody>
        </p:sp>
        <p:cxnSp>
          <p:nvCxnSpPr>
            <p:cNvPr id="153" name="Straight Connector 152"/>
            <p:cNvCxnSpPr/>
            <p:nvPr/>
          </p:nvCxnSpPr>
          <p:spPr>
            <a:xfrm>
              <a:off x="2024879" y="5810907"/>
              <a:ext cx="102432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4" name="TextBox 153"/>
          <p:cNvSpPr txBox="1"/>
          <p:nvPr/>
        </p:nvSpPr>
        <p:spPr>
          <a:xfrm>
            <a:off x="2651758" y="5796467"/>
            <a:ext cx="883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143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5575196" y="5765589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517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8568804" y="5796465"/>
            <a:ext cx="891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826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74162" y="6478073"/>
            <a:ext cx="1626672" cy="27045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33" grpId="0"/>
      <p:bldP spid="134" grpId="0"/>
      <p:bldP spid="135" grpId="0"/>
      <p:bldP spid="136" grpId="0"/>
      <p:bldP spid="137" grpId="0"/>
      <p:bldP spid="154" grpId="0"/>
      <p:bldP spid="155" grpId="0"/>
      <p:bldP spid="15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249" y="2299609"/>
            <a:ext cx="9346544" cy="407651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70073" y="61172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16565" y="369332"/>
            <a:ext cx="10245017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đây</a:t>
            </a:r>
            <a:r>
              <a:rPr lang="en-US" sz="2800" dirty="0"/>
              <a:t>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400,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lớn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560?</a:t>
            </a:r>
            <a:endParaRPr lang="vi-VN" sz="2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484976" y="1567026"/>
            <a:ext cx="18034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624895" y="1558527"/>
            <a:ext cx="1964447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862488" y="2809093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86510" y="1935356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562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8606" y="2022158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389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0224" y="2927286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66508" y="3435311"/>
            <a:ext cx="1016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76609" y="4469580"/>
            <a:ext cx="1009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560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58044" y="4387311"/>
            <a:ext cx="928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083606" y="5174246"/>
            <a:ext cx="1799731" cy="7820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115260" y="2725806"/>
            <a:ext cx="1799731" cy="78203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62347" y="4207842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68309" y="5288013"/>
            <a:ext cx="1799731" cy="779588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9662219" y="6542468"/>
            <a:ext cx="1915888" cy="2189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" grpId="0" animBg="1"/>
      <p:bldP spid="14" grpId="0"/>
      <p:bldP spid="15" grpId="0"/>
      <p:bldP spid="16" grpId="0"/>
      <p:bldP spid="17" grpId="0"/>
      <p:bldP spid="18" grpId="0"/>
      <p:bldP spid="19" grpId="0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748" b="1818"/>
          <a:stretch>
            <a:fillRect/>
          </a:stretch>
        </p:blipFill>
        <p:spPr>
          <a:xfrm>
            <a:off x="5929796" y="824773"/>
            <a:ext cx="5459363" cy="560581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66943" y="36810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57532" y="186200"/>
            <a:ext cx="10163612" cy="63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/>
              <a:t>Quan </a:t>
            </a:r>
            <a:r>
              <a:rPr lang="en-US" sz="2700" dirty="0" err="1"/>
              <a:t>sát</a:t>
            </a:r>
            <a:r>
              <a:rPr lang="en-US" sz="2700" dirty="0"/>
              <a:t> </a:t>
            </a:r>
            <a:r>
              <a:rPr lang="en-US" sz="2700" dirty="0" err="1"/>
              <a:t>một</a:t>
            </a:r>
            <a:r>
              <a:rPr lang="en-US" sz="2700" dirty="0"/>
              <a:t> </a:t>
            </a:r>
            <a:r>
              <a:rPr lang="en-US" sz="2700" dirty="0" err="1"/>
              <a:t>số</a:t>
            </a:r>
            <a:r>
              <a:rPr lang="en-US" sz="2700" dirty="0"/>
              <a:t> </a:t>
            </a:r>
            <a:r>
              <a:rPr lang="en-US" sz="2700" dirty="0" err="1"/>
              <a:t>tuyến</a:t>
            </a:r>
            <a:r>
              <a:rPr lang="en-US" sz="2700" dirty="0"/>
              <a:t> </a:t>
            </a:r>
            <a:r>
              <a:rPr lang="en-US" sz="2700" dirty="0" err="1"/>
              <a:t>đường</a:t>
            </a:r>
            <a:r>
              <a:rPr lang="en-US" sz="2700" dirty="0"/>
              <a:t> </a:t>
            </a:r>
            <a:r>
              <a:rPr lang="en-US" sz="2700" dirty="0" err="1"/>
              <a:t>bộ</a:t>
            </a:r>
            <a:r>
              <a:rPr lang="en-US" sz="2700" dirty="0"/>
              <a:t> </a:t>
            </a:r>
            <a:r>
              <a:rPr lang="en-US" sz="2700" dirty="0" err="1"/>
              <a:t>trong</a:t>
            </a:r>
            <a:r>
              <a:rPr lang="en-US" sz="2700" dirty="0"/>
              <a:t> </a:t>
            </a:r>
            <a:r>
              <a:rPr lang="en-US" sz="2700" dirty="0" err="1"/>
              <a:t>hình</a:t>
            </a:r>
            <a:r>
              <a:rPr lang="en-US" sz="2700" dirty="0"/>
              <a:t> </a:t>
            </a:r>
            <a:r>
              <a:rPr lang="en-US" sz="2700" dirty="0" err="1"/>
              <a:t>vẽ</a:t>
            </a:r>
            <a:r>
              <a:rPr lang="en-US" sz="2700" dirty="0"/>
              <a:t>.</a:t>
            </a:r>
            <a:endParaRPr lang="vi-VN" sz="2700" dirty="0"/>
          </a:p>
        </p:txBody>
      </p:sp>
      <p:sp>
        <p:nvSpPr>
          <p:cNvPr id="8" name="TextBox 7"/>
          <p:cNvSpPr txBox="1"/>
          <p:nvPr/>
        </p:nvSpPr>
        <p:spPr>
          <a:xfrm>
            <a:off x="418654" y="840370"/>
            <a:ext cx="4980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a) Cao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Vinh,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xa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01103" y="1588461"/>
            <a:ext cx="498019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>
                <a:solidFill>
                  <a:srgbClr val="FF0000"/>
                </a:solidFill>
                <a:sym typeface="Wingdings" panose="05000000000000000000" pitchFamily="2" charset="2"/>
              </a:rPr>
              <a:t>-&gt;Vinh xa Hà Nội hơn Cao Bằng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141" y="2212516"/>
            <a:ext cx="609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Nội</a:t>
            </a:r>
            <a:r>
              <a:rPr lang="en-US" sz="2400" dirty="0"/>
              <a:t> –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</a:t>
            </a:r>
            <a:endParaRPr lang="en-US" sz="2400" dirty="0"/>
          </a:p>
          <a:p>
            <a:pPr algn="ctr"/>
            <a:r>
              <a:rPr lang="en-US" sz="2400" dirty="0"/>
              <a:t>(qua Vinh) </a:t>
            </a:r>
            <a:r>
              <a:rPr lang="en-US" sz="2400" dirty="0" err="1"/>
              <a:t>dài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66943" y="3006683"/>
            <a:ext cx="4200959" cy="57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F0000"/>
                </a:solidFill>
              </a:rPr>
              <a:t>Quãng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đường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dài</a:t>
            </a:r>
            <a:r>
              <a:rPr lang="en-US" sz="2400" i="1" dirty="0">
                <a:solidFill>
                  <a:srgbClr val="FF0000"/>
                </a:solidFill>
              </a:rPr>
              <a:t> 771 km.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113" y="3573414"/>
            <a:ext cx="6097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c)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Đà</a:t>
            </a:r>
            <a:r>
              <a:rPr lang="en-US" sz="2400" dirty="0"/>
              <a:t> </a:t>
            </a:r>
            <a:r>
              <a:rPr lang="en-US" sz="2400" dirty="0" err="1"/>
              <a:t>Nẵng</a:t>
            </a:r>
            <a:r>
              <a:rPr lang="en-US" sz="2400" dirty="0"/>
              <a:t> –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</a:t>
            </a:r>
            <a:r>
              <a:rPr lang="en-US" sz="2400" dirty="0" err="1"/>
              <a:t>dài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quãng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TP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 –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Thơ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ki-</a:t>
            </a:r>
            <a:r>
              <a:rPr lang="en-US" sz="2400" dirty="0" err="1"/>
              <a:t>lô</a:t>
            </a:r>
            <a:r>
              <a:rPr lang="en-US" sz="2400" dirty="0"/>
              <a:t>-</a:t>
            </a:r>
            <a:r>
              <a:rPr lang="en-US" sz="2400" dirty="0" err="1"/>
              <a:t>mét</a:t>
            </a:r>
            <a:r>
              <a:rPr lang="en-US" sz="2400" dirty="0"/>
              <a:t>?</a:t>
            </a:r>
            <a:endParaRPr lang="vi-VN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66942" y="4858060"/>
            <a:ext cx="5262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>
                <a:solidFill>
                  <a:srgbClr val="FB1D12"/>
                </a:solidFill>
                <a:sym typeface="Wingdings" panose="05000000000000000000" pitchFamily="2" charset="2"/>
              </a:rPr>
              <a:t>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Đà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Nẵng</a:t>
            </a:r>
            <a:r>
              <a:rPr lang="en-US" sz="2400" i="1" dirty="0">
                <a:solidFill>
                  <a:srgbClr val="FB1D12"/>
                </a:solidFill>
              </a:rPr>
              <a:t> –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</a:t>
            </a:r>
            <a:r>
              <a:rPr lang="en-US" sz="2400" i="1" dirty="0" err="1">
                <a:solidFill>
                  <a:srgbClr val="FB1D12"/>
                </a:solidFill>
              </a:rPr>
              <a:t>dài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hơn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quãng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đường</a:t>
            </a:r>
            <a:r>
              <a:rPr lang="en-US" sz="2400" i="1" dirty="0">
                <a:solidFill>
                  <a:srgbClr val="FB1D12"/>
                </a:solidFill>
              </a:rPr>
              <a:t> TP </a:t>
            </a:r>
            <a:r>
              <a:rPr lang="en-US" sz="2400" i="1" dirty="0" err="1">
                <a:solidFill>
                  <a:srgbClr val="FB1D12"/>
                </a:solidFill>
              </a:rPr>
              <a:t>Hồ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Chí</a:t>
            </a:r>
            <a:r>
              <a:rPr lang="en-US" sz="2400" i="1" dirty="0">
                <a:solidFill>
                  <a:srgbClr val="FB1D12"/>
                </a:solidFill>
              </a:rPr>
              <a:t> Minh – </a:t>
            </a:r>
            <a:r>
              <a:rPr lang="en-US" sz="2400" i="1" dirty="0" err="1">
                <a:solidFill>
                  <a:srgbClr val="FB1D12"/>
                </a:solidFill>
              </a:rPr>
              <a:t>Cần</a:t>
            </a:r>
            <a:r>
              <a:rPr lang="en-US" sz="2400" i="1" dirty="0">
                <a:solidFill>
                  <a:srgbClr val="FB1D12"/>
                </a:solidFill>
              </a:rPr>
              <a:t> </a:t>
            </a:r>
            <a:r>
              <a:rPr lang="en-US" sz="2400" i="1" dirty="0" err="1">
                <a:solidFill>
                  <a:srgbClr val="FB1D12"/>
                </a:solidFill>
              </a:rPr>
              <a:t>Thơ</a:t>
            </a:r>
            <a:r>
              <a:rPr lang="en-US" sz="2400" i="1" dirty="0">
                <a:solidFill>
                  <a:srgbClr val="FB1D12"/>
                </a:solidFill>
              </a:rPr>
              <a:t> 684 km.</a:t>
            </a:r>
            <a:endParaRPr lang="en-US" sz="2400" i="1" dirty="0">
              <a:solidFill>
                <a:srgbClr val="FB1D1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13701" y="6529589"/>
            <a:ext cx="1575458" cy="20606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9" grpId="0" build="p"/>
      <p:bldP spid="10" grpId="0"/>
      <p:bldP spid="11" grpId="0" build="p"/>
      <p:bldP spid="12" grpId="0"/>
      <p:bldP spid="1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553" y="572621"/>
            <a:ext cx="2657988" cy="452474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68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7913" y="2309092"/>
            <a:ext cx="69457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cs typeface="+mn-cs"/>
              </a:rPr>
              <a:t>CHÀO TẠM BIỆT VÀ HẸN GẶP LẠI!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4240" y="214249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1361" cy="6858000"/>
          </a:xfrm>
        </p:spPr>
      </p:pic>
      <p:sp>
        <p:nvSpPr>
          <p:cNvPr id="6" name="TextBox 5"/>
          <p:cNvSpPr txBox="1"/>
          <p:nvPr/>
        </p:nvSpPr>
        <p:spPr>
          <a:xfrm>
            <a:off x="3408218" y="544945"/>
            <a:ext cx="4922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per Black" panose="02040603050506020204" pitchFamily="18" charset="0"/>
                <a:ea typeface="Microsoft YaHei" panose="020B0503020204020204" charset="-122"/>
                <a:cs typeface="+mn-cs"/>
              </a:rPr>
              <a:t>YÊU CẦU CẦN ĐẠT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per Black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638" y="1535734"/>
            <a:ext cx="515341" cy="850550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638" y="2843899"/>
            <a:ext cx="745036" cy="8505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24364" y="1422400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phép cộng, phép trừ trong phạm vi 1000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33600" y="2730565"/>
            <a:ext cx="958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 hiện được cộng, trừ nhẩm; so sánh được các số trong phạm vi 1000.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2" y="4044982"/>
            <a:ext cx="546362" cy="9723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124364" y="4105898"/>
            <a:ext cx="9587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 được bài toán có nội dung thực tiễn liên quan đến phép cộng, phép trừ trong phạm vi 1000.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pic>
        <p:nvPicPr>
          <p:cNvPr id="11" name="Joy Gruttmann-Schnappi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30677" y="3173081"/>
            <a:ext cx="812800" cy="812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51689" y="2263767"/>
            <a:ext cx="58364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 panose="020B0604020202020204"/>
              </a:rPr>
              <a:t>KHỞI ĐỘNG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s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2057401"/>
            <a:ext cx="2819400" cy="4286321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6629400" y="457200"/>
            <a:ext cx="3810000" cy="18288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 PHỤC CÚP C1 THÔI NÀO !! ^^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381001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1">
                <a:solidFill>
                  <a:srgbClr val="FF0000"/>
                </a:solidFill>
                <a:latin typeface="Arial" panose="020B0604020202020204" pitchFamily="34" charset="0"/>
              </a:rPr>
              <a:t>ĐÁ BÓNG ĐỈNH CAO</a:t>
            </a:r>
            <a:endParaRPr lang="vi-VN" sz="3200" b="1" i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52436" y="831272"/>
            <a:ext cx="6772564" cy="198812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Calibri" panose="020F0502020204030204"/>
              </a:rPr>
              <a:t>270 + 404 = ?</a:t>
            </a:r>
            <a:endParaRPr lang="en-US" sz="440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9" name="Picture 8" descr="bong.pn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75936" y="-667368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00600" y="1219200"/>
            <a:ext cx="2362200" cy="2819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90800" y="5486400"/>
            <a:ext cx="1524000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05300" y="5496951"/>
            <a:ext cx="1600200" cy="113244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570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5999" y="5486400"/>
            <a:ext cx="1523999" cy="1143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670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2400" y="5476671"/>
            <a:ext cx="1600200" cy="11527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4576864"/>
            <a:ext cx="609600" cy="599871"/>
          </a:xfrm>
          <a:prstGeom prst="rect">
            <a:avLst/>
          </a:prstGeom>
        </p:spPr>
      </p:pic>
      <p:pic>
        <p:nvPicPr>
          <p:cNvPr id="12" name="Picture 11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576865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05954" y="4541695"/>
            <a:ext cx="609600" cy="599871"/>
          </a:xfrm>
          <a:prstGeom prst="rect">
            <a:avLst/>
          </a:prstGeom>
        </p:spPr>
      </p:pic>
      <p:pic>
        <p:nvPicPr>
          <p:cNvPr id="14" name="Picture 13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36977" y="4576863"/>
            <a:ext cx="609600" cy="599871"/>
          </a:xfrm>
          <a:prstGeom prst="rect">
            <a:avLst/>
          </a:prstGeom>
        </p:spPr>
      </p:pic>
      <p:sp>
        <p:nvSpPr>
          <p:cNvPr id="15" name="Plaque 14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Plaque 17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Plaque 18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Plaque 19"/>
          <p:cNvSpPr/>
          <p:nvPr/>
        </p:nvSpPr>
        <p:spPr>
          <a:xfrm>
            <a:off x="8763000" y="0"/>
            <a:ext cx="1905000" cy="1447800"/>
          </a:xfrm>
          <a:prstGeom prst="plaqu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Vàoooooo</a:t>
            </a:r>
            <a:endParaRPr lang="en-US" sz="2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9677400" y="6248400"/>
            <a:ext cx="990600" cy="60960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Next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.1875 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3.33333E-6 -1.11111E-6 C 0.01563 -0.00301 0.03143 -0.00579 0.05313 -0.01667 C 0.07483 -0.02731 0.1125 -0.04282 0.13039 -0.06412 C 0.14827 -0.08542 0.15677 -0.11829 0.16059 -0.14467 C 0.16441 -0.17106 0.16111 -0.19653 0.15313 -0.22176 C 0.14514 -0.24722 0.12379 -0.27315 0.11216 -0.29722 C 0.10052 -0.3213 0.08855 -0.35463 0.08334 -0.36597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0" y="-1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0.17917 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.27778E-6 2.59259E-6 C -0.0276 -0.03681 -0.05503 -0.07338 -0.06353 -0.10926 C -0.07204 -0.14514 -0.06753 -0.18519 -0.05138 -0.21621 C -0.03523 -0.24722 0.00539 -0.27292 0.03334 -0.29514 C 0.06129 -0.31736 0.0889 -0.33357 0.11667 -0.34954 " pathEditMode="relative" ptsTypes="aaa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7.5E-6 3.33333E-6 C 0.00244 -0.02662 0.00504 -0.05324 0.02275 -0.09306 C 0.04046 -0.13287 0.09028 -0.19445 0.10608 -0.23843 C 0.12188 -0.28241 0.11615 -0.3375 0.11806 -0.35764 " pathEditMode="relative" ptsTypes="aa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375 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0" y="3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4.72222E-6 2.59259E-6 C -0.04739 -0.0132 -0.09496 -0.02639 -0.14392 -0.03843 C -0.19305 -0.05046 -0.25069 -0.06227 -0.29531 -0.07292 C -0.33993 -0.08357 -0.38298 -0.09329 -0.41197 -0.10301 C -0.44097 -0.11273 -0.45468 -0.11597 -0.46961 -0.13148 C -0.48454 -0.14699 -0.49652 -0.1632 -0.50138 -0.19607 C -0.50625 -0.22894 -0.50069 -0.28171 -0.49843 -0.3294 C -0.49618 -0.37708 -0.50121 -0.43681 -0.48784 -0.48287 C -0.47447 -0.52894 -0.44635 -0.56759 -0.41805 -0.60625 " pathEditMode="relative" ptsTypes="aaaaaaaaA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438400" y="0"/>
            <a:ext cx="7086600" cy="2819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3576" y="820730"/>
            <a:ext cx="678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739 – 164 = ?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ong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5029201"/>
            <a:ext cx="1371600" cy="13497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5518" y="4475105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574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 descr="d430dcb88016bc5e42f7101ebdc877fc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496660" y="-762000"/>
            <a:ext cx="9144000" cy="5638800"/>
          </a:xfrm>
          <a:prstGeom prst="rect">
            <a:avLst/>
          </a:prstGeom>
        </p:spPr>
      </p:pic>
      <p:pic>
        <p:nvPicPr>
          <p:cNvPr id="6" name="Picture 5" descr="f002c92eee74a495b2b40cc86e0dc2e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7560" y="1219200"/>
            <a:ext cx="2362200" cy="2819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245387" y="4475105"/>
            <a:ext cx="1265894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21612" y="4483479"/>
            <a:ext cx="1265895" cy="10715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160"/>
              </a:lnSpc>
            </a:pPr>
            <a:endParaRPr lang="en-US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2160"/>
              </a:lnSpc>
            </a:pP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</a:t>
            </a:r>
            <a:endParaRPr lang="vi-VN" sz="32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9293" y="4491853"/>
            <a:ext cx="1265895" cy="10548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575</a:t>
            </a:r>
            <a:endParaRPr lang="vi-VN" sz="3200" b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13666" y="3779446"/>
            <a:ext cx="609600" cy="599871"/>
          </a:xfrm>
          <a:prstGeom prst="rect">
            <a:avLst/>
          </a:prstGeom>
        </p:spPr>
      </p:pic>
      <p:pic>
        <p:nvPicPr>
          <p:cNvPr id="13" name="Picture 12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95596" y="3815782"/>
            <a:ext cx="609600" cy="599871"/>
          </a:xfrm>
          <a:prstGeom prst="rect">
            <a:avLst/>
          </a:prstGeom>
        </p:spPr>
      </p:pic>
      <p:sp>
        <p:nvSpPr>
          <p:cNvPr id="16" name="Plaque 15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Plaque 16"/>
          <p:cNvSpPr/>
          <p:nvPr/>
        </p:nvSpPr>
        <p:spPr>
          <a:xfrm>
            <a:off x="8915400" y="0"/>
            <a:ext cx="17526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Vàoooooo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9760" y="3779446"/>
            <a:ext cx="609600" cy="599871"/>
          </a:xfrm>
          <a:prstGeom prst="rect">
            <a:avLst/>
          </a:prstGeom>
        </p:spPr>
      </p:pic>
      <p:sp>
        <p:nvSpPr>
          <p:cNvPr id="22" name="Plaque 21"/>
          <p:cNvSpPr/>
          <p:nvPr/>
        </p:nvSpPr>
        <p:spPr>
          <a:xfrm>
            <a:off x="8991600" y="0"/>
            <a:ext cx="1676400" cy="12954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3" name="Picture 22" descr="bo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2100" y="3779445"/>
            <a:ext cx="609600" cy="599871"/>
          </a:xfrm>
          <a:prstGeom prst="rect">
            <a:avLst/>
          </a:prstGeom>
        </p:spPr>
      </p:pic>
      <p:sp>
        <p:nvSpPr>
          <p:cNvPr id="24" name="Plaque 23"/>
          <p:cNvSpPr/>
          <p:nvPr/>
        </p:nvSpPr>
        <p:spPr>
          <a:xfrm>
            <a:off x="8991600" y="0"/>
            <a:ext cx="1676400" cy="1219200"/>
          </a:xfrm>
          <a:prstGeom prst="plaqu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21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Calibri" panose="020F0502020204030204"/>
              </a:rPr>
              <a:t>vào</a:t>
            </a:r>
            <a:endParaRPr lang="en-U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5E-6 2.59259E-6 C 0.04011 -0.05903 0.08039 -0.11783 0.13039 -0.14144 C 0.18039 -0.16505 0.2698 -0.10903 0.30001 -0.14144 C 0.33021 -0.17385 0.32119 -0.25463 0.31216 -0.33542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4" y="-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875 0.005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66667E-6 -1.48148E-6 C -0.01788 -0.03889 -0.03577 -0.07754 -0.05452 -0.10717 C -0.07327 -0.1368 -0.09774 -0.15301 -0.11215 -0.17778 C -0.12656 -0.20254 -0.14097 -0.22454 -0.14097 -0.25648 C -0.14097 -0.28842 -0.12552 -0.33333 -0.11215 -0.36967 C -0.09879 -0.40602 -0.07622 -0.44282 -0.06059 -0.47477 C -0.04497 -0.50671 -0.02726 -0.54444 -0.01823 -0.56157 C -0.0092 -0.5787 -0.00764 -0.57824 -0.00608 -0.57778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9" y="-2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0.22083 -0.0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27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25 -0.00069 C 0.02361 0.00209 0.07222 0.0051 0.11024 -0.01643 C 0.14827 -0.03773 0.19202 -0.08194 0.2033 -0.12824 C 0.21458 -0.1743 0.19722 -0.24699 0.17778 -0.29398 C 0.15851 -0.34097 0.1224 -0.37592 0.08663 -0.41041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-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20417 -0.0055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27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0.0927 -0.03982 C 0.10138 -0.03426 0.11006 -0.02847 0.08055 -0.03982 C 0.05104 -0.05116 -0.04115 -0.09676 -0.08455 -0.10857 C -0.12796 -0.12037 -0.15174 -0.10533 -0.18004 -0.11042 C -0.20834 -0.11551 -0.22987 -0.1257 -0.25434 -0.13889 C -0.27882 -0.15209 -0.30747 -0.17222 -0.32709 -0.18935 C -0.34671 -0.20648 -0.35955 -0.2176 -0.3724 -0.2419 C -0.38525 -0.26621 -0.40938 -0.30741 -0.40434 -0.33472 C -0.39931 -0.36204 -0.37084 -0.3838 -0.34219 -0.40556 " pathEditMode="relative" rAng="0" ptsTypes="AAAAAAA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22" grpId="0" animBg="1"/>
      <p:bldP spid="22" grpId="1" animBg="1"/>
      <p:bldP spid="24" grpId="0" animBg="1"/>
      <p:bldP spid="24" grpId="1" animBg="1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_PERSONNUM" val="100"/>
  <p:tag name="ARS_PPT_DBNAME" val="Bai70.Ontapphepcongpheptrutrongphamvi1000[20210616164816684].mdb"/>
  <p:tag name="INKNOELEADERBOARD" val="94425396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1668</Words>
  <Application>WPS Presentation</Application>
  <PresentationFormat>Widescreen</PresentationFormat>
  <Paragraphs>205</Paragraphs>
  <Slides>16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16</vt:i4>
      </vt:variant>
    </vt:vector>
  </HeadingPairs>
  <TitlesOfParts>
    <vt:vector size="42" baseType="lpstr">
      <vt:lpstr>Arial</vt:lpstr>
      <vt:lpstr>SimSun</vt:lpstr>
      <vt:lpstr>Wingdings</vt:lpstr>
      <vt:lpstr>Arial</vt:lpstr>
      <vt:lpstr>Times New Roman</vt:lpstr>
      <vt:lpstr>Times New Roman</vt:lpstr>
      <vt:lpstr>字魂17号-萌趣果冻体</vt:lpstr>
      <vt:lpstr>#9Slide03 NettoOTLight</vt:lpstr>
      <vt:lpstr>UTM Cooper Black</vt:lpstr>
      <vt:lpstr>Cooper Black</vt:lpstr>
      <vt:lpstr>Microsoft YaHei</vt:lpstr>
      <vt:lpstr>Cambria</vt:lpstr>
      <vt:lpstr>方正正黑简体</vt:lpstr>
      <vt:lpstr>Calibri</vt:lpstr>
      <vt:lpstr>Calibri</vt:lpstr>
      <vt:lpstr>Arial Unicode MS</vt:lpstr>
      <vt:lpstr>Calibri Light</vt:lpstr>
      <vt:lpstr>黑体</vt:lpstr>
      <vt:lpstr>等线 Light</vt:lpstr>
      <vt:lpstr>等线</vt:lpstr>
      <vt:lpstr>Office Theme</vt:lpstr>
      <vt:lpstr>1_Office Theme</vt:lpstr>
      <vt:lpstr>Office 主题​​</vt:lpstr>
      <vt:lpstr>2_Office Theme</vt:lpstr>
      <vt:lpstr>1_Office 主题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263</cp:revision>
  <dcterms:created xsi:type="dcterms:W3CDTF">2021-06-02T01:34:00Z</dcterms:created>
  <dcterms:modified xsi:type="dcterms:W3CDTF">2023-07-21T02:37:29Z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9C8BF2A399DC4CEFB61B14FD04C08BCC</vt:lpwstr>
  </property>
  <property fmtid="{D5CDD505-2E9C-101B-9397-08002B2CF9AE}" pid="3" name="KSOProductBuildVer">
    <vt:lpwstr>1033-11.2.0.11537</vt:lpwstr>
  </property>
</Properties>
</file>