
<file path=[Content_Types].xml><?xml version="1.0" encoding="utf-8"?>
<Types xmlns="http://schemas.openxmlformats.org/package/2006/content-types">
  <Default Extension="jpeg" ContentType="image/jpeg"/>
  <Default Extension="JPG" ContentType="image/.jpg"/>
  <Default Extension="wdp" ContentType="image/vnd.ms-photo"/>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7"/>
  </p:notesMasterIdLst>
  <p:sldIdLst>
    <p:sldId id="423" r:id="rId4"/>
    <p:sldId id="375" r:id="rId5"/>
    <p:sldId id="395" r:id="rId6"/>
    <p:sldId id="396" r:id="rId7"/>
    <p:sldId id="397" r:id="rId8"/>
    <p:sldId id="359" r:id="rId9"/>
    <p:sldId id="391" r:id="rId10"/>
    <p:sldId id="415" r:id="rId11"/>
    <p:sldId id="416" r:id="rId12"/>
    <p:sldId id="417" r:id="rId13"/>
    <p:sldId id="418" r:id="rId14"/>
    <p:sldId id="414" r:id="rId15"/>
    <p:sldId id="360" r:id="rId16"/>
    <p:sldId id="419" r:id="rId18"/>
    <p:sldId id="420" r:id="rId19"/>
    <p:sldId id="363" r:id="rId20"/>
    <p:sldId id="42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DFF"/>
    <a:srgbClr val="FF66FF"/>
    <a:srgbClr val="FFE5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74" d="100"/>
          <a:sy n="74" d="100"/>
        </p:scale>
        <p:origin x="46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notesMaster" Target="notesMasters/notes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C1FB5-EB0F-4EDE-BBA0-8E1EE587F146}"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BA4AF-9EAB-45B4-ADD2-2CF4C608F23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1EBD0CC-E3E2-4331-AA06-EBB8ADD603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EBD0CC-E3E2-4331-AA06-EBB8ADD603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fld>
            <a:endParaRPr lang="en-US"/>
          </a:p>
        </p:txBody>
      </p:sp>
      <p:pic>
        <p:nvPicPr>
          <p:cNvPr id="7" name="10"/>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p:cNvPicPr>
            <a:picLocks noChangeAspect="1"/>
          </p:cNvPicPr>
          <p:nvPr userDrawn="1"/>
        </p:nvPicPr>
        <p:blipFill>
          <a:blip r:embed="rId2" cstate="screen"/>
          <a:stretch>
            <a:fillRect/>
          </a:stretch>
        </p:blipFill>
        <p:spPr>
          <a:xfrm>
            <a:off x="0" y="4901803"/>
            <a:ext cx="7918522" cy="195619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1EBD0CC-E3E2-4331-AA06-EBB8ADD603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showMasterSp="0">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showMasterSp="0">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showMasterSp="0">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showMasterSp="0">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1EBD0CC-E3E2-4331-AA06-EBB8ADD603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fld>
            <a:endParaRPr lang="en-US"/>
          </a:p>
        </p:txBody>
      </p:sp>
      <p:sp>
        <p:nvSpPr>
          <p:cNvPr id="12" name="Freeform 17"/>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grpSp>
        <p:nvGrpSpPr>
          <p:cNvPr id="13" name="Group 12"/>
          <p:cNvGrpSpPr/>
          <p:nvPr userDrawn="1"/>
        </p:nvGrpSpPr>
        <p:grpSpPr>
          <a:xfrm>
            <a:off x="377049" y="255821"/>
            <a:ext cx="2619178" cy="2075610"/>
            <a:chOff x="237072" y="234585"/>
            <a:chExt cx="1448294" cy="1448294"/>
          </a:xfrm>
        </p:grpSpPr>
        <p:sp>
          <p:nvSpPr>
            <p:cNvPr id="14" name="Oval 13"/>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sp>
          <p:nvSpPr>
            <p:cNvPr id="15" name="Oval 14"/>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sp>
          <p:nvSpPr>
            <p:cNvPr id="16" name="Oval 15"/>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panose="020F0502020204030204"/>
              <a:ea typeface="Arial-Rounded"/>
            </a:endParaRPr>
          </a:p>
        </p:txBody>
      </p:sp>
      <p:sp>
        <p:nvSpPr>
          <p:cNvPr id="4" name="Date Placeholder 3"/>
          <p:cNvSpPr>
            <a:spLocks noGrp="1"/>
          </p:cNvSpPr>
          <p:nvPr>
            <p:ph type="dt" sz="half" idx="10"/>
          </p:nvPr>
        </p:nvSpPr>
        <p:spPr/>
        <p:txBody>
          <a:bodyPr/>
          <a:lstStyle/>
          <a:p>
            <a:fld id="{11EBD0CC-E3E2-4331-AA06-EBB8ADD603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fld>
            <a:endParaRPr lang="en-US"/>
          </a:p>
        </p:txBody>
      </p:sp>
      <p:grpSp>
        <p:nvGrpSpPr>
          <p:cNvPr id="10" name="Group 9"/>
          <p:cNvGrpSpPr/>
          <p:nvPr userDrawn="1"/>
        </p:nvGrpSpPr>
        <p:grpSpPr>
          <a:xfrm>
            <a:off x="2222205" y="2224564"/>
            <a:ext cx="9845748" cy="1783150"/>
            <a:chOff x="9566064" y="964372"/>
            <a:chExt cx="5446164" cy="698253"/>
          </a:xfrm>
        </p:grpSpPr>
        <p:sp>
          <p:nvSpPr>
            <p:cNvPr id="11"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panose="020F0502020204030204"/>
                <a:ea typeface="Arial-Rounded"/>
              </a:endParaRPr>
            </a:p>
          </p:txBody>
        </p:sp>
        <p:sp>
          <p:nvSpPr>
            <p:cNvPr id="12"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panose="020F0502020204030204"/>
                <a:ea typeface="Arial-Rounded"/>
              </a:endParaRPr>
            </a:p>
          </p:txBody>
        </p:sp>
        <p:sp>
          <p:nvSpPr>
            <p:cNvPr id="13" name="Rectangle 10"/>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panose="020F0502020204030204"/>
                <a:ea typeface="Arial-Rounded"/>
              </a:endParaRPr>
            </a:p>
          </p:txBody>
        </p:sp>
      </p:grpSp>
      <p:sp>
        <p:nvSpPr>
          <p:cNvPr id="17" name="Rectangle 17"/>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panose="020B0604020202020204"/>
              <a:buNone/>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Arial-Rounded"/>
              <a:cs typeface="+mn-cs"/>
              <a:sym typeface="Arial" panose="020B0604020202020204"/>
            </a:endParaRPr>
          </a:p>
        </p:txBody>
      </p:sp>
      <p:sp>
        <p:nvSpPr>
          <p:cNvPr id="14" name="Rectangle 16"/>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a typeface="Arial-Rounded"/>
            </a:endParaRPr>
          </a:p>
        </p:txBody>
      </p:sp>
      <p:grpSp>
        <p:nvGrpSpPr>
          <p:cNvPr id="24" name="Group 23"/>
          <p:cNvGrpSpPr/>
          <p:nvPr userDrawn="1"/>
        </p:nvGrpSpPr>
        <p:grpSpPr>
          <a:xfrm>
            <a:off x="825316" y="2087841"/>
            <a:ext cx="1861680" cy="1924493"/>
            <a:chOff x="1149549" y="1066515"/>
            <a:chExt cx="992332" cy="992332"/>
          </a:xfrm>
          <a:solidFill>
            <a:srgbClr val="F79646">
              <a:lumMod val="75000"/>
            </a:srgbClr>
          </a:solidFill>
        </p:grpSpPr>
        <p:sp>
          <p:nvSpPr>
            <p:cNvPr id="25" name="Oval 24"/>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panose="020B0604020202020204"/>
                <a:buNone/>
                <a:defRPr/>
              </a:pPr>
              <a:endParaRPr kumimoji="0" lang="en-US" sz="1350" b="0" i="0" u="none" strike="noStrike" kern="0" cap="none" spc="0" normalizeH="0" baseline="0" noProof="0">
                <a:ln>
                  <a:noFill/>
                </a:ln>
                <a:solidFill>
                  <a:prstClr val="white"/>
                </a:solidFill>
                <a:effectLst/>
                <a:uLnTx/>
                <a:uFillTx/>
                <a:latin typeface="Calibri" panose="020F0502020204030204"/>
                <a:ea typeface="Arial-Rounded"/>
                <a:cs typeface="+mn-cs"/>
                <a:sym typeface="Arial" panose="020B0604020202020204"/>
              </a:endParaRPr>
            </a:p>
          </p:txBody>
        </p:sp>
        <p:sp>
          <p:nvSpPr>
            <p:cNvPr id="26" name="Oval 25"/>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panose="020B0604020202020204"/>
                <a:buNone/>
                <a:defRPr/>
              </a:pPr>
              <a:endParaRPr kumimoji="0" lang="en-US" sz="1350" b="0" i="0" u="none" strike="noStrike" kern="0" cap="none" spc="0" normalizeH="0" baseline="0" noProof="0">
                <a:ln>
                  <a:noFill/>
                </a:ln>
                <a:solidFill>
                  <a:prstClr val="white"/>
                </a:solidFill>
                <a:effectLst/>
                <a:uLnTx/>
                <a:uFillTx/>
                <a:latin typeface="Calibri" panose="020F0502020204030204"/>
                <a:ea typeface="Arial-Rounded"/>
                <a:cs typeface="+mn-cs"/>
                <a:sym typeface="Arial" panose="020B0604020202020204"/>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grpSp>
        <p:nvGrpSpPr>
          <p:cNvPr id="14" name="Group 13"/>
          <p:cNvGrpSpPr/>
          <p:nvPr userDrawn="1"/>
        </p:nvGrpSpPr>
        <p:grpSpPr>
          <a:xfrm>
            <a:off x="377049" y="255821"/>
            <a:ext cx="2630602" cy="2047390"/>
            <a:chOff x="237072" y="234585"/>
            <a:chExt cx="1448294" cy="1448294"/>
          </a:xfrm>
        </p:grpSpPr>
        <p:sp>
          <p:nvSpPr>
            <p:cNvPr id="15" name="Oval 14"/>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sp>
          <p:nvSpPr>
            <p:cNvPr id="16" name="Oval 15"/>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sp>
          <p:nvSpPr>
            <p:cNvPr id="17" name="Oval 16"/>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panose="020B0604020202020204"/>
            </a:endParaRPr>
          </a:p>
        </p:txBody>
      </p:sp>
      <p:sp>
        <p:nvSpPr>
          <p:cNvPr id="3" name="Date Placeholder 2"/>
          <p:cNvSpPr>
            <a:spLocks noGrp="1"/>
          </p:cNvSpPr>
          <p:nvPr>
            <p:ph type="dt" sz="half" idx="10"/>
          </p:nvPr>
        </p:nvSpPr>
        <p:spPr/>
        <p:txBody>
          <a:bodyPr/>
          <a:lstStyle/>
          <a:p>
            <a:fld id="{11EBD0CC-E3E2-4331-AA06-EBB8ADD6037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634F2D-4F96-4A1A-A648-518B1AFE058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grpSp>
        <p:nvGrpSpPr>
          <p:cNvPr id="14" name="Group 13"/>
          <p:cNvGrpSpPr/>
          <p:nvPr userDrawn="1"/>
        </p:nvGrpSpPr>
        <p:grpSpPr>
          <a:xfrm>
            <a:off x="377049" y="255820"/>
            <a:ext cx="2637181" cy="2062663"/>
            <a:chOff x="237072" y="234585"/>
            <a:chExt cx="1448294" cy="1448294"/>
          </a:xfrm>
        </p:grpSpPr>
        <p:sp>
          <p:nvSpPr>
            <p:cNvPr id="15" name="Oval 14"/>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sp>
          <p:nvSpPr>
            <p:cNvPr id="16" name="Oval 15"/>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sp>
          <p:nvSpPr>
            <p:cNvPr id="17" name="Oval 16"/>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1EBD0CC-E3E2-4331-AA06-EBB8ADD603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4BACC6">
                    <a:lumMod val="50000"/>
                  </a:srgbClr>
                </a:solidFill>
                <a:effectLst/>
                <a:uLnTx/>
                <a:uFillTx/>
                <a:latin typeface="Calibri" panose="020F0502020204030204"/>
                <a:ea typeface="+mn-ea"/>
                <a:cs typeface="+mn-cs"/>
              </a:rPr>
              <a:t>Design by: </a:t>
            </a:r>
            <a:r>
              <a:rPr kumimoji="0" lang="en-US" sz="1200" b="0" i="0" u="none" strike="noStrike" kern="1200" cap="none" spc="0" normalizeH="0" baseline="0" noProof="0" dirty="0" err="1">
                <a:ln>
                  <a:noFill/>
                </a:ln>
                <a:solidFill>
                  <a:srgbClr val="4BACC6">
                    <a:lumMod val="50000"/>
                  </a:srgbClr>
                </a:solidFill>
                <a:effectLst/>
                <a:uLnTx/>
                <a:uFillTx/>
                <a:latin typeface="Calibri" panose="020F0502020204030204"/>
                <a:ea typeface="+mn-ea"/>
                <a:cs typeface="+mn-cs"/>
              </a:rPr>
              <a:t>Hương</a:t>
            </a:r>
            <a:r>
              <a:rPr kumimoji="0" lang="en-US" sz="1200" b="0" i="0" u="none" strike="noStrike" kern="1200" cap="none" spc="0" normalizeH="0" baseline="0" noProof="0" dirty="0">
                <a:ln>
                  <a:noFill/>
                </a:ln>
                <a:solidFill>
                  <a:srgbClr val="4BACC6">
                    <a:lumMod val="50000"/>
                  </a:srgbClr>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srgbClr val="4BACC6">
                    <a:lumMod val="50000"/>
                  </a:srgbClr>
                </a:solidFill>
                <a:effectLst/>
                <a:uLnTx/>
                <a:uFillTx/>
                <a:latin typeface="Calibri" panose="020F0502020204030204"/>
                <a:ea typeface="+mn-ea"/>
                <a:cs typeface="+mn-cs"/>
              </a:rPr>
              <a:t>Thảo</a:t>
            </a:r>
            <a:endParaRPr kumimoji="0" lang="en-US" sz="1200" b="0" i="0" u="none" strike="noStrike" kern="1200" cap="none" spc="0" normalizeH="0" baseline="0" noProof="0" dirty="0">
              <a:ln>
                <a:noFill/>
              </a:ln>
              <a:solidFill>
                <a:srgbClr val="4BACC6">
                  <a:lumMod val="50000"/>
                </a:srgb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GIF"/></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8.xml"/><Relationship Id="rId4" Type="http://schemas.microsoft.com/office/2007/relationships/hdphoto" Target="../media/image10.wdp"/><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9.xml"/><Relationship Id="rId4" Type="http://schemas.microsoft.com/office/2007/relationships/hdphoto" Target="../media/image10.wdp"/><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tags" Target="../tags/tag10.xml"/><Relationship Id="rId4" Type="http://schemas.microsoft.com/office/2007/relationships/hdphoto" Target="../media/image19.wdp"/><Relationship Id="rId3" Type="http://schemas.openxmlformats.org/officeDocument/2006/relationships/image" Target="../media/image18.png"/><Relationship Id="rId2" Type="http://schemas.microsoft.com/office/2007/relationships/hdphoto" Target="../media/image8.wdp"/><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11.xml"/><Relationship Id="rId4" Type="http://schemas.microsoft.com/office/2007/relationships/hdphoto" Target="../media/image10.wdp"/><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12.xml"/><Relationship Id="rId4" Type="http://schemas.microsoft.com/office/2007/relationships/hdphoto" Target="../media/image10.wdp"/><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4.xml"/><Relationship Id="rId5" Type="http://schemas.openxmlformats.org/officeDocument/2006/relationships/tags" Target="../tags/tag13.xml"/><Relationship Id="rId4" Type="http://schemas.microsoft.com/office/2007/relationships/hdphoto" Target="../media/image8.wdp"/><Relationship Id="rId3" Type="http://schemas.openxmlformats.org/officeDocument/2006/relationships/image" Target="../media/image7.png"/><Relationship Id="rId2" Type="http://schemas.microsoft.com/office/2007/relationships/hdphoto" Target="../media/image21.wdp"/><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8.xml"/><Relationship Id="rId5" Type="http://schemas.openxmlformats.org/officeDocument/2006/relationships/tags" Target="../tags/tag14.xml"/><Relationship Id="rId4" Type="http://schemas.microsoft.com/office/2007/relationships/hdphoto" Target="../media/image8.wdp"/><Relationship Id="rId3" Type="http://schemas.openxmlformats.org/officeDocument/2006/relationships/image" Target="../media/image7.png"/><Relationship Id="rId2" Type="http://schemas.microsoft.com/office/2007/relationships/hdphoto" Target="../media/image23.wdp"/><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1.xml"/><Relationship Id="rId4" Type="http://schemas.microsoft.com/office/2007/relationships/hdphoto" Target="../media/image10.wdp"/><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2.xml"/><Relationship Id="rId4" Type="http://schemas.microsoft.com/office/2007/relationships/hdphoto" Target="../media/image10.wdp"/><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3.xml"/><Relationship Id="rId4" Type="http://schemas.microsoft.com/office/2007/relationships/hdphoto" Target="../media/image10.wdp"/><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4.xml"/><Relationship Id="rId4" Type="http://schemas.microsoft.com/office/2007/relationships/hdphoto" Target="../media/image10.wdp"/><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5.xml"/><Relationship Id="rId4" Type="http://schemas.openxmlformats.org/officeDocument/2006/relationships/image" Target="../media/image12.jpeg"/><Relationship Id="rId3" Type="http://schemas.openxmlformats.org/officeDocument/2006/relationships/image" Target="../media/image11.jpeg"/><Relationship Id="rId2" Type="http://schemas.microsoft.com/office/2007/relationships/hdphoto" Target="../media/image10.wdp"/><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hdphoto" Target="../media/image10.wdp"/><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6.xml"/><Relationship Id="rId7" Type="http://schemas.microsoft.com/office/2007/relationships/hdphoto" Target="../media/image15.wdp"/><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image10.wdp"/><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tags" Target="../tags/tag7.xml"/><Relationship Id="rId5" Type="http://schemas.openxmlformats.org/officeDocument/2006/relationships/image" Target="../media/image16.png"/><Relationship Id="rId4" Type="http://schemas.microsoft.com/office/2007/relationships/hdphoto" Target="../media/image10.wdp"/><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100" b="1" i="0" u="none" strike="noStrike" kern="10" cap="none" spc="0" normalizeH="0" baseline="0" noProof="0">
              <a:ln w="9525">
                <a:rou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a:uLnTx/>
              <a:uFillTx/>
              <a:latin typeface="Times New Roman" panose="02020603050405020304"/>
              <a:ea typeface="+mn-ea"/>
              <a:cs typeface="Times New Roman" panose="02020603050405020304"/>
            </a:endParaRPr>
          </a:p>
        </p:txBody>
      </p:sp>
      <p:sp>
        <p:nvSpPr>
          <p:cNvPr id="14348" name="WordArt 12"/>
          <p:cNvSpPr>
            <a:spLocks noChangeArrowheads="1" noChangeShapeType="1" noTextEdit="1"/>
          </p:cNvSpPr>
          <p:nvPr/>
        </p:nvSpPr>
        <p:spPr bwMode="auto">
          <a:xfrm>
            <a:off x="2818340" y="2262481"/>
            <a:ext cx="6173260" cy="722019"/>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ea typeface="+mn-ea"/>
                <a:cs typeface="Times New Roman" panose="02020603050405020304" pitchFamily="18" charset="0"/>
              </a:rPr>
              <a:t>MÔN: TIẾNG VIỆT</a:t>
            </a:r>
            <a:endParaRPr kumimoji="0" lang="en-US" sz="36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ea typeface="+mn-ea"/>
              <a:cs typeface="Times New Roman" panose="02020603050405020304" pitchFamily="18" charset="0"/>
            </a:endParaRPr>
          </a:p>
        </p:txBody>
      </p:sp>
      <p:grpSp>
        <p:nvGrpSpPr>
          <p:cNvPr id="2053" name="Group 13"/>
          <p:cNvGrpSpPr/>
          <p:nvPr/>
        </p:nvGrpSpPr>
        <p:grpSpPr bwMode="auto">
          <a:xfrm>
            <a:off x="2" y="-14288"/>
            <a:ext cx="12256654" cy="6837363"/>
            <a:chOff x="14" y="-9"/>
            <a:chExt cx="5781" cy="4329"/>
          </a:xfrm>
        </p:grpSpPr>
        <p:pic>
          <p:nvPicPr>
            <p:cNvPr id="2057" name="Picture 14" descr="n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1"/>
            <a:ext cx="9331036"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ỦY BAN NHÂN DÂN QUẬN LONG BIÊN</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PHÚC LỢI</a:t>
            </a:r>
            <a:endPar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055" name="TextBox 13"/>
          <p:cNvSpPr txBox="1">
            <a:spLocks noChangeArrowheads="1"/>
          </p:cNvSpPr>
          <p:nvPr/>
        </p:nvSpPr>
        <p:spPr bwMode="auto">
          <a:xfrm>
            <a:off x="1738476" y="3320936"/>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PHÂN MÔN : ĐỌC</a:t>
            </a:r>
            <a:endParaRPr kumimoji="0" lang="en-US" sz="4000" b="1"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000" b="1"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2056" name="TextBox 14"/>
          <p:cNvSpPr txBox="1">
            <a:spLocks noChangeArrowheads="1"/>
          </p:cNvSpPr>
          <p:nvPr/>
        </p:nvSpPr>
        <p:spPr bwMode="auto">
          <a:xfrm>
            <a:off x="1977476" y="4145456"/>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LỚP 2</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2" name="TextBox 14"/>
          <p:cNvSpPr txBox="1">
            <a:spLocks noChangeArrowheads="1"/>
          </p:cNvSpPr>
          <p:nvPr/>
        </p:nvSpPr>
        <p:spPr bwMode="auto">
          <a:xfrm>
            <a:off x="1969029" y="5045759"/>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Bài</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Chuyện</a:t>
            </a:r>
            <a:r>
              <a:rPr kumimoji="0" lang="en-US" sz="36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quả</a:t>
            </a:r>
            <a:r>
              <a:rPr kumimoji="0" lang="en-US" sz="36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bầu</a:t>
            </a:r>
            <a:r>
              <a:rPr kumimoji="0" lang="en-US" sz="3600" b="1" i="0" u="none" strike="noStrike" kern="1200" cap="none" spc="0" normalizeH="0" noProof="0" smtClean="0">
                <a:ln>
                  <a:noFill/>
                </a:ln>
                <a:solidFill>
                  <a:srgbClr val="7030A0"/>
                </a:solidFill>
                <a:effectLst/>
                <a:uLnTx/>
                <a:uFillTx/>
                <a:latin typeface="Times New Roman" panose="02020603050405020304" pitchFamily="18" charset="0"/>
                <a:ea typeface="+mn-ea"/>
                <a:cs typeface="Times New Roman" panose="02020603050405020304" pitchFamily="18" charset="0"/>
              </a:rPr>
              <a:t>.</a:t>
            </a:r>
            <a:endPar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03702" y="2233327"/>
            <a:ext cx="10835592" cy="3970317"/>
            <a:chOff x="326569" y="1600218"/>
            <a:chExt cx="6310555" cy="2977738"/>
          </a:xfrm>
        </p:grpSpPr>
        <p:pic>
          <p:nvPicPr>
            <p:cNvPr id="20" name="Picture 19"/>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4012043" y="1671516"/>
              <a:ext cx="2625081" cy="2861287"/>
            </a:xfrm>
            <a:prstGeom prst="cloud">
              <a:avLst/>
            </a:prstGeom>
          </p:spPr>
        </p:pic>
        <p:sp>
          <p:nvSpPr>
            <p:cNvPr id="2" name="TextBox 1"/>
            <p:cNvSpPr txBox="1"/>
            <p:nvPr/>
          </p:nvSpPr>
          <p:spPr>
            <a:xfrm>
              <a:off x="326569" y="1600218"/>
              <a:ext cx="3552790" cy="2977738"/>
            </a:xfrm>
            <a:prstGeom prst="rect">
              <a:avLst/>
            </a:prstGeom>
            <a:noFill/>
          </p:spPr>
          <p:txBody>
            <a:bodyPr wrap="square" rtlCol="0">
              <a:spAutoFit/>
            </a:bodyPr>
            <a:lstStyle/>
            <a:p>
              <a:pPr indent="228600" algn="just"/>
              <a:r>
                <a:rPr lang="vi-VN" sz="2800" dirty="0">
                  <a:latin typeface="+mj-lt"/>
                </a:rPr>
                <a:t>Để trả ơn, dúi báo sắp có lũ lụt rất lớn</a:t>
              </a:r>
              <a:endParaRPr lang="vi-VN" sz="2800" dirty="0">
                <a:latin typeface="+mj-lt"/>
              </a:endParaRPr>
            </a:p>
            <a:p>
              <a:pPr algn="just"/>
              <a:r>
                <a:rPr lang="vi-VN" sz="2800" dirty="0">
                  <a:latin typeface="+mj-lt"/>
                </a:rPr>
                <a:t>và chỉ cho họ cách tránh. Họ nói với bà</a:t>
              </a:r>
              <a:endParaRPr lang="vi-VN" sz="2800" dirty="0">
                <a:latin typeface="+mj-lt"/>
              </a:endParaRPr>
            </a:p>
            <a:p>
              <a:pPr algn="just"/>
              <a:r>
                <a:rPr lang="vi-VN" sz="2800" dirty="0">
                  <a:latin typeface="+mj-lt"/>
                </a:rPr>
                <a:t>con nhưng chẳng ai tin. Nghe lời dúi, họ</a:t>
              </a:r>
              <a:endParaRPr lang="vi-VN" sz="2800" dirty="0">
                <a:latin typeface="+mj-lt"/>
              </a:endParaRPr>
            </a:p>
            <a:p>
              <a:pPr algn="just"/>
              <a:r>
                <a:rPr lang="vi-VN" sz="2800" dirty="0">
                  <a:latin typeface="+mj-lt"/>
                </a:rPr>
                <a:t>khoét rỗng khúc gỗ to, chuẩn bị thức ăn</a:t>
              </a:r>
              <a:endParaRPr lang="vi-VN" sz="2800" dirty="0">
                <a:latin typeface="+mj-lt"/>
              </a:endParaRPr>
            </a:p>
            <a:p>
              <a:pPr algn="just"/>
              <a:r>
                <a:rPr lang="vi-VN" sz="2800" dirty="0">
                  <a:latin typeface="+mj-lt"/>
                </a:rPr>
                <a:t>bỏ vào đó. Vừa chuẩn bị xong mọi thứ thì mưa to, gió lớn, nước ngập mênh mông.  Muôn loài ch</a:t>
              </a:r>
              <a:r>
                <a:rPr lang="en-US" sz="2800" dirty="0">
                  <a:latin typeface="+mj-lt"/>
                </a:rPr>
                <a:t>ì</a:t>
              </a:r>
              <a:r>
                <a:rPr lang="vi-VN" sz="2800" dirty="0">
                  <a:latin typeface="+mj-lt"/>
                </a:rPr>
                <a:t>m trong biển nước. Nhờ sống</a:t>
              </a:r>
              <a:r>
                <a:rPr lang="en-US" sz="2800" dirty="0">
                  <a:latin typeface="+mj-lt"/>
                </a:rPr>
                <a:t> </a:t>
              </a:r>
              <a:r>
                <a:rPr lang="vi-VN" sz="2800" dirty="0">
                  <a:latin typeface="+mj-lt"/>
                </a:rPr>
                <a:t>trong khúc gỗ nổi, vợ chồng nhà nọ thoát nạn.</a:t>
              </a:r>
              <a:endParaRPr lang="vi-VN" sz="2800" dirty="0">
                <a:latin typeface="+mj-lt"/>
              </a:endParaRPr>
            </a:p>
          </p:txBody>
        </p:sp>
        <p:sp>
          <p:nvSpPr>
            <p:cNvPr id="8" name="Rectangle 7"/>
            <p:cNvSpPr/>
            <p:nvPr/>
          </p:nvSpPr>
          <p:spPr>
            <a:xfrm>
              <a:off x="326569" y="3726355"/>
              <a:ext cx="5803621" cy="253916"/>
            </a:xfrm>
            <a:prstGeom prst="rect">
              <a:avLst/>
            </a:prstGeom>
          </p:spPr>
          <p:txBody>
            <a:bodyPr wrap="square">
              <a:spAutoFit/>
            </a:bodyPr>
            <a:lstStyle/>
            <a:p>
              <a:endParaRPr lang="vi-VN" sz="1600" dirty="0">
                <a:latin typeface="+mj-lt"/>
              </a:endParaRPr>
            </a:p>
          </p:txBody>
        </p:sp>
      </p:grpSp>
      <p:pic>
        <p:nvPicPr>
          <p:cNvPr id="5" name="Picture 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03701" y="338339"/>
            <a:ext cx="999857" cy="700229"/>
          </a:xfrm>
          <a:prstGeom prst="rect">
            <a:avLst/>
          </a:prstGeom>
        </p:spPr>
      </p:pic>
      <p:sp>
        <p:nvSpPr>
          <p:cNvPr id="6" name="TextBox 5"/>
          <p:cNvSpPr txBox="1"/>
          <p:nvPr/>
        </p:nvSpPr>
        <p:spPr>
          <a:xfrm>
            <a:off x="1205200" y="609278"/>
            <a:ext cx="5345771" cy="730200"/>
          </a:xfrm>
          <a:prstGeom prst="rect">
            <a:avLst/>
          </a:prstGeom>
          <a:noFill/>
        </p:spPr>
        <p:txBody>
          <a:bodyPr wrap="square" rtlCol="0">
            <a:spAutoFit/>
          </a:bodyPr>
          <a:lstStyle/>
          <a:p>
            <a:pPr algn="ctr">
              <a:lnSpc>
                <a:spcPct val="150000"/>
              </a:lnSpc>
            </a:pPr>
            <a:r>
              <a:rPr lang="vi-VN" sz="3200" b="1" dirty="0">
                <a:solidFill>
                  <a:schemeClr val="accent1">
                    <a:lumMod val="75000"/>
                  </a:schemeClr>
                </a:solidFill>
                <a:latin typeface="+mj-lt"/>
              </a:rPr>
              <a:t>CHUYỆN QUẢ BẦU</a:t>
            </a:r>
            <a:endParaRPr lang="en-US" sz="3200" b="1" dirty="0">
              <a:solidFill>
                <a:schemeClr val="accent1">
                  <a:lumMod val="75000"/>
                </a:schemeClr>
              </a:solidFill>
              <a:latin typeface="+mj-lt"/>
            </a:endParaRPr>
          </a:p>
        </p:txBody>
      </p:sp>
      <p:sp>
        <p:nvSpPr>
          <p:cNvPr id="7" name="TextBox 6"/>
          <p:cNvSpPr txBox="1"/>
          <p:nvPr/>
        </p:nvSpPr>
        <p:spPr>
          <a:xfrm>
            <a:off x="603701" y="1224513"/>
            <a:ext cx="10383099" cy="954107"/>
          </a:xfrm>
          <a:prstGeom prst="rect">
            <a:avLst/>
          </a:prstGeom>
          <a:noFill/>
        </p:spPr>
        <p:txBody>
          <a:bodyPr wrap="square" rtlCol="0">
            <a:spAutoFit/>
          </a:bodyPr>
          <a:lstStyle/>
          <a:p>
            <a:pPr marL="0" marR="0" lvl="0" indent="228600" algn="just"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Ngày xưa có vợ chồng nọ đi rừng, bắt được một con dúi. Dúi xin tha, họ thương tình tha cho nó.</a:t>
            </a:r>
            <a:endParaRPr kumimoji="0" lang="vi-VN" sz="28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15" name="Rectangle: Rounded Corners 14"/>
          <p:cNvSpPr/>
          <p:nvPr/>
        </p:nvSpPr>
        <p:spPr>
          <a:xfrm>
            <a:off x="8609609" y="491795"/>
            <a:ext cx="2967032" cy="642266"/>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p:cNvSpPr txBox="1"/>
          <p:nvPr/>
        </p:nvSpPr>
        <p:spPr>
          <a:xfrm>
            <a:off x="8432098" y="344542"/>
            <a:ext cx="3322054"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toàn</a:t>
            </a:r>
            <a:r>
              <a:rPr lang="en-US" sz="3200" b="1" dirty="0">
                <a:solidFill>
                  <a:srgbClr val="FF0000"/>
                </a:solidFill>
                <a:latin typeface="+mj-lt"/>
              </a:rPr>
              <a:t> </a:t>
            </a:r>
            <a:r>
              <a:rPr lang="en-US" sz="3200" b="1" dirty="0" err="1">
                <a:solidFill>
                  <a:srgbClr val="FF0000"/>
                </a:solidFill>
                <a:latin typeface="+mj-lt"/>
              </a:rPr>
              <a:t>bài</a:t>
            </a:r>
            <a:endParaRPr lang="en-US" sz="3200" b="1" dirty="0">
              <a:solidFill>
                <a:srgbClr val="FF0000"/>
              </a:solidFill>
              <a:latin typeface="+mj-lt"/>
            </a:endParaRPr>
          </a:p>
        </p:txBody>
      </p:sp>
    </p:spTree>
    <p:custDataLst>
      <p:tags r:id="rId5"/>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8609609" y="491795"/>
            <a:ext cx="2967032" cy="642266"/>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22" name="Group 21"/>
          <p:cNvGrpSpPr/>
          <p:nvPr/>
        </p:nvGrpSpPr>
        <p:grpSpPr>
          <a:xfrm>
            <a:off x="814187" y="2815754"/>
            <a:ext cx="11104735" cy="3646952"/>
            <a:chOff x="244707" y="2523579"/>
            <a:chExt cx="6467301" cy="2735213"/>
          </a:xfrm>
        </p:grpSpPr>
        <p:pic>
          <p:nvPicPr>
            <p:cNvPr id="20" name="Picture 19"/>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4415666" y="2603737"/>
              <a:ext cx="2296342" cy="2655055"/>
            </a:xfrm>
            <a:prstGeom prst="cloud">
              <a:avLst/>
            </a:prstGeom>
          </p:spPr>
        </p:pic>
        <p:sp>
          <p:nvSpPr>
            <p:cNvPr id="10" name="Rectangle 9"/>
            <p:cNvSpPr/>
            <p:nvPr/>
          </p:nvSpPr>
          <p:spPr>
            <a:xfrm>
              <a:off x="244707" y="2523579"/>
              <a:ext cx="3882959" cy="2654572"/>
            </a:xfrm>
            <a:prstGeom prst="rect">
              <a:avLst/>
            </a:prstGeom>
          </p:spPr>
          <p:txBody>
            <a:bodyPr wrap="square">
              <a:spAutoFit/>
            </a:bodyPr>
            <a:lstStyle/>
            <a:p>
              <a:pPr algn="just"/>
              <a:r>
                <a:rPr lang="vi-VN" sz="2800" dirty="0">
                  <a:latin typeface="+mj-lt"/>
                </a:rPr>
                <a:t>Lạ thay, từ trong quả bầu, những con người bé nhỏ bước ra. Người Khơ Mú ra trước. Tiếp đến, người Thái, người Mường, người Dao, người Mông, người Ê-đê, người Ba-na, người Kinh,... lần lượt ra theo.</a:t>
              </a:r>
              <a:endParaRPr lang="vi-VN" sz="2800" dirty="0">
                <a:latin typeface="+mj-lt"/>
              </a:endParaRPr>
            </a:p>
            <a:p>
              <a:pPr indent="365760" algn="just"/>
              <a:r>
                <a:rPr lang="vi-VN" sz="2800" dirty="0">
                  <a:latin typeface="+mj-lt"/>
                </a:rPr>
                <a:t>Đó là tổ tiên của các dân tộc anh em trên đất nước ta ngày nay.</a:t>
              </a:r>
              <a:endParaRPr lang="vi-VN" sz="2800" dirty="0">
                <a:latin typeface="+mj-lt"/>
              </a:endParaRPr>
            </a:p>
            <a:p>
              <a:pPr indent="228600" algn="r"/>
              <a:r>
                <a:rPr lang="vi-VN" sz="2800" dirty="0">
                  <a:latin typeface="+mj-lt"/>
                </a:rPr>
                <a:t>(Theo </a:t>
              </a:r>
              <a:r>
                <a:rPr lang="vi-VN" sz="2800" i="1" dirty="0">
                  <a:latin typeface="+mj-lt"/>
                </a:rPr>
                <a:t>Truyện cổ Khơ Mú</a:t>
              </a:r>
              <a:r>
                <a:rPr lang="vi-VN" sz="2800" dirty="0">
                  <a:latin typeface="+mj-lt"/>
                </a:rPr>
                <a:t>) </a:t>
              </a:r>
              <a:endParaRPr lang="vi-VN" sz="2800" dirty="0">
                <a:solidFill>
                  <a:schemeClr val="accent2"/>
                </a:solidFill>
                <a:latin typeface="+mj-lt"/>
              </a:endParaRPr>
            </a:p>
          </p:txBody>
        </p:sp>
      </p:grpSp>
      <p:pic>
        <p:nvPicPr>
          <p:cNvPr id="5" name="Picture 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576242" y="343352"/>
            <a:ext cx="1018968" cy="700229"/>
          </a:xfrm>
          <a:prstGeom prst="rect">
            <a:avLst/>
          </a:prstGeom>
        </p:spPr>
      </p:pic>
      <p:sp>
        <p:nvSpPr>
          <p:cNvPr id="6" name="TextBox 5"/>
          <p:cNvSpPr txBox="1"/>
          <p:nvPr/>
        </p:nvSpPr>
        <p:spPr>
          <a:xfrm>
            <a:off x="1517326" y="559269"/>
            <a:ext cx="5345771" cy="730200"/>
          </a:xfrm>
          <a:prstGeom prst="rect">
            <a:avLst/>
          </a:prstGeom>
          <a:noFill/>
        </p:spPr>
        <p:txBody>
          <a:bodyPr wrap="square" rtlCol="0">
            <a:spAutoFit/>
          </a:bodyPr>
          <a:lstStyle/>
          <a:p>
            <a:pPr algn="ctr">
              <a:lnSpc>
                <a:spcPct val="150000"/>
              </a:lnSpc>
            </a:pPr>
            <a:r>
              <a:rPr lang="vi-VN" sz="3200" b="1" dirty="0">
                <a:solidFill>
                  <a:schemeClr val="accent1"/>
                </a:solidFill>
                <a:latin typeface="+mj-lt"/>
              </a:rPr>
              <a:t>CHUYỆN QUẢ BẦU</a:t>
            </a:r>
            <a:endParaRPr lang="en-US" sz="3200" b="1" dirty="0">
              <a:solidFill>
                <a:schemeClr val="accent1"/>
              </a:solidFill>
              <a:latin typeface="+mj-lt"/>
            </a:endParaRPr>
          </a:p>
        </p:txBody>
      </p:sp>
      <p:sp>
        <p:nvSpPr>
          <p:cNvPr id="7" name="TextBox 6"/>
          <p:cNvSpPr txBox="1"/>
          <p:nvPr/>
        </p:nvSpPr>
        <p:spPr>
          <a:xfrm>
            <a:off x="814187" y="1154403"/>
            <a:ext cx="9968043" cy="1815882"/>
          </a:xfrm>
          <a:prstGeom prst="rect">
            <a:avLst/>
          </a:prstGeom>
          <a:noFill/>
        </p:spPr>
        <p:txBody>
          <a:bodyPr wrap="square" rtlCol="0">
            <a:spAutoFit/>
          </a:bodyPr>
          <a:lstStyle/>
          <a:p>
            <a:pPr marL="0" marR="0" lvl="0" indent="365760" algn="just"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Ít lâu sau, người vợ sinh ra một quả bầu.</a:t>
            </a:r>
            <a:endParaRPr kumimoji="0" lang="vi-VN" sz="2800" b="0" i="0" u="none" strike="noStrike" kern="1200" cap="none" spc="0" normalizeH="0" baseline="0" noProof="0" dirty="0">
              <a:ln>
                <a:noFill/>
              </a:ln>
              <a:solidFill>
                <a:prstClr val="black"/>
              </a:solidFill>
              <a:effectLst/>
              <a:uLnTx/>
              <a:uFillTx/>
              <a:latin typeface="Arial-Rounded"/>
              <a:ea typeface="Arial-Rounded"/>
              <a:cs typeface="+mn-cs"/>
            </a:endParaRPr>
          </a:p>
          <a:p>
            <a:pPr marL="0" marR="0" lvl="0" indent="365760" algn="just"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Một hôm, đi làm nương về, họ nghe tiếng cười đùa từ gác bếp để quả bầu. Thấy lạ, họ lấy quả bầu xuống, áp tai nghe thì có tiếng lao xao. Người vợ bèn lấy que dùi quả bầu.</a:t>
            </a:r>
            <a:endParaRPr lang="en-US" dirty="0"/>
          </a:p>
        </p:txBody>
      </p:sp>
      <p:sp>
        <p:nvSpPr>
          <p:cNvPr id="16" name="TextBox 15"/>
          <p:cNvSpPr txBox="1"/>
          <p:nvPr/>
        </p:nvSpPr>
        <p:spPr>
          <a:xfrm>
            <a:off x="8466217" y="307075"/>
            <a:ext cx="3253815"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toàn</a:t>
            </a:r>
            <a:r>
              <a:rPr lang="en-US" sz="3200" b="1" dirty="0">
                <a:solidFill>
                  <a:srgbClr val="FF0000"/>
                </a:solidFill>
                <a:latin typeface="+mj-lt"/>
              </a:rPr>
              <a:t> </a:t>
            </a:r>
            <a:r>
              <a:rPr lang="en-US" sz="3200" b="1" dirty="0" err="1">
                <a:solidFill>
                  <a:srgbClr val="FF0000"/>
                </a:solidFill>
                <a:latin typeface="+mj-lt"/>
              </a:rPr>
              <a:t>bài</a:t>
            </a:r>
            <a:endParaRPr lang="en-US" sz="3200" b="1" dirty="0">
              <a:solidFill>
                <a:srgbClr val="FF0000"/>
              </a:solidFill>
              <a:latin typeface="+mj-lt"/>
            </a:endParaRPr>
          </a:p>
        </p:txBody>
      </p:sp>
    </p:spTree>
    <p:custDataLst>
      <p:tags r:id="rId5"/>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762057" y="1425413"/>
            <a:ext cx="5039043"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Trả lời câu hỏi</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60412" y="253507"/>
            <a:ext cx="7591660" cy="769441"/>
          </a:xfrm>
          <a:prstGeom prst="rect">
            <a:avLst/>
          </a:prstGeom>
          <a:noFill/>
        </p:spPr>
        <p:txBody>
          <a:bodyPr wrap="square" rtlCol="0">
            <a:spAutoFit/>
          </a:bodyPr>
          <a:lstStyle/>
          <a:p>
            <a:r>
              <a:rPr lang="vi-VN" sz="4400" dirty="0">
                <a:latin typeface="+mj-lt"/>
              </a:rPr>
              <a:t>TRẢ LỜI CÂU HỎI</a:t>
            </a:r>
            <a:endParaRPr lang="en-US" sz="4400" dirty="0">
              <a:latin typeface="+mj-lt"/>
            </a:endParaRPr>
          </a:p>
        </p:txBody>
      </p:sp>
      <p:sp>
        <p:nvSpPr>
          <p:cNvPr id="4" name="TextBox 3"/>
          <p:cNvSpPr txBox="1"/>
          <p:nvPr/>
        </p:nvSpPr>
        <p:spPr>
          <a:xfrm>
            <a:off x="3855138" y="1247227"/>
            <a:ext cx="6416684" cy="650499"/>
          </a:xfrm>
          <a:prstGeom prst="rect">
            <a:avLst/>
          </a:prstGeom>
          <a:noFill/>
        </p:spPr>
        <p:txBody>
          <a:bodyPr wrap="square" rtlCol="0">
            <a:spAutoFit/>
          </a:bodyPr>
          <a:lstStyle/>
          <a:p>
            <a:pPr algn="just">
              <a:lnSpc>
                <a:spcPct val="150000"/>
              </a:lnSpc>
            </a:pPr>
            <a:r>
              <a:rPr lang="en-US" sz="2800" b="1" dirty="0">
                <a:solidFill>
                  <a:schemeClr val="accent6">
                    <a:lumMod val="75000"/>
                  </a:schemeClr>
                </a:solidFill>
                <a:latin typeface="+mj-lt"/>
              </a:rPr>
              <a:t>1</a:t>
            </a:r>
            <a:r>
              <a:rPr lang="vi-VN" sz="2800" b="1" dirty="0">
                <a:solidFill>
                  <a:schemeClr val="accent6">
                    <a:lumMod val="75000"/>
                  </a:schemeClr>
                </a:solidFill>
                <a:latin typeface="+mj-lt"/>
              </a:rPr>
              <a:t>. </a:t>
            </a:r>
            <a:r>
              <a:rPr lang="vi-VN" sz="2800" dirty="0">
                <a:latin typeface="+mj-lt"/>
              </a:rPr>
              <a:t>Con dúi nói với hai vợ chồng điều gì?</a:t>
            </a:r>
            <a:endParaRPr lang="vi-VN" sz="2800" dirty="0">
              <a:latin typeface="+mj-lt"/>
            </a:endParaRPr>
          </a:p>
        </p:txBody>
      </p:sp>
      <p:sp>
        <p:nvSpPr>
          <p:cNvPr id="39" name="TextBox 38"/>
          <p:cNvSpPr txBox="1"/>
          <p:nvPr/>
        </p:nvSpPr>
        <p:spPr>
          <a:xfrm>
            <a:off x="3522105" y="1667359"/>
            <a:ext cx="7082750" cy="1296830"/>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Con dúi báo sắp có lũ lụt rất lớn và chỉ cho họ cách tránh.</a:t>
            </a:r>
            <a:endParaRPr lang="vi-VN" sz="2800" dirty="0">
              <a:solidFill>
                <a:srgbClr val="FF0000"/>
              </a:solidFill>
              <a:latin typeface="+mj-lt"/>
            </a:endParaRPr>
          </a:p>
        </p:txBody>
      </p:sp>
      <p:pic>
        <p:nvPicPr>
          <p:cNvPr id="40" name="Picture 39"/>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l="5884" r="17882"/>
          <a:stretch>
            <a:fillRect/>
          </a:stretch>
        </p:blipFill>
        <p:spPr>
          <a:xfrm>
            <a:off x="439928" y="273965"/>
            <a:ext cx="2481401" cy="2041809"/>
          </a:xfrm>
          <a:prstGeom prst="ellipse">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6334913" y="3572218"/>
            <a:ext cx="4441801" cy="2632179"/>
          </a:xfrm>
          <a:prstGeom prst="roundRect">
            <a:avLst/>
          </a:prstGeom>
        </p:spPr>
      </p:pic>
      <p:sp>
        <p:nvSpPr>
          <p:cNvPr id="41" name="TextBox 40"/>
          <p:cNvSpPr txBox="1"/>
          <p:nvPr/>
        </p:nvSpPr>
        <p:spPr>
          <a:xfrm>
            <a:off x="491388" y="2869783"/>
            <a:ext cx="8503715" cy="650499"/>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mj-lt"/>
              </a:rPr>
              <a:t>2. </a:t>
            </a:r>
            <a:r>
              <a:rPr lang="vi-VN" sz="2800" dirty="0">
                <a:latin typeface="+mj-lt"/>
              </a:rPr>
              <a:t>Nhờ đâu hai vợ chồng thoát khỏi nạn lũ lụt?</a:t>
            </a:r>
            <a:endParaRPr lang="vi-VN" sz="2800" dirty="0">
              <a:latin typeface="+mj-lt"/>
            </a:endParaRPr>
          </a:p>
        </p:txBody>
      </p:sp>
      <p:sp>
        <p:nvSpPr>
          <p:cNvPr id="42" name="TextBox 41"/>
          <p:cNvSpPr txBox="1"/>
          <p:nvPr/>
        </p:nvSpPr>
        <p:spPr>
          <a:xfrm>
            <a:off x="718568" y="3483570"/>
            <a:ext cx="4948514" cy="2589491"/>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Nhờ nghe lời con dúi, hai vợ chồng khoét rỗng một khúc gỗ to, chuẩn bị thức ăn bỏ vào đó nên đã thoát khỏi nạn lũ lụt.</a:t>
            </a:r>
            <a:endParaRPr lang="vi-VN" sz="2800" dirty="0">
              <a:solidFill>
                <a:srgbClr val="FF0000"/>
              </a:solidFill>
              <a:latin typeface="+mj-lt"/>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03702" y="2233327"/>
            <a:ext cx="10835592" cy="3970317"/>
            <a:chOff x="326569" y="1600218"/>
            <a:chExt cx="6310555" cy="2977738"/>
          </a:xfrm>
        </p:grpSpPr>
        <p:pic>
          <p:nvPicPr>
            <p:cNvPr id="20" name="Picture 19"/>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4012043" y="1671516"/>
              <a:ext cx="2625081" cy="2861287"/>
            </a:xfrm>
            <a:prstGeom prst="cloud">
              <a:avLst/>
            </a:prstGeom>
          </p:spPr>
        </p:pic>
        <p:sp>
          <p:nvSpPr>
            <p:cNvPr id="2" name="TextBox 1"/>
            <p:cNvSpPr txBox="1"/>
            <p:nvPr/>
          </p:nvSpPr>
          <p:spPr>
            <a:xfrm>
              <a:off x="326569" y="1600218"/>
              <a:ext cx="3552790" cy="2977738"/>
            </a:xfrm>
            <a:prstGeom prst="rect">
              <a:avLst/>
            </a:prstGeom>
            <a:noFill/>
          </p:spPr>
          <p:txBody>
            <a:bodyPr wrap="square" rtlCol="0">
              <a:spAutoFit/>
            </a:bodyPr>
            <a:lstStyle/>
            <a:p>
              <a:pPr indent="228600" algn="just"/>
              <a:r>
                <a:rPr lang="vi-VN" sz="2800" dirty="0">
                  <a:latin typeface="+mj-lt"/>
                </a:rPr>
                <a:t>Để trả ơn, dúi báo sắp có lũ lụt rất lớn</a:t>
              </a:r>
              <a:endParaRPr lang="vi-VN" sz="2800" dirty="0">
                <a:latin typeface="+mj-lt"/>
              </a:endParaRPr>
            </a:p>
            <a:p>
              <a:pPr algn="just"/>
              <a:r>
                <a:rPr lang="vi-VN" sz="2800" dirty="0">
                  <a:latin typeface="+mj-lt"/>
                </a:rPr>
                <a:t>và chỉ cho họ cách tránh. Họ nói với bà</a:t>
              </a:r>
              <a:endParaRPr lang="vi-VN" sz="2800" dirty="0">
                <a:latin typeface="+mj-lt"/>
              </a:endParaRPr>
            </a:p>
            <a:p>
              <a:pPr algn="just"/>
              <a:r>
                <a:rPr lang="vi-VN" sz="2800" dirty="0">
                  <a:latin typeface="+mj-lt"/>
                </a:rPr>
                <a:t>con nhưng chẳng ai tin. Nghe lời dúi, họ</a:t>
              </a:r>
              <a:endParaRPr lang="vi-VN" sz="2800" dirty="0">
                <a:latin typeface="+mj-lt"/>
              </a:endParaRPr>
            </a:p>
            <a:p>
              <a:pPr algn="just"/>
              <a:r>
                <a:rPr lang="vi-VN" sz="2800" dirty="0">
                  <a:latin typeface="+mj-lt"/>
                </a:rPr>
                <a:t>khoét rỗng khúc gỗ to, chuẩn bị thức ăn</a:t>
              </a:r>
              <a:endParaRPr lang="vi-VN" sz="2800" dirty="0">
                <a:latin typeface="+mj-lt"/>
              </a:endParaRPr>
            </a:p>
            <a:p>
              <a:pPr algn="just"/>
              <a:r>
                <a:rPr lang="vi-VN" sz="2800" dirty="0">
                  <a:latin typeface="+mj-lt"/>
                </a:rPr>
                <a:t>bỏ vào đó. Vừa chuẩn bị xong mọi thứ thì mưa to, gió lớn, nước ngập mênh mông.  Muôn loài chim trong biển nước. Nhờ sống</a:t>
              </a:r>
              <a:r>
                <a:rPr lang="en-US" sz="2800" dirty="0">
                  <a:latin typeface="+mj-lt"/>
                </a:rPr>
                <a:t> </a:t>
              </a:r>
              <a:r>
                <a:rPr lang="vi-VN" sz="2800" dirty="0">
                  <a:latin typeface="+mj-lt"/>
                </a:rPr>
                <a:t>trong khúc gỗ nổi, vợ chồng nhà nọ thoát nạn.</a:t>
              </a:r>
              <a:endParaRPr lang="vi-VN" sz="2800" dirty="0">
                <a:latin typeface="+mj-lt"/>
              </a:endParaRPr>
            </a:p>
          </p:txBody>
        </p:sp>
        <p:sp>
          <p:nvSpPr>
            <p:cNvPr id="8" name="Rectangle 7"/>
            <p:cNvSpPr/>
            <p:nvPr/>
          </p:nvSpPr>
          <p:spPr>
            <a:xfrm>
              <a:off x="326569" y="3726355"/>
              <a:ext cx="5803621" cy="253916"/>
            </a:xfrm>
            <a:prstGeom prst="rect">
              <a:avLst/>
            </a:prstGeom>
          </p:spPr>
          <p:txBody>
            <a:bodyPr wrap="square">
              <a:spAutoFit/>
            </a:bodyPr>
            <a:lstStyle/>
            <a:p>
              <a:endParaRPr lang="vi-VN" sz="1600" dirty="0">
                <a:latin typeface="+mj-lt"/>
              </a:endParaRPr>
            </a:p>
          </p:txBody>
        </p:sp>
      </p:grpSp>
      <p:pic>
        <p:nvPicPr>
          <p:cNvPr id="5" name="Picture 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03701" y="338339"/>
            <a:ext cx="999857" cy="700229"/>
          </a:xfrm>
          <a:prstGeom prst="rect">
            <a:avLst/>
          </a:prstGeom>
        </p:spPr>
      </p:pic>
      <p:sp>
        <p:nvSpPr>
          <p:cNvPr id="6" name="TextBox 5"/>
          <p:cNvSpPr txBox="1"/>
          <p:nvPr/>
        </p:nvSpPr>
        <p:spPr>
          <a:xfrm>
            <a:off x="1205200" y="609278"/>
            <a:ext cx="5345771" cy="730200"/>
          </a:xfrm>
          <a:prstGeom prst="rect">
            <a:avLst/>
          </a:prstGeom>
          <a:noFill/>
        </p:spPr>
        <p:txBody>
          <a:bodyPr wrap="square" rtlCol="0">
            <a:spAutoFit/>
          </a:bodyPr>
          <a:lstStyle/>
          <a:p>
            <a:pPr algn="ctr">
              <a:lnSpc>
                <a:spcPct val="150000"/>
              </a:lnSpc>
            </a:pPr>
            <a:r>
              <a:rPr lang="vi-VN" sz="3200" b="1" dirty="0">
                <a:solidFill>
                  <a:schemeClr val="accent1">
                    <a:lumMod val="75000"/>
                  </a:schemeClr>
                </a:solidFill>
                <a:latin typeface="+mj-lt"/>
              </a:rPr>
              <a:t>CHUYỆN QUẢ BẦU</a:t>
            </a:r>
            <a:endParaRPr lang="en-US" sz="3200" b="1" dirty="0">
              <a:solidFill>
                <a:schemeClr val="accent1">
                  <a:lumMod val="75000"/>
                </a:schemeClr>
              </a:solidFill>
              <a:latin typeface="+mj-lt"/>
            </a:endParaRPr>
          </a:p>
        </p:txBody>
      </p:sp>
      <p:sp>
        <p:nvSpPr>
          <p:cNvPr id="7" name="TextBox 6"/>
          <p:cNvSpPr txBox="1"/>
          <p:nvPr/>
        </p:nvSpPr>
        <p:spPr>
          <a:xfrm>
            <a:off x="603701" y="1224513"/>
            <a:ext cx="10383099" cy="954107"/>
          </a:xfrm>
          <a:prstGeom prst="rect">
            <a:avLst/>
          </a:prstGeom>
          <a:noFill/>
        </p:spPr>
        <p:txBody>
          <a:bodyPr wrap="square" rtlCol="0">
            <a:spAutoFit/>
          </a:bodyPr>
          <a:lstStyle/>
          <a:p>
            <a:pPr marL="0" marR="0" lvl="0" indent="228600" algn="just"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Ngày xưa có vợ chồng nọ đi rừng, bắt được một con dúi. Dúi xin tha, họ thương tình tha cho nó.</a:t>
            </a:r>
            <a:endParaRPr kumimoji="0" lang="vi-VN" sz="28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15" name="Rectangle: Rounded Corners 14"/>
          <p:cNvSpPr/>
          <p:nvPr/>
        </p:nvSpPr>
        <p:spPr>
          <a:xfrm>
            <a:off x="8609609" y="491795"/>
            <a:ext cx="2967032" cy="642266"/>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p:cNvSpPr txBox="1"/>
          <p:nvPr/>
        </p:nvSpPr>
        <p:spPr>
          <a:xfrm>
            <a:off x="8432098" y="344542"/>
            <a:ext cx="3322054"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Luyện</a:t>
            </a:r>
            <a:r>
              <a:rPr lang="en-US" sz="3200" b="1" dirty="0">
                <a:solidFill>
                  <a:srgbClr val="FF0000"/>
                </a:solidFill>
                <a:latin typeface="+mj-lt"/>
              </a:rPr>
              <a:t> </a:t>
            </a: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lại</a:t>
            </a:r>
            <a:endParaRPr lang="en-US" sz="3200" b="1" dirty="0">
              <a:solidFill>
                <a:srgbClr val="FF0000"/>
              </a:solidFill>
              <a:latin typeface="+mj-lt"/>
            </a:endParaRPr>
          </a:p>
        </p:txBody>
      </p:sp>
    </p:spTree>
    <p:custDataLst>
      <p:tags r:id="rId5"/>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8609609" y="491795"/>
            <a:ext cx="2967032" cy="642266"/>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22" name="Group 21"/>
          <p:cNvGrpSpPr/>
          <p:nvPr/>
        </p:nvGrpSpPr>
        <p:grpSpPr>
          <a:xfrm>
            <a:off x="814187" y="2815754"/>
            <a:ext cx="11104735" cy="3646952"/>
            <a:chOff x="244707" y="2523579"/>
            <a:chExt cx="6467301" cy="2735213"/>
          </a:xfrm>
        </p:grpSpPr>
        <p:pic>
          <p:nvPicPr>
            <p:cNvPr id="20" name="Picture 19"/>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4415666" y="2603737"/>
              <a:ext cx="2296342" cy="2655055"/>
            </a:xfrm>
            <a:prstGeom prst="cloud">
              <a:avLst/>
            </a:prstGeom>
          </p:spPr>
        </p:pic>
        <p:sp>
          <p:nvSpPr>
            <p:cNvPr id="10" name="Rectangle 9"/>
            <p:cNvSpPr/>
            <p:nvPr/>
          </p:nvSpPr>
          <p:spPr>
            <a:xfrm>
              <a:off x="244707" y="2523579"/>
              <a:ext cx="3882959" cy="2654572"/>
            </a:xfrm>
            <a:prstGeom prst="rect">
              <a:avLst/>
            </a:prstGeom>
          </p:spPr>
          <p:txBody>
            <a:bodyPr wrap="square">
              <a:spAutoFit/>
            </a:bodyPr>
            <a:lstStyle/>
            <a:p>
              <a:pPr algn="just"/>
              <a:r>
                <a:rPr lang="vi-VN" sz="2800" dirty="0">
                  <a:latin typeface="+mj-lt"/>
                </a:rPr>
                <a:t>Lạ thay, từ trong quả bầu, những con người bé nhỏ bước ra. Người Khơ Mú ra trước. Tiếp đến, người Thái, người Mường, người Dao, người Mông, người Ê-đê, người Ba-na, người Kinh,... lần lượt ra theo.</a:t>
              </a:r>
              <a:endParaRPr lang="vi-VN" sz="2800" dirty="0">
                <a:latin typeface="+mj-lt"/>
              </a:endParaRPr>
            </a:p>
            <a:p>
              <a:pPr indent="365760" algn="just"/>
              <a:r>
                <a:rPr lang="vi-VN" sz="2800" dirty="0">
                  <a:latin typeface="+mj-lt"/>
                </a:rPr>
                <a:t>Đó là tổ tiên của các dân tộc anh em trên đất nước ta ngày nay.</a:t>
              </a:r>
              <a:endParaRPr lang="vi-VN" sz="2800" dirty="0">
                <a:latin typeface="+mj-lt"/>
              </a:endParaRPr>
            </a:p>
            <a:p>
              <a:pPr indent="228600" algn="r"/>
              <a:r>
                <a:rPr lang="vi-VN" sz="2800" dirty="0">
                  <a:latin typeface="+mj-lt"/>
                </a:rPr>
                <a:t>(Theo </a:t>
              </a:r>
              <a:r>
                <a:rPr lang="vi-VN" sz="2800" i="1" dirty="0">
                  <a:latin typeface="+mj-lt"/>
                </a:rPr>
                <a:t>Truyện cổ Khơ Mú</a:t>
              </a:r>
              <a:r>
                <a:rPr lang="vi-VN" sz="2800" dirty="0">
                  <a:latin typeface="+mj-lt"/>
                </a:rPr>
                <a:t>) </a:t>
              </a:r>
              <a:endParaRPr lang="vi-VN" sz="2800" dirty="0">
                <a:solidFill>
                  <a:schemeClr val="accent2"/>
                </a:solidFill>
                <a:latin typeface="+mj-lt"/>
              </a:endParaRPr>
            </a:p>
          </p:txBody>
        </p:sp>
      </p:grpSp>
      <p:pic>
        <p:nvPicPr>
          <p:cNvPr id="5" name="Picture 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576242" y="343352"/>
            <a:ext cx="1018968" cy="700229"/>
          </a:xfrm>
          <a:prstGeom prst="rect">
            <a:avLst/>
          </a:prstGeom>
        </p:spPr>
      </p:pic>
      <p:sp>
        <p:nvSpPr>
          <p:cNvPr id="6" name="TextBox 5"/>
          <p:cNvSpPr txBox="1"/>
          <p:nvPr/>
        </p:nvSpPr>
        <p:spPr>
          <a:xfrm>
            <a:off x="1517326" y="559269"/>
            <a:ext cx="5345771" cy="730200"/>
          </a:xfrm>
          <a:prstGeom prst="rect">
            <a:avLst/>
          </a:prstGeom>
          <a:noFill/>
        </p:spPr>
        <p:txBody>
          <a:bodyPr wrap="square" rtlCol="0">
            <a:spAutoFit/>
          </a:bodyPr>
          <a:lstStyle/>
          <a:p>
            <a:pPr algn="ctr">
              <a:lnSpc>
                <a:spcPct val="150000"/>
              </a:lnSpc>
            </a:pPr>
            <a:r>
              <a:rPr lang="vi-VN" sz="3200" b="1" dirty="0">
                <a:solidFill>
                  <a:schemeClr val="accent1"/>
                </a:solidFill>
                <a:latin typeface="+mj-lt"/>
              </a:rPr>
              <a:t>CHUYỆN QUẢ BẦU</a:t>
            </a:r>
            <a:endParaRPr lang="en-US" sz="3200" b="1" dirty="0">
              <a:solidFill>
                <a:schemeClr val="accent1"/>
              </a:solidFill>
              <a:latin typeface="+mj-lt"/>
            </a:endParaRPr>
          </a:p>
        </p:txBody>
      </p:sp>
      <p:sp>
        <p:nvSpPr>
          <p:cNvPr id="7" name="TextBox 6"/>
          <p:cNvSpPr txBox="1"/>
          <p:nvPr/>
        </p:nvSpPr>
        <p:spPr>
          <a:xfrm>
            <a:off x="814187" y="1154403"/>
            <a:ext cx="9968043" cy="1815882"/>
          </a:xfrm>
          <a:prstGeom prst="rect">
            <a:avLst/>
          </a:prstGeom>
          <a:noFill/>
        </p:spPr>
        <p:txBody>
          <a:bodyPr wrap="square" rtlCol="0">
            <a:spAutoFit/>
          </a:bodyPr>
          <a:lstStyle/>
          <a:p>
            <a:pPr marL="0" marR="0" lvl="0" indent="365760" algn="just"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Ít lâu sau, người vợ sinh ra một quả bầu.</a:t>
            </a:r>
            <a:endParaRPr kumimoji="0" lang="vi-VN" sz="2800" b="0" i="0" u="none" strike="noStrike" kern="1200" cap="none" spc="0" normalizeH="0" baseline="0" noProof="0" dirty="0">
              <a:ln>
                <a:noFill/>
              </a:ln>
              <a:solidFill>
                <a:prstClr val="black"/>
              </a:solidFill>
              <a:effectLst/>
              <a:uLnTx/>
              <a:uFillTx/>
              <a:latin typeface="Arial-Rounded"/>
              <a:ea typeface="Arial-Rounded"/>
              <a:cs typeface="+mn-cs"/>
            </a:endParaRPr>
          </a:p>
          <a:p>
            <a:pPr marL="0" marR="0" lvl="0" indent="365760" algn="just"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Một hôm, đi làm nương về, họ nghe tiếng cười đùa từ gác bếp để quả bầu. Thấy lạ, họ lấy quả bầu xuống, áp tai nghe thì có tiếng lao xao. Người vợ bèn lấy que dùi quả bầu.</a:t>
            </a:r>
            <a:endParaRPr lang="en-US" dirty="0"/>
          </a:p>
        </p:txBody>
      </p:sp>
      <p:sp>
        <p:nvSpPr>
          <p:cNvPr id="16" name="TextBox 15"/>
          <p:cNvSpPr txBox="1"/>
          <p:nvPr/>
        </p:nvSpPr>
        <p:spPr>
          <a:xfrm>
            <a:off x="8466217" y="307075"/>
            <a:ext cx="3253815"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Luyện</a:t>
            </a:r>
            <a:r>
              <a:rPr lang="en-US" sz="3200" b="1" dirty="0">
                <a:solidFill>
                  <a:srgbClr val="FF0000"/>
                </a:solidFill>
                <a:latin typeface="+mj-lt"/>
              </a:rPr>
              <a:t> </a:t>
            </a: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lại</a:t>
            </a:r>
            <a:endParaRPr lang="en-US" sz="3200" b="1" dirty="0">
              <a:solidFill>
                <a:srgbClr val="FF0000"/>
              </a:solidFill>
              <a:latin typeface="+mj-lt"/>
            </a:endParaRPr>
          </a:p>
        </p:txBody>
      </p:sp>
    </p:spTree>
    <p:custDataLst>
      <p:tags r:id="rId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4873115" y="1959797"/>
            <a:ext cx="6874192" cy="4432775"/>
          </a:xfrm>
          <a:prstGeom prst="roundRect">
            <a:avLst/>
          </a:prstGeom>
          <a:ln w="28575">
            <a:solidFill>
              <a:srgbClr val="0070C0"/>
            </a:solidFill>
          </a:ln>
        </p:spPr>
      </p:pic>
      <p:sp>
        <p:nvSpPr>
          <p:cNvPr id="4" name="TextBox 3"/>
          <p:cNvSpPr txBox="1"/>
          <p:nvPr/>
        </p:nvSpPr>
        <p:spPr>
          <a:xfrm>
            <a:off x="532306" y="2317286"/>
            <a:ext cx="4018065" cy="1296830"/>
          </a:xfrm>
          <a:prstGeom prst="rect">
            <a:avLst/>
          </a:prstGeom>
          <a:noFill/>
        </p:spPr>
        <p:txBody>
          <a:bodyPr wrap="square" rtlCol="0">
            <a:spAutoFit/>
          </a:bodyPr>
          <a:lstStyle/>
          <a:p>
            <a:pPr algn="just">
              <a:lnSpc>
                <a:spcPct val="150000"/>
              </a:lnSpc>
            </a:pPr>
            <a:r>
              <a:rPr lang="en-US" sz="2800" b="1" dirty="0">
                <a:solidFill>
                  <a:schemeClr val="accent6">
                    <a:lumMod val="75000"/>
                  </a:schemeClr>
                </a:solidFill>
                <a:latin typeface="+mj-lt"/>
              </a:rPr>
              <a:t>1</a:t>
            </a:r>
            <a:r>
              <a:rPr lang="vi-VN" sz="2800" b="1" dirty="0">
                <a:solidFill>
                  <a:schemeClr val="accent6">
                    <a:lumMod val="75000"/>
                  </a:schemeClr>
                </a:solidFill>
                <a:latin typeface="+mj-lt"/>
              </a:rPr>
              <a:t>. </a:t>
            </a:r>
            <a:r>
              <a:rPr lang="vi-VN" sz="2800" dirty="0">
                <a:latin typeface="+mj-lt"/>
              </a:rPr>
              <a:t>Viết tên 3 dân tộc trong bài đọc.</a:t>
            </a:r>
            <a:endParaRPr lang="vi-VN" sz="2800" dirty="0">
              <a:latin typeface="+mj-lt"/>
            </a:endParaRPr>
          </a:p>
        </p:txBody>
      </p:sp>
      <p:sp>
        <p:nvSpPr>
          <p:cNvPr id="6" name="TextBox 5"/>
          <p:cNvSpPr txBox="1"/>
          <p:nvPr/>
        </p:nvSpPr>
        <p:spPr>
          <a:xfrm>
            <a:off x="4741395" y="207310"/>
            <a:ext cx="7591660" cy="830997"/>
          </a:xfrm>
          <a:prstGeom prst="rect">
            <a:avLst/>
          </a:prstGeom>
          <a:noFill/>
        </p:spPr>
        <p:txBody>
          <a:bodyPr wrap="square" rtlCol="0">
            <a:spAutoFit/>
          </a:bodyPr>
          <a:lstStyle/>
          <a:p>
            <a:r>
              <a:rPr lang="vi-VN" sz="4800" dirty="0">
                <a:latin typeface="+mj-lt"/>
              </a:rPr>
              <a:t>LUYỆN TẬP</a:t>
            </a:r>
            <a:endParaRPr lang="en-US" sz="4800" dirty="0">
              <a:latin typeface="+mj-lt"/>
            </a:endParaRPr>
          </a:p>
        </p:txBody>
      </p:sp>
      <p:sp>
        <p:nvSpPr>
          <p:cNvPr id="41" name="TextBox 40"/>
          <p:cNvSpPr txBox="1"/>
          <p:nvPr/>
        </p:nvSpPr>
        <p:spPr>
          <a:xfrm>
            <a:off x="723330" y="3521633"/>
            <a:ext cx="3636019" cy="1943161"/>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Khơ Mú, Thái, Mường, Dao, Mông, Ê-đê, Ba-na, Kinh.</a:t>
            </a:r>
            <a:endParaRPr lang="vi-VN" sz="2800" dirty="0">
              <a:solidFill>
                <a:srgbClr val="FF0000"/>
              </a:solidFill>
              <a:latin typeface="+mj-lt"/>
            </a:endParaRPr>
          </a:p>
        </p:txBody>
      </p:sp>
      <p:pic>
        <p:nvPicPr>
          <p:cNvPr id="47" name="Picture 46"/>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5884" r="17882"/>
          <a:stretch>
            <a:fillRect/>
          </a:stretch>
        </p:blipFill>
        <p:spPr>
          <a:xfrm>
            <a:off x="458729" y="349609"/>
            <a:ext cx="2502835" cy="1855962"/>
          </a:xfrm>
          <a:prstGeom prst="ellipse">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41395" y="207310"/>
            <a:ext cx="7591660" cy="830997"/>
          </a:xfrm>
          <a:prstGeom prst="rect">
            <a:avLst/>
          </a:prstGeom>
          <a:noFill/>
        </p:spPr>
        <p:txBody>
          <a:bodyPr wrap="square" rtlCol="0">
            <a:spAutoFit/>
          </a:bodyPr>
          <a:lstStyle/>
          <a:p>
            <a:r>
              <a:rPr lang="vi-VN" sz="4800" dirty="0">
                <a:latin typeface="+mj-lt"/>
              </a:rPr>
              <a:t>LUYỆN TẬP</a:t>
            </a:r>
            <a:endParaRPr lang="en-US" sz="4800" dirty="0">
              <a:latin typeface="+mj-lt"/>
            </a:endParaRPr>
          </a:p>
        </p:txBody>
      </p:sp>
      <p:pic>
        <p:nvPicPr>
          <p:cNvPr id="42" name="Picture 41"/>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865900" y="2960637"/>
            <a:ext cx="10794193" cy="3383585"/>
          </a:xfrm>
          <a:prstGeom prst="rect">
            <a:avLst/>
          </a:prstGeom>
        </p:spPr>
      </p:pic>
      <p:sp>
        <p:nvSpPr>
          <p:cNvPr id="43" name="TextBox 42"/>
          <p:cNvSpPr txBox="1"/>
          <p:nvPr/>
        </p:nvSpPr>
        <p:spPr>
          <a:xfrm>
            <a:off x="3492502" y="1540292"/>
            <a:ext cx="7810955" cy="1296830"/>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mj-lt"/>
              </a:rPr>
              <a:t>2. </a:t>
            </a:r>
            <a:r>
              <a:rPr lang="vi-VN" sz="2800" dirty="0">
                <a:latin typeface="+mj-lt"/>
              </a:rPr>
              <a:t>Kết hợp từ ngữ ở cột A với từ ngữ ở cột B để tạo câu nêu đặc điểm.</a:t>
            </a:r>
            <a:endParaRPr lang="vi-VN" sz="2800" dirty="0">
              <a:latin typeface="+mj-lt"/>
            </a:endParaRPr>
          </a:p>
        </p:txBody>
      </p:sp>
      <p:cxnSp>
        <p:nvCxnSpPr>
          <p:cNvPr id="44" name="Straight Connector 43"/>
          <p:cNvCxnSpPr/>
          <p:nvPr/>
        </p:nvCxnSpPr>
        <p:spPr>
          <a:xfrm>
            <a:off x="5483326" y="4504497"/>
            <a:ext cx="612674" cy="14322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487522" y="4504497"/>
            <a:ext cx="608478" cy="7036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483326" y="5208191"/>
            <a:ext cx="612674" cy="6179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5884" r="17882"/>
          <a:stretch>
            <a:fillRect/>
          </a:stretch>
        </p:blipFill>
        <p:spPr>
          <a:xfrm>
            <a:off x="458729" y="349609"/>
            <a:ext cx="2502835" cy="1855962"/>
          </a:xfrm>
          <a:prstGeom prst="ellipse">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arn(inVertic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arn(inVertical)">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barn(inVertical)">
                                      <p:cBhvr>
                                        <p:cTn id="2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03702" y="2233327"/>
            <a:ext cx="10835592" cy="3970317"/>
            <a:chOff x="326569" y="1600218"/>
            <a:chExt cx="6310555" cy="2977738"/>
          </a:xfrm>
        </p:grpSpPr>
        <p:pic>
          <p:nvPicPr>
            <p:cNvPr id="20" name="Picture 19"/>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4012043" y="1671516"/>
              <a:ext cx="2625081" cy="2861287"/>
            </a:xfrm>
            <a:prstGeom prst="cloud">
              <a:avLst/>
            </a:prstGeom>
          </p:spPr>
        </p:pic>
        <p:sp>
          <p:nvSpPr>
            <p:cNvPr id="2" name="TextBox 1"/>
            <p:cNvSpPr txBox="1"/>
            <p:nvPr/>
          </p:nvSpPr>
          <p:spPr>
            <a:xfrm>
              <a:off x="326569" y="1600218"/>
              <a:ext cx="3552790" cy="2977738"/>
            </a:xfrm>
            <a:prstGeom prst="rect">
              <a:avLst/>
            </a:prstGeom>
            <a:noFill/>
          </p:spPr>
          <p:txBody>
            <a:bodyPr wrap="square" rtlCol="0">
              <a:spAutoFit/>
            </a:bodyPr>
            <a:lstStyle/>
            <a:p>
              <a:pPr indent="228600" algn="just"/>
              <a:r>
                <a:rPr lang="vi-VN" sz="2800" dirty="0">
                  <a:latin typeface="+mj-lt"/>
                </a:rPr>
                <a:t>Để trả ơn, dúi báo sắp có lũ lụt rất lớn</a:t>
              </a:r>
              <a:endParaRPr lang="vi-VN" sz="2800" dirty="0">
                <a:latin typeface="+mj-lt"/>
              </a:endParaRPr>
            </a:p>
            <a:p>
              <a:pPr algn="just"/>
              <a:r>
                <a:rPr lang="vi-VN" sz="2800" dirty="0">
                  <a:latin typeface="+mj-lt"/>
                </a:rPr>
                <a:t>và chỉ cho họ cách tránh. Họ nói với bà</a:t>
              </a:r>
              <a:endParaRPr lang="vi-VN" sz="2800" dirty="0">
                <a:latin typeface="+mj-lt"/>
              </a:endParaRPr>
            </a:p>
            <a:p>
              <a:pPr algn="just"/>
              <a:r>
                <a:rPr lang="vi-VN" sz="2800" dirty="0">
                  <a:latin typeface="+mj-lt"/>
                </a:rPr>
                <a:t>con nhưng chẳng ai tin. Nghe lời dúi, họ</a:t>
              </a:r>
              <a:endParaRPr lang="vi-VN" sz="2800" dirty="0">
                <a:latin typeface="+mj-lt"/>
              </a:endParaRPr>
            </a:p>
            <a:p>
              <a:pPr algn="just"/>
              <a:r>
                <a:rPr lang="vi-VN" sz="2800" dirty="0">
                  <a:latin typeface="+mj-lt"/>
                </a:rPr>
                <a:t>khoét rỗng khúc gỗ to, chuẩn bị thức ăn</a:t>
              </a:r>
              <a:endParaRPr lang="vi-VN" sz="2800" dirty="0">
                <a:latin typeface="+mj-lt"/>
              </a:endParaRPr>
            </a:p>
            <a:p>
              <a:pPr algn="just"/>
              <a:r>
                <a:rPr lang="vi-VN" sz="2800" dirty="0">
                  <a:latin typeface="+mj-lt"/>
                </a:rPr>
                <a:t>bỏ vào đó. Vừa chuẩn bị xong mọi thứ thì mưa to, gió lớn, nước ngập mênh mông.  Muôn loài chim trong biển nước. Nhờ sống</a:t>
              </a:r>
              <a:r>
                <a:rPr lang="en-US" sz="2800" dirty="0">
                  <a:latin typeface="+mj-lt"/>
                </a:rPr>
                <a:t> </a:t>
              </a:r>
              <a:r>
                <a:rPr lang="vi-VN" sz="2800" dirty="0">
                  <a:latin typeface="+mj-lt"/>
                </a:rPr>
                <a:t>trong khúc gỗ nổi, vợ chồng nhà nọ thoát nạn.</a:t>
              </a:r>
              <a:endParaRPr lang="vi-VN" sz="2800" dirty="0">
                <a:latin typeface="+mj-lt"/>
              </a:endParaRPr>
            </a:p>
          </p:txBody>
        </p:sp>
        <p:sp>
          <p:nvSpPr>
            <p:cNvPr id="8" name="Rectangle 7"/>
            <p:cNvSpPr/>
            <p:nvPr/>
          </p:nvSpPr>
          <p:spPr>
            <a:xfrm>
              <a:off x="326569" y="3726355"/>
              <a:ext cx="5803621" cy="253916"/>
            </a:xfrm>
            <a:prstGeom prst="rect">
              <a:avLst/>
            </a:prstGeom>
          </p:spPr>
          <p:txBody>
            <a:bodyPr wrap="square">
              <a:spAutoFit/>
            </a:bodyPr>
            <a:lstStyle/>
            <a:p>
              <a:endParaRPr lang="vi-VN" sz="1600" dirty="0">
                <a:latin typeface="+mj-lt"/>
              </a:endParaRPr>
            </a:p>
          </p:txBody>
        </p:sp>
      </p:grpSp>
      <p:pic>
        <p:nvPicPr>
          <p:cNvPr id="5" name="Picture 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03701" y="338339"/>
            <a:ext cx="999857" cy="700229"/>
          </a:xfrm>
          <a:prstGeom prst="rect">
            <a:avLst/>
          </a:prstGeom>
        </p:spPr>
      </p:pic>
      <p:sp>
        <p:nvSpPr>
          <p:cNvPr id="6" name="TextBox 5"/>
          <p:cNvSpPr txBox="1"/>
          <p:nvPr/>
        </p:nvSpPr>
        <p:spPr>
          <a:xfrm>
            <a:off x="1205200" y="609278"/>
            <a:ext cx="5345771" cy="730200"/>
          </a:xfrm>
          <a:prstGeom prst="rect">
            <a:avLst/>
          </a:prstGeom>
          <a:noFill/>
        </p:spPr>
        <p:txBody>
          <a:bodyPr wrap="square" rtlCol="0">
            <a:spAutoFit/>
          </a:bodyPr>
          <a:lstStyle/>
          <a:p>
            <a:pPr algn="ctr">
              <a:lnSpc>
                <a:spcPct val="150000"/>
              </a:lnSpc>
            </a:pPr>
            <a:r>
              <a:rPr lang="vi-VN" sz="3200" b="1" dirty="0">
                <a:solidFill>
                  <a:schemeClr val="accent1">
                    <a:lumMod val="75000"/>
                  </a:schemeClr>
                </a:solidFill>
                <a:latin typeface="+mj-lt"/>
              </a:rPr>
              <a:t>CHUYỆN QUẢ BẦU</a:t>
            </a:r>
            <a:endParaRPr lang="en-US" sz="3200" b="1" dirty="0">
              <a:solidFill>
                <a:schemeClr val="accent1">
                  <a:lumMod val="75000"/>
                </a:schemeClr>
              </a:solidFill>
              <a:latin typeface="+mj-lt"/>
            </a:endParaRPr>
          </a:p>
        </p:txBody>
      </p:sp>
      <p:sp>
        <p:nvSpPr>
          <p:cNvPr id="7" name="TextBox 6"/>
          <p:cNvSpPr txBox="1"/>
          <p:nvPr/>
        </p:nvSpPr>
        <p:spPr>
          <a:xfrm>
            <a:off x="603701" y="1224513"/>
            <a:ext cx="10383099" cy="954107"/>
          </a:xfrm>
          <a:prstGeom prst="rect">
            <a:avLst/>
          </a:prstGeom>
          <a:noFill/>
        </p:spPr>
        <p:txBody>
          <a:bodyPr wrap="square" rtlCol="0">
            <a:spAutoFit/>
          </a:bodyPr>
          <a:lstStyle/>
          <a:p>
            <a:pPr marL="0" marR="0" lvl="0" indent="228600" algn="just"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Ngày xưa có vợ chồng nọ đi rừng, bắt được một con dúi. Dúi xin tha, họ thương tình tha cho nó.</a:t>
            </a:r>
            <a:endParaRPr kumimoji="0" lang="vi-VN" sz="28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15" name="Rectangle: Rounded Corners 14"/>
          <p:cNvSpPr/>
          <p:nvPr/>
        </p:nvSpPr>
        <p:spPr>
          <a:xfrm>
            <a:off x="8609609" y="491795"/>
            <a:ext cx="2967032" cy="642266"/>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p:cNvSpPr txBox="1"/>
          <p:nvPr/>
        </p:nvSpPr>
        <p:spPr>
          <a:xfrm>
            <a:off x="9042818" y="388267"/>
            <a:ext cx="2167488" cy="730199"/>
          </a:xfrm>
          <a:prstGeom prst="rect">
            <a:avLst/>
          </a:prstGeom>
          <a:noFill/>
        </p:spPr>
        <p:txBody>
          <a:bodyPr wrap="square" rtlCol="0">
            <a:spAutoFit/>
          </a:bodyPr>
          <a:lstStyle/>
          <a:p>
            <a:pPr algn="ctr">
              <a:lnSpc>
                <a:spcPct val="150000"/>
              </a:lnSpc>
            </a:pPr>
            <a:r>
              <a:rPr lang="vi-VN" sz="3200" b="1" dirty="0">
                <a:solidFill>
                  <a:srgbClr val="FF0000"/>
                </a:solidFill>
                <a:latin typeface="+mj-lt"/>
              </a:rPr>
              <a:t>ĐỌC</a:t>
            </a:r>
            <a:r>
              <a:rPr lang="en-US" sz="3200" b="1" dirty="0">
                <a:solidFill>
                  <a:srgbClr val="FF0000"/>
                </a:solidFill>
                <a:latin typeface="+mj-lt"/>
              </a:rPr>
              <a:t> MẪU</a:t>
            </a:r>
            <a:endParaRPr lang="en-US" sz="3200" b="1" dirty="0">
              <a:solidFill>
                <a:srgbClr val="FF0000"/>
              </a:solidFill>
              <a:latin typeface="+mj-lt"/>
            </a:endParaRPr>
          </a:p>
        </p:txBody>
      </p:sp>
    </p:spTree>
    <p:custDataLst>
      <p:tags r:id="rId5"/>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8609609" y="491795"/>
            <a:ext cx="2967032" cy="642266"/>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22" name="Group 21"/>
          <p:cNvGrpSpPr/>
          <p:nvPr/>
        </p:nvGrpSpPr>
        <p:grpSpPr>
          <a:xfrm>
            <a:off x="814187" y="2815754"/>
            <a:ext cx="11104735" cy="3646952"/>
            <a:chOff x="244707" y="2523579"/>
            <a:chExt cx="6467301" cy="2735213"/>
          </a:xfrm>
        </p:grpSpPr>
        <p:pic>
          <p:nvPicPr>
            <p:cNvPr id="20" name="Picture 19"/>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4415666" y="2603737"/>
              <a:ext cx="2296342" cy="2655055"/>
            </a:xfrm>
            <a:prstGeom prst="cloud">
              <a:avLst/>
            </a:prstGeom>
          </p:spPr>
        </p:pic>
        <p:sp>
          <p:nvSpPr>
            <p:cNvPr id="10" name="Rectangle 9"/>
            <p:cNvSpPr/>
            <p:nvPr/>
          </p:nvSpPr>
          <p:spPr>
            <a:xfrm>
              <a:off x="244707" y="2523579"/>
              <a:ext cx="3882959" cy="2654572"/>
            </a:xfrm>
            <a:prstGeom prst="rect">
              <a:avLst/>
            </a:prstGeom>
          </p:spPr>
          <p:txBody>
            <a:bodyPr wrap="square">
              <a:spAutoFit/>
            </a:bodyPr>
            <a:lstStyle/>
            <a:p>
              <a:pPr algn="just"/>
              <a:r>
                <a:rPr lang="vi-VN" sz="2800" dirty="0">
                  <a:latin typeface="+mj-lt"/>
                </a:rPr>
                <a:t>Lạ thay, từ trong quả bầu, những con người bé nhỏ bước ra. Người Khơ Mú ra trước. Tiếp đến, người Thái, người Mường, người Dao, người Mông, người Ê-đê, người Ba-na, người Kinh,... lần lượt ra theo.</a:t>
              </a:r>
              <a:endParaRPr lang="vi-VN" sz="2800" dirty="0">
                <a:latin typeface="+mj-lt"/>
              </a:endParaRPr>
            </a:p>
            <a:p>
              <a:pPr indent="365760" algn="just"/>
              <a:r>
                <a:rPr lang="vi-VN" sz="2800" dirty="0">
                  <a:latin typeface="+mj-lt"/>
                </a:rPr>
                <a:t>Đó là tổ tiên của các dân tộc anh em trên đất nước ta ngày nay.</a:t>
              </a:r>
              <a:endParaRPr lang="vi-VN" sz="2800" dirty="0">
                <a:latin typeface="+mj-lt"/>
              </a:endParaRPr>
            </a:p>
            <a:p>
              <a:pPr indent="228600" algn="r"/>
              <a:r>
                <a:rPr lang="vi-VN" sz="2800" dirty="0">
                  <a:latin typeface="+mj-lt"/>
                </a:rPr>
                <a:t>(Theo </a:t>
              </a:r>
              <a:r>
                <a:rPr lang="vi-VN" sz="2800" i="1" dirty="0">
                  <a:latin typeface="+mj-lt"/>
                </a:rPr>
                <a:t>Truyện cổ Khơ Mú</a:t>
              </a:r>
              <a:r>
                <a:rPr lang="vi-VN" sz="2800" dirty="0">
                  <a:latin typeface="+mj-lt"/>
                </a:rPr>
                <a:t>) </a:t>
              </a:r>
              <a:endParaRPr lang="vi-VN" sz="2800" dirty="0">
                <a:solidFill>
                  <a:schemeClr val="accent2"/>
                </a:solidFill>
                <a:latin typeface="+mj-lt"/>
              </a:endParaRPr>
            </a:p>
          </p:txBody>
        </p:sp>
      </p:grpSp>
      <p:pic>
        <p:nvPicPr>
          <p:cNvPr id="5" name="Picture 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576242" y="343352"/>
            <a:ext cx="1018968" cy="700229"/>
          </a:xfrm>
          <a:prstGeom prst="rect">
            <a:avLst/>
          </a:prstGeom>
        </p:spPr>
      </p:pic>
      <p:sp>
        <p:nvSpPr>
          <p:cNvPr id="6" name="TextBox 5"/>
          <p:cNvSpPr txBox="1"/>
          <p:nvPr/>
        </p:nvSpPr>
        <p:spPr>
          <a:xfrm>
            <a:off x="1517326" y="559269"/>
            <a:ext cx="5345771" cy="730200"/>
          </a:xfrm>
          <a:prstGeom prst="rect">
            <a:avLst/>
          </a:prstGeom>
          <a:noFill/>
        </p:spPr>
        <p:txBody>
          <a:bodyPr wrap="square" rtlCol="0">
            <a:spAutoFit/>
          </a:bodyPr>
          <a:lstStyle/>
          <a:p>
            <a:pPr algn="ctr">
              <a:lnSpc>
                <a:spcPct val="150000"/>
              </a:lnSpc>
            </a:pPr>
            <a:r>
              <a:rPr lang="vi-VN" sz="3200" b="1" dirty="0">
                <a:solidFill>
                  <a:schemeClr val="accent1"/>
                </a:solidFill>
                <a:latin typeface="+mj-lt"/>
              </a:rPr>
              <a:t>CHUYỆN QUẢ BẦU</a:t>
            </a:r>
            <a:endParaRPr lang="en-US" sz="3200" b="1" dirty="0">
              <a:solidFill>
                <a:schemeClr val="accent1"/>
              </a:solidFill>
              <a:latin typeface="+mj-lt"/>
            </a:endParaRPr>
          </a:p>
        </p:txBody>
      </p:sp>
      <p:sp>
        <p:nvSpPr>
          <p:cNvPr id="7" name="TextBox 6"/>
          <p:cNvSpPr txBox="1"/>
          <p:nvPr/>
        </p:nvSpPr>
        <p:spPr>
          <a:xfrm>
            <a:off x="814187" y="1154403"/>
            <a:ext cx="9968043" cy="1815882"/>
          </a:xfrm>
          <a:prstGeom prst="rect">
            <a:avLst/>
          </a:prstGeom>
          <a:noFill/>
        </p:spPr>
        <p:txBody>
          <a:bodyPr wrap="square" rtlCol="0">
            <a:spAutoFit/>
          </a:bodyPr>
          <a:lstStyle/>
          <a:p>
            <a:pPr marL="0" marR="0" lvl="0" indent="365760" algn="just"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Ít lâu sau, người vợ sinh ra một quả bầu.</a:t>
            </a:r>
            <a:endParaRPr kumimoji="0" lang="vi-VN" sz="2800" b="0" i="0" u="none" strike="noStrike" kern="1200" cap="none" spc="0" normalizeH="0" baseline="0" noProof="0" dirty="0">
              <a:ln>
                <a:noFill/>
              </a:ln>
              <a:solidFill>
                <a:prstClr val="black"/>
              </a:solidFill>
              <a:effectLst/>
              <a:uLnTx/>
              <a:uFillTx/>
              <a:latin typeface="Arial-Rounded"/>
              <a:ea typeface="Arial-Rounded"/>
              <a:cs typeface="+mn-cs"/>
            </a:endParaRPr>
          </a:p>
          <a:p>
            <a:pPr marL="0" marR="0" lvl="0" indent="365760" algn="just"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Một hôm, đi làm nương về, họ nghe tiếng cười đùa từ gác bếp để quả bầu. Thấy lạ, họ lấy quả bầu xuống, áp tai nghe thì có tiếng lao xao. Người vợ bèn lấy que dùi quả bầu.</a:t>
            </a:r>
            <a:endParaRPr lang="en-US" dirty="0"/>
          </a:p>
        </p:txBody>
      </p:sp>
      <p:sp>
        <p:nvSpPr>
          <p:cNvPr id="16" name="TextBox 15"/>
          <p:cNvSpPr txBox="1"/>
          <p:nvPr/>
        </p:nvSpPr>
        <p:spPr>
          <a:xfrm>
            <a:off x="9042818" y="388267"/>
            <a:ext cx="2167488" cy="730199"/>
          </a:xfrm>
          <a:prstGeom prst="rect">
            <a:avLst/>
          </a:prstGeom>
          <a:noFill/>
        </p:spPr>
        <p:txBody>
          <a:bodyPr wrap="square" rtlCol="0">
            <a:spAutoFit/>
          </a:bodyPr>
          <a:lstStyle/>
          <a:p>
            <a:pPr algn="ctr">
              <a:lnSpc>
                <a:spcPct val="150000"/>
              </a:lnSpc>
            </a:pPr>
            <a:r>
              <a:rPr lang="vi-VN" sz="3200" b="1" dirty="0">
                <a:solidFill>
                  <a:srgbClr val="FF0000"/>
                </a:solidFill>
                <a:latin typeface="+mj-lt"/>
              </a:rPr>
              <a:t>ĐỌC</a:t>
            </a:r>
            <a:r>
              <a:rPr lang="en-US" sz="3200" b="1" dirty="0">
                <a:solidFill>
                  <a:srgbClr val="FF0000"/>
                </a:solidFill>
                <a:latin typeface="+mj-lt"/>
              </a:rPr>
              <a:t> MẪU</a:t>
            </a:r>
            <a:endParaRPr lang="en-US" sz="3200" b="1" dirty="0">
              <a:solidFill>
                <a:srgbClr val="FF0000"/>
              </a:solidFill>
              <a:latin typeface="+mj-lt"/>
            </a:endParaRPr>
          </a:p>
        </p:txBody>
      </p:sp>
    </p:spTree>
    <p:custDataLst>
      <p:tags r:id="rId5"/>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03702" y="2233327"/>
            <a:ext cx="10835592" cy="3970317"/>
            <a:chOff x="326569" y="1600218"/>
            <a:chExt cx="6310555" cy="2977738"/>
          </a:xfrm>
        </p:grpSpPr>
        <p:pic>
          <p:nvPicPr>
            <p:cNvPr id="20" name="Picture 19"/>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4012043" y="1671516"/>
              <a:ext cx="2625081" cy="2861287"/>
            </a:xfrm>
            <a:prstGeom prst="cloud">
              <a:avLst/>
            </a:prstGeom>
          </p:spPr>
        </p:pic>
        <p:sp>
          <p:nvSpPr>
            <p:cNvPr id="2" name="TextBox 1"/>
            <p:cNvSpPr txBox="1"/>
            <p:nvPr/>
          </p:nvSpPr>
          <p:spPr>
            <a:xfrm>
              <a:off x="326569" y="1600218"/>
              <a:ext cx="3552790" cy="2977738"/>
            </a:xfrm>
            <a:prstGeom prst="rect">
              <a:avLst/>
            </a:prstGeom>
            <a:noFill/>
          </p:spPr>
          <p:txBody>
            <a:bodyPr wrap="square" rtlCol="0">
              <a:spAutoFit/>
            </a:bodyPr>
            <a:lstStyle/>
            <a:p>
              <a:pPr indent="228600" algn="just"/>
              <a:r>
                <a:rPr lang="vi-VN" sz="2800" dirty="0">
                  <a:latin typeface="+mj-lt"/>
                </a:rPr>
                <a:t>Để trả ơn, dúi báo sắp có </a:t>
              </a:r>
              <a:r>
                <a:rPr lang="vi-VN" sz="2800" b="1" dirty="0">
                  <a:solidFill>
                    <a:srgbClr val="FF0000"/>
                  </a:solidFill>
                  <a:latin typeface="+mj-lt"/>
                </a:rPr>
                <a:t>lũ lụt</a:t>
              </a:r>
              <a:r>
                <a:rPr lang="vi-VN" sz="2800" dirty="0">
                  <a:latin typeface="+mj-lt"/>
                </a:rPr>
                <a:t> rất lớn</a:t>
              </a:r>
              <a:endParaRPr lang="vi-VN" sz="2800" dirty="0">
                <a:latin typeface="+mj-lt"/>
              </a:endParaRPr>
            </a:p>
            <a:p>
              <a:pPr algn="just"/>
              <a:r>
                <a:rPr lang="vi-VN" sz="2800" dirty="0">
                  <a:latin typeface="+mj-lt"/>
                </a:rPr>
                <a:t>và chỉ cho họ cách tránh. Họ nói với bà</a:t>
              </a:r>
              <a:endParaRPr lang="vi-VN" sz="2800" dirty="0">
                <a:latin typeface="+mj-lt"/>
              </a:endParaRPr>
            </a:p>
            <a:p>
              <a:pPr algn="just"/>
              <a:r>
                <a:rPr lang="vi-VN" sz="2800" dirty="0">
                  <a:latin typeface="+mj-lt"/>
                </a:rPr>
                <a:t>con nhưng chẳng ai tin. Nghe lời dúi, họ</a:t>
              </a:r>
              <a:endParaRPr lang="vi-VN" sz="2800" dirty="0">
                <a:latin typeface="+mj-lt"/>
              </a:endParaRPr>
            </a:p>
            <a:p>
              <a:pPr algn="just"/>
              <a:r>
                <a:rPr lang="vi-VN" sz="2800" b="1" dirty="0">
                  <a:solidFill>
                    <a:srgbClr val="FF0000"/>
                  </a:solidFill>
                  <a:latin typeface="+mj-lt"/>
                </a:rPr>
                <a:t>khoét</a:t>
              </a:r>
              <a:r>
                <a:rPr lang="vi-VN" sz="2800" dirty="0">
                  <a:latin typeface="+mj-lt"/>
                </a:rPr>
                <a:t> rỗng khúc gỗ to, chuẩn bị thức ăn</a:t>
              </a:r>
              <a:endParaRPr lang="vi-VN" sz="2800" dirty="0">
                <a:latin typeface="+mj-lt"/>
              </a:endParaRPr>
            </a:p>
            <a:p>
              <a:pPr algn="just"/>
              <a:r>
                <a:rPr lang="vi-VN" sz="2800" dirty="0">
                  <a:latin typeface="+mj-lt"/>
                </a:rPr>
                <a:t>bỏ vào đó. Vừa chuẩn bị xong mọi thứ thì mưa to, gió lớn, nước ngập </a:t>
              </a:r>
              <a:r>
                <a:rPr lang="vi-VN" sz="2800" b="1" dirty="0">
                  <a:solidFill>
                    <a:srgbClr val="FF0000"/>
                  </a:solidFill>
                  <a:latin typeface="+mj-lt"/>
                </a:rPr>
                <a:t>mênh mông</a:t>
              </a:r>
              <a:r>
                <a:rPr lang="vi-VN" sz="2800" dirty="0">
                  <a:latin typeface="+mj-lt"/>
                </a:rPr>
                <a:t>.  Muôn loài chim trong biển nước. Nhờ sống</a:t>
              </a:r>
              <a:r>
                <a:rPr lang="en-US" sz="2800" dirty="0">
                  <a:latin typeface="+mj-lt"/>
                </a:rPr>
                <a:t> </a:t>
              </a:r>
              <a:r>
                <a:rPr lang="vi-VN" sz="2800" dirty="0">
                  <a:latin typeface="+mj-lt"/>
                </a:rPr>
                <a:t>trong khúc gỗ nổi, vợ chồng nhà nọ thoát nạn.</a:t>
              </a:r>
              <a:endParaRPr lang="vi-VN" sz="2800" dirty="0">
                <a:latin typeface="+mj-lt"/>
              </a:endParaRPr>
            </a:p>
          </p:txBody>
        </p:sp>
        <p:sp>
          <p:nvSpPr>
            <p:cNvPr id="8" name="Rectangle 7"/>
            <p:cNvSpPr/>
            <p:nvPr/>
          </p:nvSpPr>
          <p:spPr>
            <a:xfrm>
              <a:off x="326569" y="3726355"/>
              <a:ext cx="5803621" cy="253916"/>
            </a:xfrm>
            <a:prstGeom prst="rect">
              <a:avLst/>
            </a:prstGeom>
          </p:spPr>
          <p:txBody>
            <a:bodyPr wrap="square">
              <a:spAutoFit/>
            </a:bodyPr>
            <a:lstStyle/>
            <a:p>
              <a:endParaRPr lang="vi-VN" sz="1600" dirty="0">
                <a:latin typeface="+mj-lt"/>
              </a:endParaRPr>
            </a:p>
          </p:txBody>
        </p:sp>
      </p:grpSp>
      <p:pic>
        <p:nvPicPr>
          <p:cNvPr id="5" name="Picture 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03701" y="338339"/>
            <a:ext cx="999857" cy="700229"/>
          </a:xfrm>
          <a:prstGeom prst="rect">
            <a:avLst/>
          </a:prstGeom>
        </p:spPr>
      </p:pic>
      <p:sp>
        <p:nvSpPr>
          <p:cNvPr id="6" name="TextBox 5"/>
          <p:cNvSpPr txBox="1"/>
          <p:nvPr/>
        </p:nvSpPr>
        <p:spPr>
          <a:xfrm>
            <a:off x="1205200" y="609278"/>
            <a:ext cx="5345771" cy="730200"/>
          </a:xfrm>
          <a:prstGeom prst="rect">
            <a:avLst/>
          </a:prstGeom>
          <a:noFill/>
        </p:spPr>
        <p:txBody>
          <a:bodyPr wrap="square" rtlCol="0">
            <a:spAutoFit/>
          </a:bodyPr>
          <a:lstStyle/>
          <a:p>
            <a:pPr algn="ctr">
              <a:lnSpc>
                <a:spcPct val="150000"/>
              </a:lnSpc>
            </a:pPr>
            <a:r>
              <a:rPr lang="vi-VN" sz="3200" b="1" dirty="0">
                <a:solidFill>
                  <a:schemeClr val="accent1">
                    <a:lumMod val="75000"/>
                  </a:schemeClr>
                </a:solidFill>
                <a:latin typeface="+mj-lt"/>
              </a:rPr>
              <a:t>CHUYỆN QUẢ BẦU</a:t>
            </a:r>
            <a:endParaRPr lang="en-US" sz="3200" b="1" dirty="0">
              <a:solidFill>
                <a:schemeClr val="accent1">
                  <a:lumMod val="75000"/>
                </a:schemeClr>
              </a:solidFill>
              <a:latin typeface="+mj-lt"/>
            </a:endParaRPr>
          </a:p>
        </p:txBody>
      </p:sp>
      <p:sp>
        <p:nvSpPr>
          <p:cNvPr id="7" name="TextBox 6"/>
          <p:cNvSpPr txBox="1"/>
          <p:nvPr/>
        </p:nvSpPr>
        <p:spPr>
          <a:xfrm>
            <a:off x="603701" y="1224513"/>
            <a:ext cx="10383099" cy="954107"/>
          </a:xfrm>
          <a:prstGeom prst="rect">
            <a:avLst/>
          </a:prstGeom>
          <a:noFill/>
        </p:spPr>
        <p:txBody>
          <a:bodyPr wrap="square" rtlCol="0">
            <a:spAutoFit/>
          </a:bodyPr>
          <a:lstStyle/>
          <a:p>
            <a:pPr marL="0" marR="0" lvl="0" indent="228600" algn="just"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Ngày xưa có vợ chồng nọ đi rừng, bắt được một </a:t>
            </a: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con dúi</a:t>
            </a: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 Dúi xin tha, họ thương tình tha cho nó.</a:t>
            </a:r>
            <a:endParaRPr kumimoji="0" lang="vi-VN" sz="28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15" name="Rectangle: Rounded Corners 14"/>
          <p:cNvSpPr/>
          <p:nvPr/>
        </p:nvSpPr>
        <p:spPr>
          <a:xfrm>
            <a:off x="8609609" y="491795"/>
            <a:ext cx="2967032" cy="642266"/>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p:cNvSpPr txBox="1"/>
          <p:nvPr/>
        </p:nvSpPr>
        <p:spPr>
          <a:xfrm>
            <a:off x="8323702" y="401341"/>
            <a:ext cx="3538846"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Luyện</a:t>
            </a:r>
            <a:r>
              <a:rPr lang="en-US" sz="3200" b="1" dirty="0">
                <a:solidFill>
                  <a:srgbClr val="FF0000"/>
                </a:solidFill>
                <a:latin typeface="+mj-lt"/>
              </a:rPr>
              <a:t> </a:t>
            </a: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từ</a:t>
            </a:r>
            <a:r>
              <a:rPr lang="en-US" sz="3200" b="1" dirty="0">
                <a:solidFill>
                  <a:srgbClr val="FF0000"/>
                </a:solidFill>
                <a:latin typeface="+mj-lt"/>
              </a:rPr>
              <a:t> </a:t>
            </a:r>
            <a:r>
              <a:rPr lang="en-US" sz="3200" b="1" dirty="0" err="1">
                <a:solidFill>
                  <a:srgbClr val="FF0000"/>
                </a:solidFill>
                <a:latin typeface="+mj-lt"/>
              </a:rPr>
              <a:t>khó</a:t>
            </a:r>
            <a:endParaRPr lang="en-US" sz="3200" b="1" dirty="0">
              <a:solidFill>
                <a:srgbClr val="FF0000"/>
              </a:solidFill>
              <a:latin typeface="+mj-lt"/>
            </a:endParaRPr>
          </a:p>
        </p:txBody>
      </p:sp>
    </p:spTree>
    <p:custDataLst>
      <p:tags r:id="rId5"/>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8609609" y="491795"/>
            <a:ext cx="2967032" cy="642266"/>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22" name="Group 21"/>
          <p:cNvGrpSpPr/>
          <p:nvPr/>
        </p:nvGrpSpPr>
        <p:grpSpPr>
          <a:xfrm>
            <a:off x="814187" y="2815754"/>
            <a:ext cx="11104735" cy="3646952"/>
            <a:chOff x="244707" y="2523579"/>
            <a:chExt cx="6467301" cy="2735213"/>
          </a:xfrm>
        </p:grpSpPr>
        <p:pic>
          <p:nvPicPr>
            <p:cNvPr id="20" name="Picture 19"/>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4415666" y="2603737"/>
              <a:ext cx="2296342" cy="2655055"/>
            </a:xfrm>
            <a:prstGeom prst="cloud">
              <a:avLst/>
            </a:prstGeom>
          </p:spPr>
        </p:pic>
        <p:sp>
          <p:nvSpPr>
            <p:cNvPr id="10" name="Rectangle 9"/>
            <p:cNvSpPr/>
            <p:nvPr/>
          </p:nvSpPr>
          <p:spPr>
            <a:xfrm>
              <a:off x="244707" y="2523579"/>
              <a:ext cx="3882959" cy="2654572"/>
            </a:xfrm>
            <a:prstGeom prst="rect">
              <a:avLst/>
            </a:prstGeom>
          </p:spPr>
          <p:txBody>
            <a:bodyPr wrap="square">
              <a:spAutoFit/>
            </a:bodyPr>
            <a:lstStyle/>
            <a:p>
              <a:pPr algn="just"/>
              <a:r>
                <a:rPr lang="vi-VN" sz="2800" dirty="0">
                  <a:latin typeface="+mj-lt"/>
                </a:rPr>
                <a:t>Lạ thay, từ trong quả bầu, những con người bé nhỏ bước ra. Người </a:t>
              </a:r>
              <a:r>
                <a:rPr lang="vi-VN" sz="2800" b="1" dirty="0">
                  <a:solidFill>
                    <a:srgbClr val="FF0000"/>
                  </a:solidFill>
                  <a:latin typeface="+mj-lt"/>
                </a:rPr>
                <a:t>Khơ Mú </a:t>
              </a:r>
              <a:r>
                <a:rPr lang="vi-VN" sz="2800" dirty="0">
                  <a:latin typeface="+mj-lt"/>
                </a:rPr>
                <a:t>ra trước. Tiếp đến, người Thái, người Mường, người Dao, người Mông, người </a:t>
              </a:r>
              <a:r>
                <a:rPr lang="vi-VN" sz="2800" b="1" dirty="0">
                  <a:solidFill>
                    <a:srgbClr val="FF0000"/>
                  </a:solidFill>
                  <a:latin typeface="+mj-lt"/>
                </a:rPr>
                <a:t>Ê-đê</a:t>
              </a:r>
              <a:r>
                <a:rPr lang="vi-VN" sz="2800" dirty="0">
                  <a:latin typeface="+mj-lt"/>
                </a:rPr>
                <a:t>, người </a:t>
              </a:r>
              <a:r>
                <a:rPr lang="vi-VN" sz="2800" b="1" dirty="0">
                  <a:solidFill>
                    <a:srgbClr val="FF0000"/>
                  </a:solidFill>
                  <a:latin typeface="+mj-lt"/>
                </a:rPr>
                <a:t>Ba-na</a:t>
              </a:r>
              <a:r>
                <a:rPr lang="vi-VN" sz="2800" dirty="0">
                  <a:latin typeface="+mj-lt"/>
                </a:rPr>
                <a:t>, người Kinh,... lần lượt ra theo.</a:t>
              </a:r>
              <a:endParaRPr lang="vi-VN" sz="2800" dirty="0">
                <a:latin typeface="+mj-lt"/>
              </a:endParaRPr>
            </a:p>
            <a:p>
              <a:pPr indent="365760" algn="just"/>
              <a:r>
                <a:rPr lang="vi-VN" sz="2800" dirty="0">
                  <a:latin typeface="+mj-lt"/>
                </a:rPr>
                <a:t>Đó là </a:t>
              </a:r>
              <a:r>
                <a:rPr lang="vi-VN" sz="2800" b="1" dirty="0">
                  <a:solidFill>
                    <a:srgbClr val="FF0000"/>
                  </a:solidFill>
                  <a:latin typeface="+mj-lt"/>
                </a:rPr>
                <a:t>tổ tiên </a:t>
              </a:r>
              <a:r>
                <a:rPr lang="vi-VN" sz="2800" dirty="0">
                  <a:latin typeface="+mj-lt"/>
                </a:rPr>
                <a:t>của các dân tộc anh em trên đất nước ta ngày nay.</a:t>
              </a:r>
              <a:endParaRPr lang="vi-VN" sz="2800" dirty="0">
                <a:latin typeface="+mj-lt"/>
              </a:endParaRPr>
            </a:p>
            <a:p>
              <a:pPr indent="228600" algn="r"/>
              <a:r>
                <a:rPr lang="vi-VN" sz="2800" dirty="0">
                  <a:latin typeface="+mj-lt"/>
                </a:rPr>
                <a:t>(Theo </a:t>
              </a:r>
              <a:r>
                <a:rPr lang="vi-VN" sz="2800" i="1" dirty="0">
                  <a:latin typeface="+mj-lt"/>
                </a:rPr>
                <a:t>Truyện cổ Khơ Mú</a:t>
              </a:r>
              <a:r>
                <a:rPr lang="vi-VN" sz="2800" dirty="0">
                  <a:latin typeface="+mj-lt"/>
                </a:rPr>
                <a:t>) </a:t>
              </a:r>
              <a:endParaRPr lang="vi-VN" sz="2800" dirty="0">
                <a:solidFill>
                  <a:schemeClr val="accent2"/>
                </a:solidFill>
                <a:latin typeface="+mj-lt"/>
              </a:endParaRPr>
            </a:p>
          </p:txBody>
        </p:sp>
      </p:grpSp>
      <p:pic>
        <p:nvPicPr>
          <p:cNvPr id="5" name="Picture 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576242" y="343352"/>
            <a:ext cx="1018968" cy="700229"/>
          </a:xfrm>
          <a:prstGeom prst="rect">
            <a:avLst/>
          </a:prstGeom>
        </p:spPr>
      </p:pic>
      <p:sp>
        <p:nvSpPr>
          <p:cNvPr id="6" name="TextBox 5"/>
          <p:cNvSpPr txBox="1"/>
          <p:nvPr/>
        </p:nvSpPr>
        <p:spPr>
          <a:xfrm>
            <a:off x="1517326" y="559269"/>
            <a:ext cx="5345771" cy="730200"/>
          </a:xfrm>
          <a:prstGeom prst="rect">
            <a:avLst/>
          </a:prstGeom>
          <a:noFill/>
        </p:spPr>
        <p:txBody>
          <a:bodyPr wrap="square" rtlCol="0">
            <a:spAutoFit/>
          </a:bodyPr>
          <a:lstStyle/>
          <a:p>
            <a:pPr algn="ctr">
              <a:lnSpc>
                <a:spcPct val="150000"/>
              </a:lnSpc>
            </a:pPr>
            <a:r>
              <a:rPr lang="vi-VN" sz="3200" b="1" dirty="0">
                <a:solidFill>
                  <a:schemeClr val="accent1"/>
                </a:solidFill>
                <a:latin typeface="+mj-lt"/>
              </a:rPr>
              <a:t>CHUYỆN QUẢ BẦU</a:t>
            </a:r>
            <a:endParaRPr lang="en-US" sz="3200" b="1" dirty="0">
              <a:solidFill>
                <a:schemeClr val="accent1"/>
              </a:solidFill>
              <a:latin typeface="+mj-lt"/>
            </a:endParaRPr>
          </a:p>
        </p:txBody>
      </p:sp>
      <p:sp>
        <p:nvSpPr>
          <p:cNvPr id="7" name="TextBox 6"/>
          <p:cNvSpPr txBox="1"/>
          <p:nvPr/>
        </p:nvSpPr>
        <p:spPr>
          <a:xfrm>
            <a:off x="814187" y="1154403"/>
            <a:ext cx="9968043" cy="1815882"/>
          </a:xfrm>
          <a:prstGeom prst="rect">
            <a:avLst/>
          </a:prstGeom>
          <a:noFill/>
        </p:spPr>
        <p:txBody>
          <a:bodyPr wrap="square" rtlCol="0">
            <a:spAutoFit/>
          </a:bodyPr>
          <a:lstStyle/>
          <a:p>
            <a:pPr marL="0" marR="0" lvl="0" indent="365760" algn="just"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Ít lâu sau, người vợ sinh ra một quả bầu.</a:t>
            </a:r>
            <a:endParaRPr kumimoji="0" lang="vi-VN" sz="2800" b="0" i="0" u="none" strike="noStrike" kern="1200" cap="none" spc="0" normalizeH="0" baseline="0" noProof="0" dirty="0">
              <a:ln>
                <a:noFill/>
              </a:ln>
              <a:solidFill>
                <a:prstClr val="black"/>
              </a:solidFill>
              <a:effectLst/>
              <a:uLnTx/>
              <a:uFillTx/>
              <a:latin typeface="Arial-Rounded"/>
              <a:ea typeface="Arial-Rounded"/>
              <a:cs typeface="+mn-cs"/>
            </a:endParaRPr>
          </a:p>
          <a:p>
            <a:pPr marL="0" marR="0" lvl="0" indent="365760" algn="just"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Một hôm, đi làm </a:t>
            </a: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nương</a:t>
            </a: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 về, họ nghe tiếng cười đùa từ gác bếp để quả bầu. Thấy lạ, họ lấy quả bầu xuống, áp tai nghe thì có tiếng </a:t>
            </a: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lao xao</a:t>
            </a: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 Người vợ bèn lấy que </a:t>
            </a: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dùi</a:t>
            </a: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 quả bầu.</a:t>
            </a:r>
            <a:endParaRPr lang="en-US" dirty="0"/>
          </a:p>
        </p:txBody>
      </p:sp>
      <p:sp>
        <p:nvSpPr>
          <p:cNvPr id="11" name="TextBox 10"/>
          <p:cNvSpPr txBox="1"/>
          <p:nvPr/>
        </p:nvSpPr>
        <p:spPr>
          <a:xfrm>
            <a:off x="8323702" y="401341"/>
            <a:ext cx="3538846"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Luyện</a:t>
            </a:r>
            <a:r>
              <a:rPr lang="en-US" sz="3200" b="1" dirty="0">
                <a:solidFill>
                  <a:srgbClr val="FF0000"/>
                </a:solidFill>
                <a:latin typeface="+mj-lt"/>
              </a:rPr>
              <a:t> </a:t>
            </a: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từ</a:t>
            </a:r>
            <a:r>
              <a:rPr lang="en-US" sz="3200" b="1" dirty="0">
                <a:solidFill>
                  <a:srgbClr val="FF0000"/>
                </a:solidFill>
                <a:latin typeface="+mj-lt"/>
              </a:rPr>
              <a:t> </a:t>
            </a:r>
            <a:r>
              <a:rPr lang="en-US" sz="3200" b="1" dirty="0" err="1">
                <a:solidFill>
                  <a:srgbClr val="FF0000"/>
                </a:solidFill>
                <a:latin typeface="+mj-lt"/>
              </a:rPr>
              <a:t>khó</a:t>
            </a:r>
            <a:endParaRPr lang="en-US" sz="3200" b="1" dirty="0">
              <a:solidFill>
                <a:srgbClr val="FF0000"/>
              </a:solidFill>
              <a:latin typeface="+mj-lt"/>
            </a:endParaRPr>
          </a:p>
        </p:txBody>
      </p:sp>
    </p:spTree>
    <p:custDataLst>
      <p:tags r:id="rId5"/>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clrChange>
              <a:clrFrom>
                <a:srgbClr val="FFFCFF"/>
              </a:clrFrom>
              <a:clrTo>
                <a:srgbClr val="FFFC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l="1772" t="2351" r="1"/>
          <a:stretch>
            <a:fillRect/>
          </a:stretch>
        </p:blipFill>
        <p:spPr>
          <a:xfrm>
            <a:off x="1320913" y="584509"/>
            <a:ext cx="776411" cy="700229"/>
          </a:xfrm>
          <a:prstGeom prst="rect">
            <a:avLst/>
          </a:prstGeom>
        </p:spPr>
      </p:pic>
      <p:sp>
        <p:nvSpPr>
          <p:cNvPr id="4" name="TextBox 3"/>
          <p:cNvSpPr txBox="1"/>
          <p:nvPr/>
        </p:nvSpPr>
        <p:spPr>
          <a:xfrm>
            <a:off x="2097324" y="325734"/>
            <a:ext cx="7154436" cy="889667"/>
          </a:xfrm>
          <a:prstGeom prst="rect">
            <a:avLst/>
          </a:prstGeom>
          <a:noFill/>
        </p:spPr>
        <p:txBody>
          <a:bodyPr wrap="square" rtlCol="0">
            <a:spAutoFit/>
          </a:bodyPr>
          <a:lstStyle/>
          <a:p>
            <a:pPr algn="ctr">
              <a:lnSpc>
                <a:spcPct val="150000"/>
              </a:lnSpc>
            </a:pPr>
            <a:r>
              <a:rPr lang="en-US" sz="4000" b="1" dirty="0" err="1">
                <a:solidFill>
                  <a:srgbClr val="FF0000"/>
                </a:solidFill>
              </a:rPr>
              <a:t>Giải</a:t>
            </a:r>
            <a:r>
              <a:rPr lang="en-US" sz="4000" b="1" dirty="0">
                <a:solidFill>
                  <a:srgbClr val="FF0000"/>
                </a:solidFill>
              </a:rPr>
              <a:t> </a:t>
            </a:r>
            <a:r>
              <a:rPr lang="en-US" sz="4000" b="1" dirty="0" err="1">
                <a:solidFill>
                  <a:srgbClr val="FF0000"/>
                </a:solidFill>
              </a:rPr>
              <a:t>nghĩa</a:t>
            </a:r>
            <a:r>
              <a:rPr lang="en-US" sz="4000" b="1" dirty="0">
                <a:solidFill>
                  <a:srgbClr val="FF0000"/>
                </a:solidFill>
              </a:rPr>
              <a:t> </a:t>
            </a:r>
            <a:r>
              <a:rPr lang="en-US" sz="4000" b="1" dirty="0" err="1">
                <a:solidFill>
                  <a:srgbClr val="FF0000"/>
                </a:solidFill>
              </a:rPr>
              <a:t>từ</a:t>
            </a:r>
            <a:endParaRPr lang="en-US" sz="4000" b="1" dirty="0">
              <a:solidFill>
                <a:srgbClr val="FF0000"/>
              </a:solidFill>
            </a:endParaRPr>
          </a:p>
        </p:txBody>
      </p:sp>
      <p:sp>
        <p:nvSpPr>
          <p:cNvPr id="5" name="Rectangle 4"/>
          <p:cNvSpPr/>
          <p:nvPr/>
        </p:nvSpPr>
        <p:spPr>
          <a:xfrm>
            <a:off x="2348946" y="965334"/>
            <a:ext cx="7995683" cy="650499"/>
          </a:xfrm>
          <a:prstGeom prst="rect">
            <a:avLst/>
          </a:prstGeom>
        </p:spPr>
        <p:txBody>
          <a:bodyPr wrap="square">
            <a:spAutoFit/>
          </a:bodyPr>
          <a:lstStyle/>
          <a:p>
            <a:pPr algn="just">
              <a:lnSpc>
                <a:spcPct val="150000"/>
              </a:lnSpc>
            </a:pPr>
            <a:r>
              <a:rPr lang="vi-VN" sz="2800" dirty="0"/>
              <a:t>     Con dúi</a:t>
            </a:r>
            <a:endParaRPr lang="vi-VN" sz="2800" dirty="0"/>
          </a:p>
        </p:txBody>
      </p:sp>
      <p:sp>
        <p:nvSpPr>
          <p:cNvPr id="6" name="Oval 5"/>
          <p:cNvSpPr/>
          <p:nvPr/>
        </p:nvSpPr>
        <p:spPr>
          <a:xfrm>
            <a:off x="2497440" y="1210827"/>
            <a:ext cx="311888" cy="311888"/>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sp>
        <p:nvSpPr>
          <p:cNvPr id="11" name="TextBox 10"/>
          <p:cNvSpPr txBox="1"/>
          <p:nvPr/>
        </p:nvSpPr>
        <p:spPr>
          <a:xfrm>
            <a:off x="4519791" y="1080132"/>
            <a:ext cx="3099424" cy="1384995"/>
          </a:xfrm>
          <a:prstGeom prst="rect">
            <a:avLst/>
          </a:prstGeom>
          <a:noFill/>
        </p:spPr>
        <p:txBody>
          <a:bodyPr wrap="square" rtlCol="0">
            <a:spAutoFit/>
          </a:bodyPr>
          <a:lstStyle/>
          <a:p>
            <a:pPr algn="just"/>
            <a:r>
              <a:rPr lang="vi-VN" sz="2800" dirty="0">
                <a:solidFill>
                  <a:schemeClr val="accent6">
                    <a:lumMod val="50000"/>
                  </a:schemeClr>
                </a:solidFill>
              </a:rPr>
              <a:t>: loài thú nhỏ, ăn củ và rễ cây, sống trong hang đất.</a:t>
            </a:r>
            <a:endParaRPr lang="en-US" sz="2800" dirty="0">
              <a:solidFill>
                <a:schemeClr val="accent6">
                  <a:lumMod val="50000"/>
                </a:schemeClr>
              </a:solidFill>
            </a:endParaRPr>
          </a:p>
        </p:txBody>
      </p:sp>
      <p:sp>
        <p:nvSpPr>
          <p:cNvPr id="14" name="Rectangle 13"/>
          <p:cNvSpPr/>
          <p:nvPr/>
        </p:nvSpPr>
        <p:spPr>
          <a:xfrm>
            <a:off x="2508791" y="2277943"/>
            <a:ext cx="7995683" cy="650499"/>
          </a:xfrm>
          <a:prstGeom prst="rect">
            <a:avLst/>
          </a:prstGeom>
        </p:spPr>
        <p:txBody>
          <a:bodyPr wrap="square">
            <a:spAutoFit/>
          </a:bodyPr>
          <a:lstStyle/>
          <a:p>
            <a:pPr algn="just">
              <a:lnSpc>
                <a:spcPct val="150000"/>
              </a:lnSpc>
            </a:pPr>
            <a:r>
              <a:rPr lang="vi-VN" sz="2800" dirty="0"/>
              <a:t>     Nương</a:t>
            </a:r>
            <a:endParaRPr lang="vi-VN" sz="2800" dirty="0"/>
          </a:p>
        </p:txBody>
      </p:sp>
      <p:sp>
        <p:nvSpPr>
          <p:cNvPr id="15" name="Oval 14"/>
          <p:cNvSpPr/>
          <p:nvPr/>
        </p:nvSpPr>
        <p:spPr>
          <a:xfrm>
            <a:off x="2523763" y="2526164"/>
            <a:ext cx="311888" cy="311888"/>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sp>
        <p:nvSpPr>
          <p:cNvPr id="16" name="Rectangle 15"/>
          <p:cNvSpPr/>
          <p:nvPr/>
        </p:nvSpPr>
        <p:spPr>
          <a:xfrm>
            <a:off x="3109399" y="3718421"/>
            <a:ext cx="1816851" cy="650499"/>
          </a:xfrm>
          <a:prstGeom prst="rect">
            <a:avLst/>
          </a:prstGeom>
        </p:spPr>
        <p:txBody>
          <a:bodyPr wrap="square">
            <a:spAutoFit/>
          </a:bodyPr>
          <a:lstStyle/>
          <a:p>
            <a:pPr algn="just">
              <a:lnSpc>
                <a:spcPct val="150000"/>
              </a:lnSpc>
            </a:pPr>
            <a:r>
              <a:rPr lang="vi-VN" sz="2800" dirty="0"/>
              <a:t>     Tổ tiên</a:t>
            </a:r>
            <a:endParaRPr lang="vi-VN" sz="2800" dirty="0"/>
          </a:p>
        </p:txBody>
      </p:sp>
      <p:sp>
        <p:nvSpPr>
          <p:cNvPr id="17" name="Oval 16"/>
          <p:cNvSpPr/>
          <p:nvPr/>
        </p:nvSpPr>
        <p:spPr>
          <a:xfrm>
            <a:off x="3243792" y="3962468"/>
            <a:ext cx="311888" cy="311888"/>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pic>
        <p:nvPicPr>
          <p:cNvPr id="9" name="Picture 2" descr="Dúi giống | Dúi thịt | Con dúi rừng |Con dúi giống | Rừng, Đùi"/>
          <p:cNvPicPr>
            <a:picLocks noChangeAspect="1" noChangeArrowheads="1"/>
          </p:cNvPicPr>
          <p:nvPr/>
        </p:nvPicPr>
        <p:blipFill rotWithShape="1">
          <a:blip r:embed="rId3">
            <a:extLst>
              <a:ext uri="{28A0092B-C50C-407E-A947-70E740481C1C}">
                <a14:useLocalDpi xmlns:a14="http://schemas.microsoft.com/office/drawing/2010/main" val="0"/>
              </a:ext>
            </a:extLst>
          </a:blip>
          <a:srcRect l="11439" t="677" r="4762" b="14699"/>
          <a:stretch>
            <a:fillRect/>
          </a:stretch>
        </p:blipFill>
        <p:spPr bwMode="auto">
          <a:xfrm>
            <a:off x="8056274" y="1087973"/>
            <a:ext cx="3099424" cy="2079399"/>
          </a:xfrm>
          <a:prstGeom prst="round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541918" y="2333426"/>
            <a:ext cx="3377116" cy="1384995"/>
          </a:xfrm>
          <a:prstGeom prst="rect">
            <a:avLst/>
          </a:prstGeom>
          <a:noFill/>
        </p:spPr>
        <p:txBody>
          <a:bodyPr wrap="square" rtlCol="0">
            <a:spAutoFit/>
          </a:bodyPr>
          <a:lstStyle/>
          <a:p>
            <a:pPr algn="just"/>
            <a:r>
              <a:rPr lang="vi-VN" sz="2800" dirty="0">
                <a:solidFill>
                  <a:schemeClr val="accent6">
                    <a:lumMod val="50000"/>
                  </a:schemeClr>
                </a:solidFill>
              </a:rPr>
              <a:t>: đất trồng trên đồi, núi hoặc bãi cao ven sông.</a:t>
            </a:r>
            <a:endParaRPr lang="en-US" sz="2800" dirty="0">
              <a:solidFill>
                <a:schemeClr val="accent6">
                  <a:lumMod val="50000"/>
                </a:schemeClr>
              </a:solidFill>
            </a:endParaRPr>
          </a:p>
        </p:txBody>
      </p:sp>
      <p:pic>
        <p:nvPicPr>
          <p:cNvPr id="1028" name="Picture 4" descr="Tả cảnh buổi chiều trên nương rẫ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534" y="3386127"/>
            <a:ext cx="3099424" cy="1965587"/>
          </a:xfrm>
          <a:prstGeom prst="round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551220" y="3697985"/>
            <a:ext cx="3505054" cy="1943161"/>
          </a:xfrm>
          <a:prstGeom prst="rect">
            <a:avLst/>
          </a:prstGeom>
          <a:noFill/>
        </p:spPr>
        <p:txBody>
          <a:bodyPr wrap="square" rtlCol="0">
            <a:spAutoFit/>
          </a:bodyPr>
          <a:lstStyle/>
          <a:p>
            <a:pPr algn="just">
              <a:lnSpc>
                <a:spcPct val="150000"/>
              </a:lnSpc>
            </a:pPr>
            <a:r>
              <a:rPr lang="vi-VN" sz="2800" dirty="0">
                <a:solidFill>
                  <a:schemeClr val="accent6">
                    <a:lumMod val="50000"/>
                  </a:schemeClr>
                </a:solidFill>
              </a:rPr>
              <a:t>: những người đầu tiên sinh ra một dòng họ hay một dân tộc.</a:t>
            </a:r>
            <a:endParaRPr lang="en-US" sz="2800" dirty="0">
              <a:solidFill>
                <a:schemeClr val="accent6">
                  <a:lumMod val="50000"/>
                </a:schemeClr>
              </a:solidFill>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500"/>
                            </p:stCondLst>
                            <p:childTnLst>
                              <p:par>
                                <p:cTn id="35" presetID="42"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1000"/>
                                        <p:tgtEl>
                                          <p:spTgt spid="1028"/>
                                        </p:tgtEl>
                                      </p:cBhvr>
                                    </p:animEffect>
                                    <p:anim calcmode="lin" valueType="num">
                                      <p:cBhvr>
                                        <p:cTn id="50" dur="1000" fill="hold"/>
                                        <p:tgtEl>
                                          <p:spTgt spid="1028"/>
                                        </p:tgtEl>
                                        <p:attrNameLst>
                                          <p:attrName>ppt_x</p:attrName>
                                        </p:attrNameLst>
                                      </p:cBhvr>
                                      <p:tavLst>
                                        <p:tav tm="0">
                                          <p:val>
                                            <p:strVal val="#ppt_x"/>
                                          </p:val>
                                        </p:tav>
                                        <p:tav tm="100000">
                                          <p:val>
                                            <p:strVal val="#ppt_x"/>
                                          </p:val>
                                        </p:tav>
                                      </p:tavLst>
                                    </p:anim>
                                    <p:anim calcmode="lin" valueType="num">
                                      <p:cBhvr>
                                        <p:cTn id="5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1" grpId="0"/>
      <p:bldP spid="14" grpId="0"/>
      <p:bldP spid="15" grpId="0" animBg="1"/>
      <p:bldP spid="16" grpId="0"/>
      <p:bldP spid="17" grpId="0" animBg="1"/>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clrChange>
              <a:clrFrom>
                <a:srgbClr val="FFFCFF"/>
              </a:clrFrom>
              <a:clrTo>
                <a:srgbClr val="FFFC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l="1772" t="2351" r="1"/>
          <a:stretch>
            <a:fillRect/>
          </a:stretch>
        </p:blipFill>
        <p:spPr>
          <a:xfrm>
            <a:off x="1343127" y="598182"/>
            <a:ext cx="929614" cy="838400"/>
          </a:xfrm>
          <a:prstGeom prst="rect">
            <a:avLst/>
          </a:prstGeom>
        </p:spPr>
      </p:pic>
      <p:sp>
        <p:nvSpPr>
          <p:cNvPr id="4" name="TextBox 3"/>
          <p:cNvSpPr txBox="1"/>
          <p:nvPr/>
        </p:nvSpPr>
        <p:spPr>
          <a:xfrm>
            <a:off x="3079850" y="572548"/>
            <a:ext cx="7154436" cy="889667"/>
          </a:xfrm>
          <a:prstGeom prst="rect">
            <a:avLst/>
          </a:prstGeom>
          <a:noFill/>
        </p:spPr>
        <p:txBody>
          <a:bodyPr wrap="square" rtlCol="0">
            <a:spAutoFit/>
          </a:bodyPr>
          <a:lstStyle/>
          <a:p>
            <a:pPr algn="ctr">
              <a:lnSpc>
                <a:spcPct val="150000"/>
              </a:lnSpc>
            </a:pPr>
            <a:r>
              <a:rPr lang="vi-VN" sz="4000" b="1" dirty="0">
                <a:solidFill>
                  <a:srgbClr val="FF0000"/>
                </a:solidFill>
                <a:latin typeface="+mj-lt"/>
              </a:rPr>
              <a:t>Một số câu văn dài</a:t>
            </a:r>
            <a:endParaRPr lang="en-US" sz="4000" b="1" dirty="0">
              <a:solidFill>
                <a:srgbClr val="FF0000"/>
              </a:solidFill>
              <a:latin typeface="+mj-lt"/>
            </a:endParaRPr>
          </a:p>
        </p:txBody>
      </p:sp>
      <p:sp>
        <p:nvSpPr>
          <p:cNvPr id="7" name="Rectangle 6"/>
          <p:cNvSpPr/>
          <p:nvPr/>
        </p:nvSpPr>
        <p:spPr>
          <a:xfrm>
            <a:off x="2853192" y="1576395"/>
            <a:ext cx="7995681" cy="1293496"/>
          </a:xfrm>
          <a:prstGeom prst="rect">
            <a:avLst/>
          </a:prstGeom>
        </p:spPr>
        <p:txBody>
          <a:bodyPr wrap="square">
            <a:spAutoFit/>
          </a:bodyPr>
          <a:lstStyle/>
          <a:p>
            <a:pPr indent="228600" algn="just">
              <a:lnSpc>
                <a:spcPct val="150000"/>
              </a:lnSpc>
            </a:pPr>
            <a:r>
              <a:rPr lang="vi-VN" sz="2800" dirty="0">
                <a:latin typeface="+mj-lt"/>
              </a:rPr>
              <a:t>   Để trả ơn, dúi báo sắp có lũ lụt rất lớn và chỉ cho họ cách tránh.</a:t>
            </a:r>
            <a:endParaRPr lang="vi-VN" sz="2800" dirty="0">
              <a:latin typeface="+mj-lt"/>
            </a:endParaRPr>
          </a:p>
        </p:txBody>
      </p:sp>
      <p:sp>
        <p:nvSpPr>
          <p:cNvPr id="8" name="Oval 7"/>
          <p:cNvSpPr/>
          <p:nvPr/>
        </p:nvSpPr>
        <p:spPr>
          <a:xfrm>
            <a:off x="2911059" y="1777712"/>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cxnSp>
        <p:nvCxnSpPr>
          <p:cNvPr id="13" name="Straight Connector 12"/>
          <p:cNvCxnSpPr/>
          <p:nvPr/>
        </p:nvCxnSpPr>
        <p:spPr>
          <a:xfrm flipH="1">
            <a:off x="9532381" y="172153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145627" y="156406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191471" y="2292175"/>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089923" y="2300686"/>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801785" y="164086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3747829" y="3015029"/>
            <a:ext cx="7101044" cy="2741133"/>
            <a:chOff x="3272359" y="3501631"/>
            <a:chExt cx="7995683" cy="2741133"/>
          </a:xfrm>
        </p:grpSpPr>
        <p:sp>
          <p:nvSpPr>
            <p:cNvPr id="5" name="Rectangle 4"/>
            <p:cNvSpPr/>
            <p:nvPr/>
          </p:nvSpPr>
          <p:spPr>
            <a:xfrm>
              <a:off x="3272359" y="3501631"/>
              <a:ext cx="7995683" cy="1943161"/>
            </a:xfrm>
            <a:prstGeom prst="rect">
              <a:avLst/>
            </a:prstGeom>
          </p:spPr>
          <p:txBody>
            <a:bodyPr wrap="square">
              <a:spAutoFit/>
            </a:bodyPr>
            <a:lstStyle/>
            <a:p>
              <a:pPr algn="just">
                <a:lnSpc>
                  <a:spcPct val="150000"/>
                </a:lnSpc>
              </a:pPr>
              <a:r>
                <a:rPr lang="vi-VN" sz="2800" dirty="0">
                  <a:latin typeface="+mj-lt"/>
                </a:rPr>
                <a:t>      Nghe lời dúi, họ khoét rỗng khúc gỗ to, chuẩn bị thức ăn bỏ vào đó. Vừa chuẩn bị xong mọi thứ thì mưa to, gió lớn, nước ngập mênh mông.</a:t>
              </a:r>
              <a:endParaRPr lang="vi-VN" sz="2800" dirty="0">
                <a:latin typeface="+mj-lt"/>
              </a:endParaRPr>
            </a:p>
          </p:txBody>
        </p:sp>
        <p:sp>
          <p:nvSpPr>
            <p:cNvPr id="6" name="Oval 5"/>
            <p:cNvSpPr/>
            <p:nvPr/>
          </p:nvSpPr>
          <p:spPr>
            <a:xfrm>
              <a:off x="3392867" y="3684869"/>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cxnSp>
          <p:nvCxnSpPr>
            <p:cNvPr id="9" name="Straight Connector 8"/>
            <p:cNvCxnSpPr/>
            <p:nvPr/>
          </p:nvCxnSpPr>
          <p:spPr>
            <a:xfrm flipH="1">
              <a:off x="11040370" y="356007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232378" y="356007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572216" y="561501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480067" y="5589930"/>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0664576" y="4101699"/>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756006" y="4799645"/>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8600466" y="4187824"/>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508318" y="4187824"/>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9168481" y="4815575"/>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03702" y="2233327"/>
            <a:ext cx="10835592" cy="3970317"/>
            <a:chOff x="326569" y="1600218"/>
            <a:chExt cx="6310555" cy="2977738"/>
          </a:xfrm>
        </p:grpSpPr>
        <p:pic>
          <p:nvPicPr>
            <p:cNvPr id="20" name="Picture 19"/>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4012043" y="1671516"/>
              <a:ext cx="2625081" cy="2861287"/>
            </a:xfrm>
            <a:prstGeom prst="cloud">
              <a:avLst/>
            </a:prstGeom>
          </p:spPr>
        </p:pic>
        <p:sp>
          <p:nvSpPr>
            <p:cNvPr id="2" name="TextBox 1"/>
            <p:cNvSpPr txBox="1"/>
            <p:nvPr/>
          </p:nvSpPr>
          <p:spPr>
            <a:xfrm>
              <a:off x="326569" y="1600218"/>
              <a:ext cx="3552790" cy="2977738"/>
            </a:xfrm>
            <a:prstGeom prst="rect">
              <a:avLst/>
            </a:prstGeom>
            <a:noFill/>
          </p:spPr>
          <p:txBody>
            <a:bodyPr wrap="square" rtlCol="0">
              <a:spAutoFit/>
            </a:bodyPr>
            <a:lstStyle/>
            <a:p>
              <a:pPr indent="228600" algn="just"/>
              <a:r>
                <a:rPr lang="vi-VN" sz="2800" dirty="0">
                  <a:latin typeface="+mj-lt"/>
                </a:rPr>
                <a:t>Để trả ơn, dúi báo sắp có lũ lụt rất lớn</a:t>
              </a:r>
              <a:endParaRPr lang="vi-VN" sz="2800" dirty="0">
                <a:latin typeface="+mj-lt"/>
              </a:endParaRPr>
            </a:p>
            <a:p>
              <a:pPr algn="just"/>
              <a:r>
                <a:rPr lang="vi-VN" sz="2800" dirty="0">
                  <a:latin typeface="+mj-lt"/>
                </a:rPr>
                <a:t>và chỉ cho họ cách tránh. Họ nói với bà</a:t>
              </a:r>
              <a:endParaRPr lang="vi-VN" sz="2800" dirty="0">
                <a:latin typeface="+mj-lt"/>
              </a:endParaRPr>
            </a:p>
            <a:p>
              <a:pPr algn="just"/>
              <a:r>
                <a:rPr lang="vi-VN" sz="2800" dirty="0">
                  <a:latin typeface="+mj-lt"/>
                </a:rPr>
                <a:t>con nhưng chẳng ai tin. Nghe lời dúi, họ</a:t>
              </a:r>
              <a:endParaRPr lang="vi-VN" sz="2800" dirty="0">
                <a:latin typeface="+mj-lt"/>
              </a:endParaRPr>
            </a:p>
            <a:p>
              <a:pPr algn="just"/>
              <a:r>
                <a:rPr lang="vi-VN" sz="2800" dirty="0">
                  <a:latin typeface="+mj-lt"/>
                </a:rPr>
                <a:t>khoét rỗng khúc gỗ to, chuẩn bị thức ăn</a:t>
              </a:r>
              <a:endParaRPr lang="vi-VN" sz="2800" dirty="0">
                <a:latin typeface="+mj-lt"/>
              </a:endParaRPr>
            </a:p>
            <a:p>
              <a:pPr algn="just"/>
              <a:r>
                <a:rPr lang="vi-VN" sz="2800" dirty="0">
                  <a:latin typeface="+mj-lt"/>
                </a:rPr>
                <a:t>bỏ vào đó. Vừa chuẩn bị xong mọi thứ thì mưa to, gió lớn, nước ngập mênh mông.  Muôn loài chim trong biển nước. Nhờ sống</a:t>
              </a:r>
              <a:r>
                <a:rPr lang="en-US" sz="2800" dirty="0">
                  <a:latin typeface="+mj-lt"/>
                </a:rPr>
                <a:t> </a:t>
              </a:r>
              <a:r>
                <a:rPr lang="vi-VN" sz="2800" dirty="0">
                  <a:latin typeface="+mj-lt"/>
                </a:rPr>
                <a:t>trong khúc gỗ nổi, vợ chồng nhà nọ thoát nạn.</a:t>
              </a:r>
              <a:endParaRPr lang="vi-VN" sz="2800" dirty="0">
                <a:latin typeface="+mj-lt"/>
              </a:endParaRPr>
            </a:p>
          </p:txBody>
        </p:sp>
        <p:sp>
          <p:nvSpPr>
            <p:cNvPr id="8" name="Rectangle 7"/>
            <p:cNvSpPr/>
            <p:nvPr/>
          </p:nvSpPr>
          <p:spPr>
            <a:xfrm>
              <a:off x="326569" y="3726355"/>
              <a:ext cx="5803621" cy="253916"/>
            </a:xfrm>
            <a:prstGeom prst="rect">
              <a:avLst/>
            </a:prstGeom>
          </p:spPr>
          <p:txBody>
            <a:bodyPr wrap="square">
              <a:spAutoFit/>
            </a:bodyPr>
            <a:lstStyle/>
            <a:p>
              <a:endParaRPr lang="vi-VN" sz="1600" dirty="0">
                <a:latin typeface="+mj-lt"/>
              </a:endParaRPr>
            </a:p>
          </p:txBody>
        </p:sp>
      </p:grpSp>
      <p:pic>
        <p:nvPicPr>
          <p:cNvPr id="5" name="Picture 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03701" y="338339"/>
            <a:ext cx="999857" cy="700229"/>
          </a:xfrm>
          <a:prstGeom prst="rect">
            <a:avLst/>
          </a:prstGeom>
        </p:spPr>
      </p:pic>
      <p:sp>
        <p:nvSpPr>
          <p:cNvPr id="6" name="TextBox 5"/>
          <p:cNvSpPr txBox="1"/>
          <p:nvPr/>
        </p:nvSpPr>
        <p:spPr>
          <a:xfrm>
            <a:off x="1205200" y="609278"/>
            <a:ext cx="5345771" cy="730200"/>
          </a:xfrm>
          <a:prstGeom prst="rect">
            <a:avLst/>
          </a:prstGeom>
          <a:noFill/>
        </p:spPr>
        <p:txBody>
          <a:bodyPr wrap="square" rtlCol="0">
            <a:spAutoFit/>
          </a:bodyPr>
          <a:lstStyle/>
          <a:p>
            <a:pPr algn="ctr">
              <a:lnSpc>
                <a:spcPct val="150000"/>
              </a:lnSpc>
            </a:pPr>
            <a:r>
              <a:rPr lang="vi-VN" sz="3200" b="1" dirty="0">
                <a:solidFill>
                  <a:schemeClr val="accent1">
                    <a:lumMod val="75000"/>
                  </a:schemeClr>
                </a:solidFill>
                <a:latin typeface="+mj-lt"/>
              </a:rPr>
              <a:t>CHUYỆN QUẢ BẦU</a:t>
            </a:r>
            <a:endParaRPr lang="en-US" sz="3200" b="1" dirty="0">
              <a:solidFill>
                <a:schemeClr val="accent1">
                  <a:lumMod val="75000"/>
                </a:schemeClr>
              </a:solidFill>
              <a:latin typeface="+mj-lt"/>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558" y="1339478"/>
            <a:ext cx="523308" cy="384000"/>
          </a:xfrm>
          <a:prstGeom prst="rect">
            <a:avLst/>
          </a:prstGeom>
        </p:spPr>
      </p:pic>
      <p:pic>
        <p:nvPicPr>
          <p:cNvPr id="13" name="Picture 12"/>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397686" y="2328391"/>
            <a:ext cx="494513" cy="384000"/>
          </a:xfrm>
          <a:prstGeom prst="rect">
            <a:avLst/>
          </a:prstGeom>
        </p:spPr>
      </p:pic>
      <p:sp>
        <p:nvSpPr>
          <p:cNvPr id="7" name="TextBox 6"/>
          <p:cNvSpPr txBox="1"/>
          <p:nvPr/>
        </p:nvSpPr>
        <p:spPr>
          <a:xfrm>
            <a:off x="603701" y="1224513"/>
            <a:ext cx="10383099" cy="954107"/>
          </a:xfrm>
          <a:prstGeom prst="rect">
            <a:avLst/>
          </a:prstGeom>
          <a:noFill/>
        </p:spPr>
        <p:txBody>
          <a:bodyPr wrap="square" rtlCol="0">
            <a:spAutoFit/>
          </a:bodyPr>
          <a:lstStyle/>
          <a:p>
            <a:pPr marL="0" marR="0" lvl="0" indent="228600" algn="just"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Ngày xưa có vợ chồng nọ đi rừng, bắt được một con dúi. Dúi xin tha, họ thương tình tha cho nó.</a:t>
            </a:r>
            <a:endParaRPr kumimoji="0" lang="vi-VN" sz="28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15" name="Rectangle: Rounded Corners 14"/>
          <p:cNvSpPr/>
          <p:nvPr/>
        </p:nvSpPr>
        <p:spPr>
          <a:xfrm>
            <a:off x="8609609" y="491795"/>
            <a:ext cx="3146962" cy="642266"/>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p:cNvSpPr txBox="1"/>
          <p:nvPr/>
        </p:nvSpPr>
        <p:spPr>
          <a:xfrm>
            <a:off x="7853422" y="338339"/>
            <a:ext cx="4659335"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nối</a:t>
            </a:r>
            <a:r>
              <a:rPr lang="en-US" sz="3200" b="1" dirty="0">
                <a:solidFill>
                  <a:srgbClr val="FF0000"/>
                </a:solidFill>
                <a:latin typeface="+mj-lt"/>
              </a:rPr>
              <a:t> </a:t>
            </a:r>
            <a:r>
              <a:rPr lang="en-US" sz="3200" b="1" dirty="0" err="1">
                <a:solidFill>
                  <a:srgbClr val="FF0000"/>
                </a:solidFill>
                <a:latin typeface="+mj-lt"/>
              </a:rPr>
              <a:t>tiếp</a:t>
            </a:r>
            <a:r>
              <a:rPr lang="en-US" sz="3200" b="1" dirty="0">
                <a:solidFill>
                  <a:srgbClr val="FF0000"/>
                </a:solidFill>
                <a:latin typeface="+mj-lt"/>
              </a:rPr>
              <a:t> </a:t>
            </a:r>
            <a:r>
              <a:rPr lang="en-US" sz="3200" b="1" dirty="0" err="1">
                <a:solidFill>
                  <a:srgbClr val="FF0000"/>
                </a:solidFill>
                <a:latin typeface="+mj-lt"/>
              </a:rPr>
              <a:t>đoạn</a:t>
            </a:r>
            <a:endParaRPr lang="en-US" sz="3200" b="1" dirty="0">
              <a:solidFill>
                <a:srgbClr val="FF0000"/>
              </a:solidFill>
              <a:latin typeface="+mj-lt"/>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814187" y="2815754"/>
            <a:ext cx="11104735" cy="3646952"/>
            <a:chOff x="244707" y="2523579"/>
            <a:chExt cx="6467301" cy="2735213"/>
          </a:xfrm>
        </p:grpSpPr>
        <p:pic>
          <p:nvPicPr>
            <p:cNvPr id="20" name="Picture 19"/>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4415666" y="2603737"/>
              <a:ext cx="2296342" cy="2655055"/>
            </a:xfrm>
            <a:prstGeom prst="cloud">
              <a:avLst/>
            </a:prstGeom>
          </p:spPr>
        </p:pic>
        <p:sp>
          <p:nvSpPr>
            <p:cNvPr id="10" name="Rectangle 9"/>
            <p:cNvSpPr/>
            <p:nvPr/>
          </p:nvSpPr>
          <p:spPr>
            <a:xfrm>
              <a:off x="244707" y="2523579"/>
              <a:ext cx="3882959" cy="2654572"/>
            </a:xfrm>
            <a:prstGeom prst="rect">
              <a:avLst/>
            </a:prstGeom>
          </p:spPr>
          <p:txBody>
            <a:bodyPr wrap="square">
              <a:spAutoFit/>
            </a:bodyPr>
            <a:lstStyle/>
            <a:p>
              <a:pPr algn="just"/>
              <a:r>
                <a:rPr lang="vi-VN" sz="2800" dirty="0">
                  <a:latin typeface="+mj-lt"/>
                </a:rPr>
                <a:t>Lạ thay, từ trong quả bầu, những con người bé nhỏ bước ra. Người Khơ Mú ra trước. Tiếp đến, người Thái, người Mường, người Dao, người Mông, người Ê-đê, người Ba-na, người Kinh,... lần lượt ra theo.</a:t>
              </a:r>
              <a:endParaRPr lang="vi-VN" sz="2800" dirty="0">
                <a:latin typeface="+mj-lt"/>
              </a:endParaRPr>
            </a:p>
            <a:p>
              <a:pPr indent="365760" algn="just"/>
              <a:r>
                <a:rPr lang="vi-VN" sz="2800" dirty="0">
                  <a:latin typeface="+mj-lt"/>
                </a:rPr>
                <a:t>Đó là tổ tiên của các dân tộc anh em trên đất nước ta ngày nay.</a:t>
              </a:r>
              <a:endParaRPr lang="vi-VN" sz="2800" dirty="0">
                <a:latin typeface="+mj-lt"/>
              </a:endParaRPr>
            </a:p>
            <a:p>
              <a:pPr indent="228600" algn="r"/>
              <a:r>
                <a:rPr lang="vi-VN" sz="2800" dirty="0">
                  <a:latin typeface="+mj-lt"/>
                </a:rPr>
                <a:t>(Theo </a:t>
              </a:r>
              <a:r>
                <a:rPr lang="vi-VN" sz="2800" i="1" dirty="0">
                  <a:latin typeface="+mj-lt"/>
                </a:rPr>
                <a:t>Truyện cổ Khơ Mú</a:t>
              </a:r>
              <a:r>
                <a:rPr lang="vi-VN" sz="2800" dirty="0">
                  <a:latin typeface="+mj-lt"/>
                </a:rPr>
                <a:t>) </a:t>
              </a:r>
              <a:endParaRPr lang="vi-VN" sz="2800" dirty="0">
                <a:solidFill>
                  <a:schemeClr val="accent2"/>
                </a:solidFill>
                <a:latin typeface="+mj-lt"/>
              </a:endParaRPr>
            </a:p>
          </p:txBody>
        </p:sp>
      </p:grpSp>
      <p:pic>
        <p:nvPicPr>
          <p:cNvPr id="5" name="Picture 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576242" y="343352"/>
            <a:ext cx="1018968" cy="700229"/>
          </a:xfrm>
          <a:prstGeom prst="rect">
            <a:avLst/>
          </a:prstGeom>
        </p:spPr>
      </p:pic>
      <p:sp>
        <p:nvSpPr>
          <p:cNvPr id="6" name="TextBox 5"/>
          <p:cNvSpPr txBox="1"/>
          <p:nvPr/>
        </p:nvSpPr>
        <p:spPr>
          <a:xfrm>
            <a:off x="1517326" y="559269"/>
            <a:ext cx="5345771" cy="730200"/>
          </a:xfrm>
          <a:prstGeom prst="rect">
            <a:avLst/>
          </a:prstGeom>
          <a:noFill/>
        </p:spPr>
        <p:txBody>
          <a:bodyPr wrap="square" rtlCol="0">
            <a:spAutoFit/>
          </a:bodyPr>
          <a:lstStyle/>
          <a:p>
            <a:pPr algn="ctr">
              <a:lnSpc>
                <a:spcPct val="150000"/>
              </a:lnSpc>
            </a:pPr>
            <a:r>
              <a:rPr lang="vi-VN" sz="3200" b="1" dirty="0">
                <a:solidFill>
                  <a:schemeClr val="accent1"/>
                </a:solidFill>
                <a:latin typeface="+mj-lt"/>
              </a:rPr>
              <a:t>CHUYỆN QUẢ BẦU</a:t>
            </a:r>
            <a:endParaRPr lang="en-US" sz="3200" b="1" dirty="0">
              <a:solidFill>
                <a:schemeClr val="accent1"/>
              </a:solidFill>
              <a:latin typeface="+mj-lt"/>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243" y="1220638"/>
            <a:ext cx="494513" cy="384000"/>
          </a:xfrm>
          <a:prstGeom prst="rect">
            <a:avLst/>
          </a:prstGeom>
        </p:spPr>
      </p:pic>
      <p:sp>
        <p:nvSpPr>
          <p:cNvPr id="7" name="TextBox 6"/>
          <p:cNvSpPr txBox="1"/>
          <p:nvPr/>
        </p:nvSpPr>
        <p:spPr>
          <a:xfrm>
            <a:off x="814187" y="1154403"/>
            <a:ext cx="9968043" cy="1815882"/>
          </a:xfrm>
          <a:prstGeom prst="rect">
            <a:avLst/>
          </a:prstGeom>
          <a:noFill/>
        </p:spPr>
        <p:txBody>
          <a:bodyPr wrap="square" rtlCol="0">
            <a:spAutoFit/>
          </a:bodyPr>
          <a:lstStyle/>
          <a:p>
            <a:pPr marL="0" marR="0" lvl="0" indent="365760" algn="just"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Ít lâu sau, người vợ sinh ra một quả bầu.</a:t>
            </a:r>
            <a:endParaRPr kumimoji="0" lang="vi-VN" sz="2800" b="0" i="0" u="none" strike="noStrike" kern="1200" cap="none" spc="0" normalizeH="0" baseline="0" noProof="0" dirty="0">
              <a:ln>
                <a:noFill/>
              </a:ln>
              <a:solidFill>
                <a:prstClr val="black"/>
              </a:solidFill>
              <a:effectLst/>
              <a:uLnTx/>
              <a:uFillTx/>
              <a:latin typeface="Arial-Rounded"/>
              <a:ea typeface="Arial-Rounded"/>
              <a:cs typeface="+mn-cs"/>
            </a:endParaRPr>
          </a:p>
          <a:p>
            <a:pPr marL="0" marR="0" lvl="0" indent="365760" algn="just"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Một hôm, đi làm nương về, họ nghe tiếng cười đùa từ gác bếp để quả bầu. Thấy lạ, họ lấy quả bầu xuống, áp tai nghe thì có tiếng lao xao. Người vợ bèn lấy que dùi quả bầu.</a:t>
            </a:r>
            <a:endParaRPr lang="en-US" dirty="0"/>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0.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5833</Words>
  <Application>WPS Presentation</Application>
  <PresentationFormat>Widescreen</PresentationFormat>
  <Paragraphs>167</Paragraphs>
  <Slides>17</Slides>
  <Notes>3</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17</vt:i4>
      </vt:variant>
    </vt:vector>
  </HeadingPairs>
  <TitlesOfParts>
    <vt:vector size="31" baseType="lpstr">
      <vt:lpstr>Arial</vt:lpstr>
      <vt:lpstr>SimSun</vt:lpstr>
      <vt:lpstr>Wingdings</vt:lpstr>
      <vt:lpstr>Arial</vt:lpstr>
      <vt:lpstr>Arial-Rounded</vt:lpstr>
      <vt:lpstr>Calibri</vt:lpstr>
      <vt:lpstr>Times New Roman</vt:lpstr>
      <vt:lpstr>Times New Roman</vt:lpstr>
      <vt:lpstr>#9Slide03 NettoOTLight</vt:lpstr>
      <vt:lpstr>Microsoft YaHei</vt:lpstr>
      <vt:lpstr>Verdana</vt:lpstr>
      <vt:lpstr>Arial Unicode MS</vt:lpstr>
      <vt:lpstr>Office Theme</vt:lpstr>
      <vt:lpstr>3_Office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25</cp:revision>
  <dcterms:created xsi:type="dcterms:W3CDTF">2021-07-20T01:55:00Z</dcterms:created>
  <dcterms:modified xsi:type="dcterms:W3CDTF">2023-07-21T03:18:42Z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739B99818DD94921925109133D070B36</vt:lpwstr>
  </property>
  <property fmtid="{D5CDD505-2E9C-101B-9397-08002B2CF9AE}" pid="3" name="KSOProductBuildVer">
    <vt:lpwstr>1033-11.2.0.11537</vt:lpwstr>
  </property>
</Properties>
</file>