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7"/>
  </p:notesMasterIdLst>
  <p:sldIdLst>
    <p:sldId id="11088445" r:id="rId5"/>
    <p:sldId id="11088393" r:id="rId6"/>
    <p:sldId id="11088446" r:id="rId7"/>
    <p:sldId id="11088448" r:id="rId8"/>
    <p:sldId id="330" r:id="rId9"/>
    <p:sldId id="11088432" r:id="rId10"/>
    <p:sldId id="11088443" r:id="rId11"/>
    <p:sldId id="11088449" r:id="rId12"/>
    <p:sldId id="332" r:id="rId13"/>
    <p:sldId id="11088444" r:id="rId14"/>
    <p:sldId id="336"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5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2022/3/12</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86ED-B9B4-45F3-94A8-9617A3CB47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1FCD43-E6AF-401A-B248-BC6D726C4B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8235E60-1C91-4B04-B877-80E945C58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5" name="Picture 4">
            <a:extLst>
              <a:ext uri="{FF2B5EF4-FFF2-40B4-BE49-F238E27FC236}">
                <a16:creationId xmlns:a16="http://schemas.microsoft.com/office/drawing/2014/main" id="{AE1A37A9-5289-4AEC-8881-2B2FE3F2E8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0258" y="117958"/>
            <a:ext cx="1433052" cy="1433052"/>
          </a:xfrm>
          <a:prstGeom prst="rect">
            <a:avLst/>
          </a:prstGeom>
        </p:spPr>
      </p:pic>
      <p:grpSp>
        <p:nvGrpSpPr>
          <p:cNvPr id="6" name="Group 5">
            <a:extLst>
              <a:ext uri="{FF2B5EF4-FFF2-40B4-BE49-F238E27FC236}">
                <a16:creationId xmlns:a16="http://schemas.microsoft.com/office/drawing/2014/main" id="{78D92BD4-C1A5-4C7C-98D8-BE7AD84D7217}"/>
              </a:ext>
            </a:extLst>
          </p:cNvPr>
          <p:cNvGrpSpPr/>
          <p:nvPr/>
        </p:nvGrpSpPr>
        <p:grpSpPr>
          <a:xfrm>
            <a:off x="1312510" y="2027350"/>
            <a:ext cx="9566979" cy="1855975"/>
            <a:chOff x="1233756" y="3227454"/>
            <a:chExt cx="9566979" cy="2941742"/>
          </a:xfrm>
          <a:solidFill>
            <a:srgbClr val="FF0066"/>
          </a:solidFill>
        </p:grpSpPr>
        <p:sp>
          <p:nvSpPr>
            <p:cNvPr id="7" name="Rectangle: Rounded Corners 6">
              <a:extLst>
                <a:ext uri="{FF2B5EF4-FFF2-40B4-BE49-F238E27FC236}">
                  <a16:creationId xmlns:a16="http://schemas.microsoft.com/office/drawing/2014/main" id="{FD6A4BD1-E1A7-4760-8107-2BC720B21D86}"/>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45F1B52-9865-494D-B91B-ACF38EA5361C}"/>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5EF7A5C-9ADE-4524-9C34-E15DB00781D2}"/>
              </a:ext>
            </a:extLst>
          </p:cNvPr>
          <p:cNvSpPr txBox="1"/>
          <p:nvPr/>
        </p:nvSpPr>
        <p:spPr>
          <a:xfrm>
            <a:off x="3772878" y="525937"/>
            <a:ext cx="4488729" cy="954107"/>
          </a:xfrm>
          <a:prstGeom prst="rect">
            <a:avLst/>
          </a:prstGeom>
          <a:noFill/>
        </p:spPr>
        <p:txBody>
          <a:bodyPr wrap="none" rtlCol="0">
            <a:spAutoFit/>
          </a:bodyPr>
          <a:lstStyle/>
          <a:p>
            <a:pPr algn="ctr"/>
            <a:r>
              <a:rPr lang="en-US" sz="2800" b="1" dirty="0">
                <a:solidFill>
                  <a:srgbClr val="002060"/>
                </a:solidFill>
                <a:latin typeface="+mj-lt"/>
                <a:ea typeface="Arial-Rounded" panose="020B0500000000000000" pitchFamily="34" charset="0"/>
                <a:cs typeface="Arial-Rounded" panose="020B0500000000000000" pitchFamily="34" charset="0"/>
              </a:rPr>
              <a:t>PHÒNG GD &amp;ĐT LONG BIÊN</a:t>
            </a:r>
          </a:p>
          <a:p>
            <a:pPr algn="ctr"/>
            <a:r>
              <a:rPr lang="en-US" sz="2800" b="1" dirty="0">
                <a:solidFill>
                  <a:srgbClr val="002060"/>
                </a:solidFill>
                <a:latin typeface="+mj-lt"/>
                <a:ea typeface="Arial-Rounded" panose="020B0500000000000000" pitchFamily="34" charset="0"/>
                <a:cs typeface="Arial-Rounded" panose="020B0500000000000000" pitchFamily="34" charset="0"/>
              </a:rPr>
              <a:t>TRƯỜNG TIỂU HỌC PHÚC LỢI</a:t>
            </a:r>
          </a:p>
        </p:txBody>
      </p:sp>
      <p:sp>
        <p:nvSpPr>
          <p:cNvPr id="10" name="TextBox 9">
            <a:extLst>
              <a:ext uri="{FF2B5EF4-FFF2-40B4-BE49-F238E27FC236}">
                <a16:creationId xmlns:a16="http://schemas.microsoft.com/office/drawing/2014/main" id="{762AFA3D-DD2D-48FD-A678-99A303EC1FF6}"/>
              </a:ext>
            </a:extLst>
          </p:cNvPr>
          <p:cNvSpPr txBox="1"/>
          <p:nvPr/>
        </p:nvSpPr>
        <p:spPr>
          <a:xfrm>
            <a:off x="2611829" y="2561613"/>
            <a:ext cx="6810825" cy="830997"/>
          </a:xfrm>
          <a:prstGeom prst="rect">
            <a:avLst/>
          </a:prstGeom>
          <a:noFill/>
        </p:spPr>
        <p:txBody>
          <a:bodyPr wrap="square" rtlCol="0">
            <a:spAutoFit/>
          </a:bodyPr>
          <a:lstStyle/>
          <a:p>
            <a:pPr algn="ctr"/>
            <a:r>
              <a:rPr lang="en-US" sz="4800" b="1" dirty="0" smtClean="0">
                <a:solidFill>
                  <a:srgbClr val="FF0000"/>
                </a:solidFill>
                <a:latin typeface="Calibri" panose="020F0502020204030204" pitchFamily="34" charset="0"/>
                <a:ea typeface="Arial-Rounded" panose="020B0500000000000000" pitchFamily="34" charset="0"/>
                <a:cs typeface="Calibri" panose="020F0502020204030204" pitchFamily="34" charset="0"/>
              </a:rPr>
              <a:t>TIẾNG VIỆT 2</a:t>
            </a:r>
            <a:endParaRPr lang="en-US" sz="4800" b="1" dirty="0">
              <a:solidFill>
                <a:srgbClr val="FF0000"/>
              </a:solidFill>
              <a:latin typeface="Calibri" panose="020F0502020204030204" pitchFamily="34" charset="0"/>
              <a:ea typeface="Arial-Rounded" panose="020B0500000000000000" pitchFamily="34" charset="0"/>
              <a:cs typeface="Calibri" panose="020F0502020204030204" pitchFamily="34" charset="0"/>
            </a:endParaRPr>
          </a:p>
        </p:txBody>
      </p:sp>
      <p:pic>
        <p:nvPicPr>
          <p:cNvPr id="11" name="图片 6">
            <a:extLst>
              <a:ext uri="{FF2B5EF4-FFF2-40B4-BE49-F238E27FC236}">
                <a16:creationId xmlns:a16="http://schemas.microsoft.com/office/drawing/2014/main" id="{99B33DA4-2A27-4BB9-9B04-DAE86C35A4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2" name="图片 9">
            <a:extLst>
              <a:ext uri="{FF2B5EF4-FFF2-40B4-BE49-F238E27FC236}">
                <a16:creationId xmlns:a16="http://schemas.microsoft.com/office/drawing/2014/main" id="{B0B23C7C-F98E-45FE-8F81-B3B318B666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3" name="图片 10">
            <a:extLst>
              <a:ext uri="{FF2B5EF4-FFF2-40B4-BE49-F238E27FC236}">
                <a16:creationId xmlns:a16="http://schemas.microsoft.com/office/drawing/2014/main" id="{FFFA0E9A-BF3A-461A-8B2C-E86191CBE7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171089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 panose="020B0604020202020204" pitchFamily="34" charset="0"/>
                <a:ea typeface="Arial-Rounded" panose="020B0500000000000000" pitchFamily="34" charset="0"/>
                <a:cs typeface="Arial" panose="020B0604020202020204" pitchFamily="34" charset="0"/>
              </a:rPr>
              <a:t>3. </a:t>
            </a:r>
            <a:r>
              <a:rPr lang="en-US" sz="3200" dirty="0" err="1">
                <a:latin typeface="Arial" panose="020B0604020202020204" pitchFamily="34" charset="0"/>
                <a:ea typeface="Arial-Rounded" panose="020B0500000000000000" pitchFamily="34" charset="0"/>
                <a:cs typeface="Arial" panose="020B0604020202020204" pitchFamily="34" charset="0"/>
              </a:rPr>
              <a:t>Chọn</a:t>
            </a:r>
            <a:r>
              <a:rPr lang="en-US" sz="3200" dirty="0">
                <a:latin typeface="Arial" panose="020B0604020202020204" pitchFamily="34" charset="0"/>
                <a:ea typeface="Arial-Rounded" panose="020B0500000000000000" pitchFamily="34" charset="0"/>
                <a:cs typeface="Arial" panose="020B0604020202020204" pitchFamily="34" charset="0"/>
              </a:rPr>
              <a:t> a </a:t>
            </a:r>
            <a:r>
              <a:rPr lang="en-US" sz="3200" dirty="0" err="1">
                <a:latin typeface="Arial" panose="020B0604020202020204" pitchFamily="34" charset="0"/>
                <a:ea typeface="Arial-Rounded" panose="020B0500000000000000" pitchFamily="34" charset="0"/>
                <a:cs typeface="Arial" panose="020B0604020202020204" pitchFamily="34" charset="0"/>
              </a:rPr>
              <a:t>hoặc</a:t>
            </a:r>
            <a:r>
              <a:rPr lang="en-US" sz="3200" dirty="0">
                <a:latin typeface="Arial" panose="020B0604020202020204" pitchFamily="34" charset="0"/>
                <a:ea typeface="Arial-Rounded" panose="020B0500000000000000" pitchFamily="34" charset="0"/>
                <a:cs typeface="Arial" panose="020B0604020202020204" pitchFamily="34" charset="0"/>
              </a:rPr>
              <a:t> b</a:t>
            </a:r>
          </a:p>
          <a:p>
            <a:r>
              <a:rPr lang="en-US" sz="3200" dirty="0">
                <a:latin typeface="Arial" panose="020B0604020202020204" pitchFamily="34" charset="0"/>
                <a:ea typeface="Arial-Rounded" panose="020B0500000000000000" pitchFamily="34" charset="0"/>
                <a:cs typeface="Arial" panose="020B0604020202020204" pitchFamily="34" charset="0"/>
              </a:rPr>
              <a:t>a. </a:t>
            </a:r>
            <a:r>
              <a:rPr lang="en-US" sz="3200" dirty="0" err="1">
                <a:latin typeface="Arial" panose="020B0604020202020204" pitchFamily="34" charset="0"/>
                <a:ea typeface="Arial-Rounded" panose="020B0500000000000000" pitchFamily="34" charset="0"/>
                <a:cs typeface="Arial" panose="020B0604020202020204" pitchFamily="34" charset="0"/>
              </a:rPr>
              <a:t>Tìm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từ</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ngữ</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gọi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tên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sự</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vật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tiếng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bắt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đầu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bằng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i="1" dirty="0">
                <a:latin typeface="Arial" panose="020B0604020202020204" pitchFamily="34" charset="0"/>
                <a:ea typeface="Arial-Rounded" panose="020B0500000000000000" pitchFamily="34" charset="0"/>
                <a:cs typeface="Arial" panose="020B0604020202020204" pitchFamily="34" charset="0"/>
              </a:rPr>
              <a:t>s</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hoặc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i="1" dirty="0">
                <a:latin typeface="Arial" panose="020B0604020202020204" pitchFamily="34" charset="0"/>
                <a:ea typeface="Arial-Rounded" panose="020B0500000000000000" pitchFamily="34" charset="0"/>
                <a:cs typeface="Arial" panose="020B0604020202020204" pitchFamily="34" charset="0"/>
              </a:rPr>
              <a:t>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 panose="020B0604020202020204" pitchFamily="34" charset="0"/>
                <a:ea typeface="Arial-Rounded" panose="020B0500000000000000" pitchFamily="34" charset="0"/>
                <a:cs typeface="Arial" panose="020B0604020202020204" pitchFamily="34" charset="0"/>
              </a:rPr>
              <a:t>Ốc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sên</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503364"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 panose="020B0604020202020204" pitchFamily="34" charset="0"/>
                <a:ea typeface="Arial-Rounded" panose="020B0500000000000000" pitchFamily="34" charset="0"/>
                <a:cs typeface="Arial" panose="020B0604020202020204" pitchFamily="34" charset="0"/>
              </a:rPr>
              <a:t>Xấu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hổ</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Con </a:t>
            </a:r>
            <a:r>
              <a:rPr lang="en-US" sz="3600" dirty="0" err="1">
                <a:latin typeface="Arial" panose="020B0604020202020204" pitchFamily="34" charset="0"/>
                <a:ea typeface="Arial-Rounded" panose="020B0500000000000000" pitchFamily="34" charset="0"/>
                <a:cs typeface="Arial" panose="020B0604020202020204" pitchFamily="34" charset="0"/>
              </a:rPr>
              <a:t>sâu</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 panose="020B0604020202020204" pitchFamily="34" charset="0"/>
                <a:ea typeface="Arial-Rounded" panose="020B0500000000000000" pitchFamily="34" charset="0"/>
                <a:cs typeface="Arial" panose="020B0604020202020204" pitchFamily="34" charset="0"/>
              </a:rPr>
              <a:t>Xương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rồng</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6983481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41912" y="1717344"/>
            <a:ext cx="2076994" cy="739754"/>
          </a:xfrm>
          <a:prstGeom prst="rect">
            <a:avLst/>
          </a:prstGeom>
        </p:spPr>
        <p:txBody>
          <a:bodyPr wrap="square">
            <a:spAutoFit/>
          </a:bodyPr>
          <a:lstStyle/>
          <a:p>
            <a:pPr>
              <a:lnSpc>
                <a:spcPct val="150000"/>
              </a:lnSpc>
            </a:pP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thỏ</a:t>
            </a:r>
            <a:endPar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3634934" y="2457184"/>
            <a:ext cx="1340857" cy="830997"/>
          </a:xfrm>
          <a:prstGeom prst="rect">
            <a:avLst/>
          </a:prstGeom>
        </p:spPr>
        <p:txBody>
          <a:bodyPr wrap="square">
            <a:spAutoFit/>
          </a:bodyPr>
          <a:lstStyle/>
          <a:p>
            <a:pPr algn="just">
              <a:lnSpc>
                <a:spcPct val="150000"/>
              </a:lnSpc>
            </a:pPr>
            <a:r>
              <a:rPr lang="en-US" sz="32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Khỏe</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3634934" y="3185909"/>
            <a:ext cx="3995455" cy="830997"/>
          </a:xfrm>
          <a:prstGeom prst="rect">
            <a:avLst/>
          </a:prstGeom>
        </p:spPr>
        <p:txBody>
          <a:bodyPr wrap="square">
            <a:spAutoFit/>
          </a:bodyPr>
          <a:lstStyle/>
          <a:p>
            <a:pPr algn="just">
              <a:lnSpc>
                <a:spcPct val="150000"/>
              </a:lnSpc>
            </a:pPr>
            <a:r>
              <a:rPr lang="en-US" sz="32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Dữ</a:t>
            </a:r>
            <a:endPar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3389683" y="1717344"/>
            <a:ext cx="3860719" cy="2217082"/>
          </a:xfrm>
          <a:prstGeom prst="rect">
            <a:avLst/>
          </a:prstGeom>
        </p:spPr>
        <p:txBody>
          <a:bodyPr wrap="square">
            <a:spAutoFit/>
          </a:bodyPr>
          <a:lstStyle/>
          <a:p>
            <a:pPr algn="just">
              <a:lnSpc>
                <a:spcPct val="150000"/>
              </a:lnSpc>
            </a:pP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Nhát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tho</a:t>
            </a:r>
            <a:r>
              <a:rPr lang="en-US" sz="3200" dirty="0">
                <a:latin typeface="Arial" panose="020B0604020202020204" pitchFamily="34" charset="0"/>
                <a:ea typeface="Arial-Rounded" panose="020B0500000000000000" pitchFamily="34" charset="0"/>
                <a:cs typeface="Arial" panose="020B0604020202020204" pitchFamily="34" charset="0"/>
              </a:rPr>
              <a:t>.</a:t>
            </a:r>
          </a:p>
          <a:p>
            <a:pPr algn="just">
              <a:lnSpc>
                <a:spcPct val="150000"/>
              </a:lnSpc>
            </a:pP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Khoe</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trâu</a:t>
            </a:r>
            <a:r>
              <a:rPr lang="en-US" sz="3200" dirty="0">
                <a:latin typeface="Arial" panose="020B0604020202020204" pitchFamily="34" charset="0"/>
                <a:ea typeface="Arial-Rounded" panose="020B0500000000000000" pitchFamily="34" charset="0"/>
                <a:cs typeface="Arial" panose="020B0604020202020204" pitchFamily="34" charset="0"/>
              </a:rPr>
              <a:t>.</a:t>
            </a:r>
          </a:p>
          <a:p>
            <a:pPr algn="just">
              <a:lnSpc>
                <a:spcPct val="150000"/>
              </a:lnSpc>
            </a:pP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Dư</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hổ</a:t>
            </a:r>
            <a:r>
              <a:rPr lang="en-US" sz="3200" dirty="0">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739754"/>
          </a:xfrm>
          <a:prstGeom prst="rect">
            <a:avLst/>
          </a:prstGeom>
          <a:noFill/>
        </p:spPr>
        <p:txBody>
          <a:bodyPr wrap="square" rtlCol="0">
            <a:spAutoFit/>
          </a:bodyPr>
          <a:lstStyle/>
          <a:p>
            <a:pPr algn="just">
              <a:lnSpc>
                <a:spcPct val="150000"/>
              </a:lnSpc>
            </a:pPr>
            <a:r>
              <a:rPr lang="en-US" sz="3200" b="1" dirty="0">
                <a:latin typeface="Arial" panose="020B0604020202020204" pitchFamily="34" charset="0"/>
                <a:ea typeface="Arial-Rounded" panose="020B0500000000000000" pitchFamily="34" charset="0"/>
                <a:cs typeface="Arial" panose="020B0604020202020204" pitchFamily="34" charset="0"/>
              </a:rPr>
              <a:t>3.</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Chọn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dấu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hỏi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hoặc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dấu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ngã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cho</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chữ</a:t>
            </a:r>
            <a:r>
              <a:rPr lang="en-US" sz="3200" dirty="0">
                <a:latin typeface="Arial" panose="020B0604020202020204" pitchFamily="34" charset="0"/>
                <a:ea typeface="Arial-Rounded" panose="020B0500000000000000" pitchFamily="34" charset="0"/>
                <a:cs typeface="Arial" panose="020B0604020202020204" pitchFamily="34" charset="0"/>
              </a:rPr>
              <a:t> in </a:t>
            </a:r>
            <a:r>
              <a:rPr lang="en-US" sz="3200" dirty="0" err="1">
                <a:latin typeface="Arial" panose="020B0604020202020204" pitchFamily="34" charset="0"/>
                <a:ea typeface="Arial-Rounded" panose="020B0500000000000000" pitchFamily="34" charset="0"/>
                <a:cs typeface="Arial" panose="020B0604020202020204" pitchFamily="34" charset="0"/>
              </a:rPr>
              <a:t>đậm</a:t>
            </a:r>
            <a:endParaRPr lang="en-US" sz="3200" i="1" dirty="0">
              <a:latin typeface="Arial" panose="020B0604020202020204" pitchFamily="34" charset="0"/>
              <a:ea typeface="Arial-Rounded" panose="020B0500000000000000" pitchFamily="34" charset="0"/>
              <a:cs typeface="Arial" panose="020B0604020202020204"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1" i="0" u="none" strike="noStrike" kern="1200" cap="none" spc="0" normalizeH="0" baseline="0" noProof="0" dirty="0" err="1" smtClean="0">
                <a:ln>
                  <a:noFill/>
                </a:ln>
                <a:solidFill>
                  <a:srgbClr val="FF0000"/>
                </a:solidFill>
                <a:effectLst/>
                <a:uLnTx/>
                <a:uFillTx/>
                <a:latin typeface="Calibri"/>
                <a:ea typeface="+mn-ea"/>
                <a:cs typeface="+mn-cs"/>
              </a:rPr>
              <a:t>Hoạt</a:t>
            </a:r>
            <a:r>
              <a:rPr kumimoji="0" lang="en-US" sz="6000" b="1" i="0" u="none" strike="noStrike" kern="1200" cap="none" spc="0" normalizeH="0" noProof="0" dirty="0" smtClean="0">
                <a:ln>
                  <a:noFill/>
                </a:ln>
                <a:solidFill>
                  <a:srgbClr val="FF0000"/>
                </a:solidFill>
                <a:effectLst/>
                <a:uLnTx/>
                <a:uFillTx/>
                <a:latin typeface="Calibri"/>
                <a:ea typeface="+mn-ea"/>
                <a:cs typeface="+mn-cs"/>
              </a:rPr>
              <a:t> </a:t>
            </a:r>
            <a:r>
              <a:rPr kumimoji="0" lang="en-US" sz="6000" b="1" i="0" u="none" strike="noStrike" kern="1200" cap="none" spc="0" normalizeH="0" noProof="0" dirty="0" err="1" smtClean="0">
                <a:ln>
                  <a:noFill/>
                </a:ln>
                <a:solidFill>
                  <a:srgbClr val="FF0000"/>
                </a:solidFill>
                <a:effectLst/>
                <a:uLnTx/>
                <a:uFillTx/>
                <a:latin typeface="Calibri"/>
                <a:ea typeface="+mn-ea"/>
                <a:cs typeface="+mn-cs"/>
              </a:rPr>
              <a:t>động</a:t>
            </a:r>
            <a:r>
              <a:rPr kumimoji="0" lang="en-US" sz="6000" b="1" i="0" u="none" strike="noStrike" kern="1200" cap="none" spc="0" normalizeH="0" noProof="0" dirty="0" smtClean="0">
                <a:ln>
                  <a:noFill/>
                </a:ln>
                <a:solidFill>
                  <a:srgbClr val="FF0000"/>
                </a:solidFill>
                <a:effectLst/>
                <a:uLnTx/>
                <a:uFillTx/>
                <a:latin typeface="Calibri"/>
                <a:ea typeface="+mn-ea"/>
                <a:cs typeface="+mn-cs"/>
              </a:rPr>
              <a:t> </a:t>
            </a:r>
            <a:r>
              <a:rPr kumimoji="0" lang="en-US" sz="6000" b="1" i="0" u="none" strike="noStrike" kern="1200" cap="none" spc="0" normalizeH="0" noProof="0" dirty="0" err="1" smtClean="0">
                <a:ln>
                  <a:noFill/>
                </a:ln>
                <a:solidFill>
                  <a:srgbClr val="FF0000"/>
                </a:solidFill>
                <a:effectLst/>
                <a:uLnTx/>
                <a:uFillTx/>
                <a:latin typeface="Calibri"/>
                <a:ea typeface="+mn-ea"/>
                <a:cs typeface="+mn-cs"/>
              </a:rPr>
              <a:t>tiếp</a:t>
            </a:r>
            <a:r>
              <a:rPr kumimoji="0" lang="en-US" sz="6000" b="1" i="0" u="none" strike="noStrike" kern="1200" cap="none" spc="0" normalizeH="0" noProof="0" dirty="0" smtClean="0">
                <a:ln>
                  <a:noFill/>
                </a:ln>
                <a:solidFill>
                  <a:srgbClr val="FF0000"/>
                </a:solidFill>
                <a:effectLst/>
                <a:uLnTx/>
                <a:uFillTx/>
                <a:latin typeface="Calibri"/>
                <a:ea typeface="+mn-ea"/>
                <a:cs typeface="+mn-cs"/>
              </a:rPr>
              <a:t> </a:t>
            </a:r>
            <a:r>
              <a:rPr kumimoji="0" lang="en-US" sz="6000" b="1" i="0" u="none" strike="noStrike" kern="1200" cap="none" spc="0" normalizeH="0" noProof="0" dirty="0" err="1" smtClean="0">
                <a:ln>
                  <a:noFill/>
                </a:ln>
                <a:solidFill>
                  <a:srgbClr val="FF0000"/>
                </a:solidFill>
                <a:effectLst/>
                <a:uLnTx/>
                <a:uFillTx/>
                <a:latin typeface="Calibri"/>
                <a:ea typeface="+mn-ea"/>
                <a:cs typeface="+mn-cs"/>
              </a:rPr>
              <a:t>nối</a:t>
            </a:r>
            <a:endParaRPr kumimoji="0" sz="6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17297" y="110765"/>
            <a:ext cx="11605768" cy="6624161"/>
          </a:xfrm>
          <a:prstGeom prst="rect">
            <a:avLst/>
          </a:prstGeom>
        </p:spPr>
      </p:pic>
      <p:pic>
        <p:nvPicPr>
          <p:cNvPr id="12" name="PA_图片 11"/>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3134691" y="1968461"/>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ea typeface="Arial-Rounded" panose="020B0500000000000000" pitchFamily="34" charset="0"/>
              <a:cs typeface="Arial-Rounded" panose="020B0500000000000000" pitchFamily="34" charset="0"/>
            </a:endParaRPr>
          </a:p>
        </p:txBody>
      </p:sp>
      <p:sp>
        <p:nvSpPr>
          <p:cNvPr id="38" name="TextBox 37"/>
          <p:cNvSpPr txBox="1"/>
          <p:nvPr/>
        </p:nvSpPr>
        <p:spPr>
          <a:xfrm>
            <a:off x="3334564" y="2898397"/>
            <a:ext cx="53712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7479D"/>
                </a:solidFill>
                <a:effectLst/>
                <a:uLnTx/>
                <a:uFillTx/>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smtClean="0">
                <a:ln>
                  <a:noFill/>
                </a:ln>
                <a:solidFill>
                  <a:srgbClr val="17479D"/>
                </a:solidFill>
                <a:effectLst/>
                <a:uLnTx/>
                <a:uFillTx/>
                <a:ea typeface="Arial-Rounded" panose="020B0500000000000000" pitchFamily="34" charset="0"/>
                <a:cs typeface="Arial-Rounded" panose="020B0500000000000000" pitchFamily="34" charset="0"/>
              </a:rPr>
              <a:t> BIỆT CÁNH CAM</a:t>
            </a:r>
            <a:endParaRPr kumimoji="0" lang="en-US" sz="3600" b="1" i="0" u="none" strike="noStrike" kern="1200" cap="none" spc="0" normalizeH="0" baseline="0" noProof="0" dirty="0">
              <a:ln>
                <a:noFill/>
              </a:ln>
              <a:solidFill>
                <a:srgbClr val="17479D"/>
              </a:solidFill>
              <a:effectLst/>
              <a:uLnTx/>
              <a:uFillTx/>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89670"/>
          </a:xfrm>
          <a:prstGeom prst="rect">
            <a:avLst/>
          </a:prstGeom>
        </p:spPr>
      </p:pic>
      <p:sp>
        <p:nvSpPr>
          <p:cNvPr id="5" name="TextBox 4"/>
          <p:cNvSpPr txBox="1"/>
          <p:nvPr/>
        </p:nvSpPr>
        <p:spPr>
          <a:xfrm>
            <a:off x="994457" y="1052310"/>
            <a:ext cx="7188009" cy="523220"/>
          </a:xfrm>
          <a:prstGeom prst="rect">
            <a:avLst/>
          </a:prstGeom>
          <a:noFill/>
        </p:spPr>
        <p:txBody>
          <a:bodyPr wrap="square" rtlCol="0">
            <a:spAutoFit/>
          </a:bodyPr>
          <a:lstStyle/>
          <a:p>
            <a:pPr defTabSz="685783">
              <a:defRPr/>
            </a:pPr>
            <a:r>
              <a:rPr lang="en-US" sz="2800" b="1" dirty="0" err="1">
                <a:solidFill>
                  <a:prstClr val="white"/>
                </a:solidFill>
                <a:latin typeface="HP001 4 hàng" panose="020B0603050302020204" pitchFamily="34" charset="0"/>
              </a:rPr>
              <a:t>Thứ</a:t>
            </a:r>
            <a:r>
              <a:rPr lang="en-US" sz="2800" b="1" dirty="0">
                <a:solidFill>
                  <a:prstClr val="white"/>
                </a:solidFill>
                <a:latin typeface="HP001 4 hàng" panose="020B0603050302020204" pitchFamily="34" charset="0"/>
              </a:rPr>
              <a:t> </a:t>
            </a:r>
            <a:r>
              <a:rPr lang="en-US" sz="2800" b="1" dirty="0" err="1" smtClean="0">
                <a:solidFill>
                  <a:prstClr val="white"/>
                </a:solidFill>
                <a:latin typeface="HP001 4 hàng" panose="020B0603050302020204" pitchFamily="34" charset="0"/>
              </a:rPr>
              <a:t>năm</a:t>
            </a:r>
            <a:r>
              <a:rPr lang="en-US" sz="2800" b="1" dirty="0" smtClean="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ngày</a:t>
            </a:r>
            <a:r>
              <a:rPr lang="en-US" sz="2800" b="1" dirty="0">
                <a:solidFill>
                  <a:prstClr val="white"/>
                </a:solidFill>
                <a:latin typeface="HP001 4 hàng" panose="020B0603050302020204" pitchFamily="34" charset="0"/>
              </a:rPr>
              <a:t> </a:t>
            </a:r>
            <a:r>
              <a:rPr lang="en-US" sz="2800" b="1" dirty="0" smtClean="0">
                <a:solidFill>
                  <a:prstClr val="white"/>
                </a:solidFill>
                <a:latin typeface="HP001 4 hàng" panose="020B0603050302020204" pitchFamily="34" charset="0"/>
              </a:rPr>
              <a:t>17 </a:t>
            </a:r>
            <a:r>
              <a:rPr lang="en-US" sz="2800" b="1" dirty="0" err="1">
                <a:solidFill>
                  <a:prstClr val="white"/>
                </a:solidFill>
                <a:latin typeface="HP001 4 hàng" panose="020B0603050302020204" pitchFamily="34" charset="0"/>
              </a:rPr>
              <a:t>tháng</a:t>
            </a:r>
            <a:r>
              <a:rPr lang="en-US" sz="2800" b="1" dirty="0">
                <a:solidFill>
                  <a:prstClr val="white"/>
                </a:solidFill>
                <a:latin typeface="HP001 4 hàng" panose="020B0603050302020204" pitchFamily="34" charset="0"/>
              </a:rPr>
              <a:t> 3</a:t>
            </a:r>
            <a:r>
              <a:rPr lang="en-US" sz="2800" b="1" dirty="0" smtClean="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năm</a:t>
            </a:r>
            <a:r>
              <a:rPr lang="en-US" sz="2800" b="1" dirty="0">
                <a:solidFill>
                  <a:prstClr val="white"/>
                </a:solidFill>
                <a:latin typeface="HP001 4 hàng" panose="020B0603050302020204" pitchFamily="34" charset="0"/>
              </a:rPr>
              <a:t> 2022</a:t>
            </a:r>
          </a:p>
        </p:txBody>
      </p:sp>
      <p:sp>
        <p:nvSpPr>
          <p:cNvPr id="6" name="TextBox 5"/>
          <p:cNvSpPr txBox="1"/>
          <p:nvPr/>
        </p:nvSpPr>
        <p:spPr>
          <a:xfrm>
            <a:off x="2911441" y="1736446"/>
            <a:ext cx="1962217" cy="523220"/>
          </a:xfrm>
          <a:prstGeom prst="rect">
            <a:avLst/>
          </a:prstGeom>
          <a:noFill/>
        </p:spPr>
        <p:txBody>
          <a:bodyPr wrap="square" rtlCol="0">
            <a:spAutoFit/>
          </a:bodyPr>
          <a:lstStyle/>
          <a:p>
            <a:pPr defTabSz="685783">
              <a:defRPr/>
            </a:pPr>
            <a:r>
              <a:rPr lang="en-US" sz="2800" b="1" dirty="0" err="1" smtClean="0">
                <a:solidFill>
                  <a:prstClr val="white"/>
                </a:solidFill>
                <a:latin typeface="HP001 4 hàng" panose="020B0603050302020204" pitchFamily="34" charset="0"/>
              </a:rPr>
              <a:t>Tiếng</a:t>
            </a:r>
            <a:r>
              <a:rPr lang="en-US" sz="2800" b="1" dirty="0" smtClean="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Việt</a:t>
            </a:r>
            <a:endParaRPr lang="en-US" sz="2800" b="1" dirty="0">
              <a:solidFill>
                <a:prstClr val="white"/>
              </a:solidFill>
              <a:latin typeface="HP001 4 hàng" panose="020B0603050302020204" pitchFamily="34" charset="0"/>
            </a:endParaRPr>
          </a:p>
        </p:txBody>
      </p:sp>
      <p:sp>
        <p:nvSpPr>
          <p:cNvPr id="7" name="TextBox 6"/>
          <p:cNvSpPr txBox="1"/>
          <p:nvPr/>
        </p:nvSpPr>
        <p:spPr>
          <a:xfrm>
            <a:off x="1673849" y="2405419"/>
            <a:ext cx="5644448" cy="523220"/>
          </a:xfrm>
          <a:prstGeom prst="rect">
            <a:avLst/>
          </a:prstGeom>
          <a:noFill/>
        </p:spPr>
        <p:txBody>
          <a:bodyPr wrap="square" rtlCol="0">
            <a:spAutoFit/>
          </a:bodyPr>
          <a:lstStyle/>
          <a:p>
            <a:pPr defTabSz="685783">
              <a:defRPr/>
            </a:pPr>
            <a:r>
              <a:rPr lang="en-US" sz="2800" b="1" dirty="0" err="1" smtClean="0">
                <a:solidFill>
                  <a:srgbClr val="FFFF00"/>
                </a:solidFill>
                <a:latin typeface="HP001 4 hàng" panose="020B0603050302020204" pitchFamily="34" charset="0"/>
              </a:rPr>
              <a:t>Nghe</a:t>
            </a:r>
            <a:r>
              <a:rPr lang="en-US" sz="2800" b="1" dirty="0" smtClean="0">
                <a:solidFill>
                  <a:srgbClr val="FFFF00"/>
                </a:solidFill>
                <a:latin typeface="HP001 4 hàng" panose="020B0603050302020204" pitchFamily="34" charset="0"/>
              </a:rPr>
              <a:t> – </a:t>
            </a:r>
            <a:r>
              <a:rPr lang="en-US" sz="2800" b="1" dirty="0" err="1" smtClean="0">
                <a:solidFill>
                  <a:srgbClr val="FFFF00"/>
                </a:solidFill>
                <a:latin typeface="HP001 4 hàng" panose="020B0603050302020204" pitchFamily="34" charset="0"/>
              </a:rPr>
              <a:t>viết</a:t>
            </a:r>
            <a:r>
              <a:rPr lang="en-US" sz="2800" b="1" dirty="0" smtClean="0">
                <a:solidFill>
                  <a:srgbClr val="FFFF00"/>
                </a:solidFill>
                <a:latin typeface="HP001 4 hàng" panose="020B0603050302020204" pitchFamily="34" charset="0"/>
              </a:rPr>
              <a:t>: </a:t>
            </a:r>
            <a:r>
              <a:rPr lang="en-US" sz="2800" b="1" dirty="0" err="1" smtClean="0">
                <a:solidFill>
                  <a:srgbClr val="FFFF00"/>
                </a:solidFill>
                <a:latin typeface="HP001 4 hàng" panose="020B0603050302020204" pitchFamily="34" charset="0"/>
              </a:rPr>
              <a:t>Tạm</a:t>
            </a:r>
            <a:r>
              <a:rPr lang="en-US" sz="2800" b="1" dirty="0" smtClean="0">
                <a:solidFill>
                  <a:srgbClr val="FFFF00"/>
                </a:solidFill>
                <a:latin typeface="HP001 4 hàng" panose="020B0603050302020204" pitchFamily="34" charset="0"/>
              </a:rPr>
              <a:t> </a:t>
            </a:r>
            <a:r>
              <a:rPr lang="en-US" sz="2800" b="1" dirty="0" err="1" smtClean="0">
                <a:solidFill>
                  <a:srgbClr val="FFFF00"/>
                </a:solidFill>
                <a:latin typeface="HP001 4 hàng" panose="020B0603050302020204" pitchFamily="34" charset="0"/>
              </a:rPr>
              <a:t>biệt</a:t>
            </a:r>
            <a:r>
              <a:rPr lang="en-US" sz="2800" b="1" dirty="0" smtClean="0">
                <a:solidFill>
                  <a:srgbClr val="FFFF00"/>
                </a:solidFill>
                <a:latin typeface="HP001 4 hàng" panose="020B0603050302020204" pitchFamily="34" charset="0"/>
              </a:rPr>
              <a:t> </a:t>
            </a:r>
            <a:r>
              <a:rPr lang="en-US" sz="2800" b="1" dirty="0" err="1" smtClean="0">
                <a:solidFill>
                  <a:srgbClr val="FFFF00"/>
                </a:solidFill>
                <a:latin typeface="HP001 4 hàng" panose="020B0603050302020204" pitchFamily="34" charset="0"/>
              </a:rPr>
              <a:t>cánh</a:t>
            </a:r>
            <a:r>
              <a:rPr lang="en-US" sz="2800" b="1" dirty="0" smtClean="0">
                <a:solidFill>
                  <a:srgbClr val="FFFF00"/>
                </a:solidFill>
                <a:latin typeface="HP001 4 hàng" panose="020B0603050302020204" pitchFamily="34" charset="0"/>
              </a:rPr>
              <a:t> cam</a:t>
            </a:r>
            <a:endParaRPr lang="en-US" sz="28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377170500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53">
            <a:extLst>
              <a:ext uri="{FF2B5EF4-FFF2-40B4-BE49-F238E27FC236}">
                <a16:creationId xmlns:a16="http://schemas.microsoft.com/office/drawing/2014/main" id="{B084D209-23B3-4351-8DDB-9DF7E55EAE1B}"/>
              </a:ext>
            </a:extLst>
          </p:cNvPr>
          <p:cNvPicPr>
            <a:picLocks noChangeAspect="1"/>
          </p:cNvPicPr>
          <p:nvPr/>
        </p:nvPicPr>
        <p:blipFill>
          <a:blip r:embed="rId2"/>
          <a:stretch>
            <a:fillRect/>
          </a:stretch>
        </p:blipFill>
        <p:spPr>
          <a:xfrm>
            <a:off x="1677646" y="1899241"/>
            <a:ext cx="1015992" cy="755971"/>
          </a:xfrm>
          <a:prstGeom prst="rect">
            <a:avLst/>
          </a:prstGeom>
        </p:spPr>
      </p:pic>
      <p:pic>
        <p:nvPicPr>
          <p:cNvPr id="35" name="图片 54">
            <a:extLst>
              <a:ext uri="{FF2B5EF4-FFF2-40B4-BE49-F238E27FC236}">
                <a16:creationId xmlns:a16="http://schemas.microsoft.com/office/drawing/2014/main" id="{8A48957D-0930-4CC6-BD89-09BECFA4F117}"/>
              </a:ext>
            </a:extLst>
          </p:cNvPr>
          <p:cNvPicPr>
            <a:picLocks noChangeAspect="1"/>
          </p:cNvPicPr>
          <p:nvPr/>
        </p:nvPicPr>
        <p:blipFill>
          <a:blip r:embed="rId2"/>
          <a:stretch>
            <a:fillRect/>
          </a:stretch>
        </p:blipFill>
        <p:spPr>
          <a:xfrm>
            <a:off x="1677646" y="3161212"/>
            <a:ext cx="1015992" cy="755971"/>
          </a:xfrm>
          <a:prstGeom prst="rect">
            <a:avLst/>
          </a:prstGeom>
        </p:spPr>
      </p:pic>
      <p:sp>
        <p:nvSpPr>
          <p:cNvPr id="36" name="文本框 22">
            <a:extLst>
              <a:ext uri="{FF2B5EF4-FFF2-40B4-BE49-F238E27FC236}">
                <a16:creationId xmlns:a16="http://schemas.microsoft.com/office/drawing/2014/main" id="{0C9928D3-15CE-463A-8DD4-D2BDB8DB2C15}"/>
              </a:ext>
            </a:extLst>
          </p:cNvPr>
          <p:cNvSpPr txBox="1"/>
          <p:nvPr/>
        </p:nvSpPr>
        <p:spPr>
          <a:xfrm>
            <a:off x="4191727" y="642723"/>
            <a:ext cx="4115355" cy="715709"/>
          </a:xfrm>
          <a:prstGeom prst="rect">
            <a:avLst/>
          </a:prstGeom>
          <a:noFill/>
        </p:spPr>
        <p:txBody>
          <a:bodyPr wrap="square" rtlCol="0">
            <a:spAutoFit/>
          </a:bodyPr>
          <a:lstStyle/>
          <a:p>
            <a:r>
              <a:rPr lang="vi-VN" altLang="zh-CN" sz="4051" dirty="0">
                <a:solidFill>
                  <a:srgbClr val="FF0000"/>
                </a:solidFill>
                <a:latin typeface="Calibri" panose="020F0502020204030204" pitchFamily="34" charset="0"/>
                <a:ea typeface="思源黑体 CN Bold" panose="020B0800000000000000" pitchFamily="34" charset="-122"/>
                <a:cs typeface="Calibri" panose="020F0502020204030204" pitchFamily="34" charset="0"/>
              </a:rPr>
              <a:t>Yêu cầu cần </a:t>
            </a:r>
            <a:r>
              <a:rPr lang="vi-VN" altLang="zh-CN" sz="4051" dirty="0" smtClean="0">
                <a:solidFill>
                  <a:srgbClr val="FF0000"/>
                </a:solidFill>
                <a:latin typeface="Calibri" panose="020F0502020204030204" pitchFamily="34" charset="0"/>
                <a:ea typeface="思源黑体 CN Bold" panose="020B0800000000000000" pitchFamily="34" charset="-122"/>
                <a:cs typeface="Calibri" panose="020F0502020204030204" pitchFamily="34" charset="0"/>
              </a:rPr>
              <a:t>đạt</a:t>
            </a:r>
            <a:endParaRPr lang="zh-CN" altLang="en-US" sz="4051" dirty="0">
              <a:solidFill>
                <a:srgbClr val="FF0000"/>
              </a:solidFill>
              <a:latin typeface="Calibri" panose="020F0502020204030204" pitchFamily="34" charset="0"/>
              <a:ea typeface="思源黑体 CN Bold" panose="020B0800000000000000" pitchFamily="34" charset="-122"/>
              <a:cs typeface="Calibri" panose="020F0502020204030204" pitchFamily="34" charset="0"/>
            </a:endParaRPr>
          </a:p>
        </p:txBody>
      </p:sp>
      <p:sp>
        <p:nvSpPr>
          <p:cNvPr id="37" name="TextBox 36">
            <a:extLst>
              <a:ext uri="{FF2B5EF4-FFF2-40B4-BE49-F238E27FC236}">
                <a16:creationId xmlns:a16="http://schemas.microsoft.com/office/drawing/2014/main" id="{F8E31A8D-1ACD-499F-A029-A548BFAB4EF3}"/>
              </a:ext>
            </a:extLst>
          </p:cNvPr>
          <p:cNvSpPr txBox="1"/>
          <p:nvPr/>
        </p:nvSpPr>
        <p:spPr>
          <a:xfrm>
            <a:off x="2788884" y="1770101"/>
            <a:ext cx="7844281" cy="954107"/>
          </a:xfrm>
          <a:prstGeom prst="rect">
            <a:avLst/>
          </a:prstGeom>
          <a:noFill/>
        </p:spPr>
        <p:txBody>
          <a:bodyPr wrap="square">
            <a:spAutoFit/>
          </a:bodyPr>
          <a:lstStyle/>
          <a:p>
            <a:pPr algn="just"/>
            <a:r>
              <a:rPr lang="vi-VN"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Viết</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đúng</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chính</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tả</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một</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đoạn</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văn</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ngắn</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bài</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Tạm</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biệt</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cánh</a:t>
            </a:r>
            <a:r>
              <a:rPr lang="en-US" sz="2800" dirty="0" smtClean="0">
                <a:solidFill>
                  <a:schemeClr val="accent1">
                    <a:lumMod val="50000"/>
                  </a:schemeClr>
                </a:solidFill>
                <a:latin typeface="Times New Roman" panose="02020603050405020304" pitchFamily="18" charset="0"/>
                <a:ea typeface="SimSun" panose="02010600030101010101" pitchFamily="2" charset="-122"/>
              </a:rPr>
              <a:t> cam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theo</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hình</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thức</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nghe</a:t>
            </a:r>
            <a:r>
              <a:rPr lang="en-US" sz="2800" dirty="0">
                <a:solidFill>
                  <a:schemeClr val="accent1">
                    <a:lumMod val="50000"/>
                  </a:schemeClr>
                </a:solidFill>
                <a:latin typeface="Times New Roman" panose="02020603050405020304" pitchFamily="18" charset="0"/>
                <a:ea typeface="SimSun" panose="02010600030101010101" pitchFamily="2" charset="-122"/>
              </a:rPr>
              <a:t> – </a:t>
            </a:r>
            <a:r>
              <a:rPr lang="en-US" sz="2800" dirty="0" err="1">
                <a:solidFill>
                  <a:schemeClr val="accent1">
                    <a:lumMod val="50000"/>
                  </a:schemeClr>
                </a:solidFill>
                <a:latin typeface="Times New Roman" panose="02020603050405020304" pitchFamily="18" charset="0"/>
                <a:ea typeface="SimSun" panose="02010600030101010101" pitchFamily="2" charset="-122"/>
              </a:rPr>
              <a:t>viết</a:t>
            </a:r>
            <a:r>
              <a:rPr lang="vi-VN" sz="2800" dirty="0">
                <a:solidFill>
                  <a:schemeClr val="accent1">
                    <a:lumMod val="50000"/>
                  </a:schemeClr>
                </a:solidFill>
                <a:latin typeface="Times New Roman" panose="02020603050405020304" pitchFamily="18" charset="0"/>
                <a:ea typeface="SimSun" panose="02010600030101010101" pitchFamily="2" charset="-122"/>
              </a:rPr>
              <a:t>.</a:t>
            </a:r>
            <a:endParaRPr lang="en-US" sz="2800" dirty="0">
              <a:solidFill>
                <a:schemeClr val="accent1">
                  <a:lumMod val="50000"/>
                </a:schemeClr>
              </a:solidFill>
            </a:endParaRPr>
          </a:p>
        </p:txBody>
      </p:sp>
      <p:sp>
        <p:nvSpPr>
          <p:cNvPr id="38" name="TextBox 37">
            <a:extLst>
              <a:ext uri="{FF2B5EF4-FFF2-40B4-BE49-F238E27FC236}">
                <a16:creationId xmlns:a16="http://schemas.microsoft.com/office/drawing/2014/main" id="{1A1D5846-644B-4362-ACAC-34CDDE66F124}"/>
              </a:ext>
            </a:extLst>
          </p:cNvPr>
          <p:cNvSpPr txBox="1"/>
          <p:nvPr/>
        </p:nvSpPr>
        <p:spPr>
          <a:xfrm>
            <a:off x="2788884" y="3036808"/>
            <a:ext cx="7844281" cy="954107"/>
          </a:xfrm>
          <a:prstGeom prst="rect">
            <a:avLst/>
          </a:prstGeom>
          <a:noFill/>
        </p:spPr>
        <p:txBody>
          <a:bodyPr wrap="square">
            <a:spAutoFit/>
          </a:bodyPr>
          <a:lstStyle/>
          <a:p>
            <a:pPr algn="just"/>
            <a:r>
              <a:rPr lang="vi-VN" sz="2800" dirty="0">
                <a:solidFill>
                  <a:srgbClr val="002060"/>
                </a:solidFill>
                <a:latin typeface="Times New Roman" panose="02020603050405020304" pitchFamily="18" charset="0"/>
                <a:ea typeface="SimSun" panose="02010600030101010101" pitchFamily="2" charset="-122"/>
              </a:rPr>
              <a:t>- B</a:t>
            </a:r>
            <a:r>
              <a:rPr lang="en-US" sz="2800" dirty="0" err="1">
                <a:solidFill>
                  <a:srgbClr val="002060"/>
                </a:solidFill>
                <a:latin typeface="Times New Roman" panose="02020603050405020304" pitchFamily="18" charset="0"/>
                <a:ea typeface="SimSun" panose="02010600030101010101" pitchFamily="2" charset="-122"/>
              </a:rPr>
              <a:t>iết</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cách</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trình</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bày</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đoạn</a:t>
            </a:r>
            <a:r>
              <a:rPr lang="en-US" sz="2800" dirty="0">
                <a:solidFill>
                  <a:srgbClr val="002060"/>
                </a:solidFill>
                <a:latin typeface="Times New Roman" panose="02020603050405020304" pitchFamily="18" charset="0"/>
                <a:ea typeface="SimSun" panose="02010600030101010101" pitchFamily="2" charset="-122"/>
              </a:rPr>
              <a:t> </a:t>
            </a:r>
            <a:r>
              <a:rPr lang="en-US" sz="2800" dirty="0" err="1" smtClean="0">
                <a:solidFill>
                  <a:srgbClr val="002060"/>
                </a:solidFill>
                <a:latin typeface="Times New Roman" panose="02020603050405020304" pitchFamily="18" charset="0"/>
                <a:ea typeface="SimSun" panose="02010600030101010101" pitchFamily="2" charset="-122"/>
              </a:rPr>
              <a:t>văn</a:t>
            </a:r>
            <a:r>
              <a:rPr lang="en-US" sz="2800" dirty="0" smtClean="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biết</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viết</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hoa</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chữ</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cái</a:t>
            </a:r>
            <a:r>
              <a:rPr lang="en-US" sz="2800" dirty="0">
                <a:solidFill>
                  <a:srgbClr val="002060"/>
                </a:solidFill>
                <a:latin typeface="Times New Roman" panose="02020603050405020304" pitchFamily="18" charset="0"/>
                <a:ea typeface="SimSun" panose="02010600030101010101" pitchFamily="2" charset="-122"/>
              </a:rPr>
              <a:t> </a:t>
            </a:r>
            <a:r>
              <a:rPr lang="en-US" sz="2800" dirty="0" err="1">
                <a:solidFill>
                  <a:srgbClr val="002060"/>
                </a:solidFill>
                <a:latin typeface="Times New Roman" panose="02020603050405020304" pitchFamily="18" charset="0"/>
                <a:ea typeface="SimSun" panose="02010600030101010101" pitchFamily="2" charset="-122"/>
              </a:rPr>
              <a:t>đầu</a:t>
            </a:r>
            <a:r>
              <a:rPr lang="en-US" sz="2800" dirty="0">
                <a:solidFill>
                  <a:srgbClr val="002060"/>
                </a:solidFill>
                <a:latin typeface="Times New Roman" panose="02020603050405020304" pitchFamily="18" charset="0"/>
                <a:ea typeface="SimSun" panose="02010600030101010101" pitchFamily="2" charset="-122"/>
              </a:rPr>
              <a:t> </a:t>
            </a:r>
            <a:r>
              <a:rPr lang="en-US" sz="2800" dirty="0" err="1" smtClean="0">
                <a:solidFill>
                  <a:srgbClr val="002060"/>
                </a:solidFill>
                <a:latin typeface="Times New Roman" panose="02020603050405020304" pitchFamily="18" charset="0"/>
                <a:ea typeface="SimSun" panose="02010600030101010101" pitchFamily="2" charset="-122"/>
              </a:rPr>
              <a:t>câu</a:t>
            </a:r>
            <a:r>
              <a:rPr lang="en-US" sz="2800" dirty="0" smtClean="0">
                <a:solidFill>
                  <a:srgbClr val="002060"/>
                </a:solidFill>
                <a:latin typeface="Times New Roman" panose="02020603050405020304" pitchFamily="18" charset="0"/>
                <a:ea typeface="SimSun" panose="02010600030101010101" pitchFamily="2" charset="-122"/>
              </a:rPr>
              <a:t>.</a:t>
            </a:r>
            <a:endParaRPr lang="en-US" sz="2800" dirty="0">
              <a:solidFill>
                <a:srgbClr val="002060"/>
              </a:solidFill>
            </a:endParaRPr>
          </a:p>
        </p:txBody>
      </p:sp>
      <p:pic>
        <p:nvPicPr>
          <p:cNvPr id="39" name="图片 54">
            <a:extLst>
              <a:ext uri="{FF2B5EF4-FFF2-40B4-BE49-F238E27FC236}">
                <a16:creationId xmlns:a16="http://schemas.microsoft.com/office/drawing/2014/main" id="{BF079657-1FFE-4780-8D68-69B58F68674A}"/>
              </a:ext>
            </a:extLst>
          </p:cNvPr>
          <p:cNvPicPr>
            <a:picLocks noChangeAspect="1"/>
          </p:cNvPicPr>
          <p:nvPr/>
        </p:nvPicPr>
        <p:blipFill>
          <a:blip r:embed="rId2"/>
          <a:stretch>
            <a:fillRect/>
          </a:stretch>
        </p:blipFill>
        <p:spPr>
          <a:xfrm>
            <a:off x="1677646" y="4402583"/>
            <a:ext cx="1015992" cy="755971"/>
          </a:xfrm>
          <a:prstGeom prst="rect">
            <a:avLst/>
          </a:prstGeom>
        </p:spPr>
      </p:pic>
      <p:sp>
        <p:nvSpPr>
          <p:cNvPr id="40" name="TextBox 39">
            <a:extLst>
              <a:ext uri="{FF2B5EF4-FFF2-40B4-BE49-F238E27FC236}">
                <a16:creationId xmlns:a16="http://schemas.microsoft.com/office/drawing/2014/main" id="{FAB6DA8E-861F-4FA2-B8DB-03A331906277}"/>
              </a:ext>
            </a:extLst>
          </p:cNvPr>
          <p:cNvSpPr txBox="1"/>
          <p:nvPr/>
        </p:nvSpPr>
        <p:spPr>
          <a:xfrm>
            <a:off x="2837650" y="4303516"/>
            <a:ext cx="7795515" cy="954107"/>
          </a:xfrm>
          <a:prstGeom prst="rect">
            <a:avLst/>
          </a:prstGeom>
          <a:noFill/>
        </p:spPr>
        <p:txBody>
          <a:bodyPr wrap="square">
            <a:spAutoFit/>
          </a:bodyPr>
          <a:lstStyle/>
          <a:p>
            <a:r>
              <a:rPr lang="vi-VN"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Làm</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được</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các</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bài</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tập</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chính</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tả</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phân</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a:solidFill>
                  <a:schemeClr val="accent1">
                    <a:lumMod val="50000"/>
                  </a:schemeClr>
                </a:solidFill>
                <a:latin typeface="Times New Roman" panose="02020603050405020304" pitchFamily="18" charset="0"/>
                <a:ea typeface="SimSun" panose="02010600030101010101" pitchFamily="2" charset="-122"/>
              </a:rPr>
              <a:t>biệt</a:t>
            </a:r>
            <a:r>
              <a:rPr lang="en-US" sz="2800" dirty="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oanh</a:t>
            </a:r>
            <a:r>
              <a:rPr lang="en-US" sz="2800" dirty="0" smtClean="0">
                <a:solidFill>
                  <a:schemeClr val="accent1">
                    <a:lumMod val="50000"/>
                  </a:schemeClr>
                </a:solidFill>
                <a:latin typeface="Times New Roman" panose="02020603050405020304" pitchFamily="18" charset="0"/>
                <a:ea typeface="SimSun" panose="02010600030101010101" pitchFamily="2" charset="-122"/>
              </a:rPr>
              <a:t>/</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oach</a:t>
            </a:r>
            <a:r>
              <a:rPr lang="en-US" sz="2800" dirty="0" smtClean="0">
                <a:solidFill>
                  <a:schemeClr val="accent1">
                    <a:lumMod val="50000"/>
                  </a:schemeClr>
                </a:solidFill>
                <a:latin typeface="Times New Roman" panose="02020603050405020304" pitchFamily="18" charset="0"/>
                <a:ea typeface="SimSun" panose="02010600030101010101" pitchFamily="2" charset="-122"/>
              </a:rPr>
              <a:t>, s/x,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dấu</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hỏi</a:t>
            </a:r>
            <a:r>
              <a:rPr lang="en-US" sz="2800" dirty="0" smtClean="0">
                <a:solidFill>
                  <a:schemeClr val="accent1">
                    <a:lumMod val="50000"/>
                  </a:schemeClr>
                </a:solidFill>
                <a:latin typeface="Times New Roman" panose="02020603050405020304" pitchFamily="18" charset="0"/>
                <a:ea typeface="SimSun" panose="02010600030101010101" pitchFamily="2" charset="-122"/>
              </a:rPr>
              <a:t>/</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dấu</a:t>
            </a:r>
            <a:r>
              <a:rPr lang="en-US" sz="2800" dirty="0" smtClean="0">
                <a:solidFill>
                  <a:schemeClr val="accent1">
                    <a:lumMod val="50000"/>
                  </a:schemeClr>
                </a:solidFill>
                <a:latin typeface="Times New Roman" panose="02020603050405020304" pitchFamily="18" charset="0"/>
                <a:ea typeface="SimSun" panose="02010600030101010101" pitchFamily="2" charset="-122"/>
              </a:rPr>
              <a:t> </a:t>
            </a:r>
            <a:r>
              <a:rPr lang="en-US" sz="2800" dirty="0" err="1" smtClean="0">
                <a:solidFill>
                  <a:schemeClr val="accent1">
                    <a:lumMod val="50000"/>
                  </a:schemeClr>
                </a:solidFill>
                <a:latin typeface="Times New Roman" panose="02020603050405020304" pitchFamily="18" charset="0"/>
                <a:ea typeface="SimSun" panose="02010600030101010101" pitchFamily="2" charset="-122"/>
              </a:rPr>
              <a:t>ngã</a:t>
            </a:r>
            <a:r>
              <a:rPr lang="en-US" sz="2800" dirty="0" smtClean="0">
                <a:solidFill>
                  <a:schemeClr val="accent1">
                    <a:lumMod val="50000"/>
                  </a:schemeClr>
                </a:solidFill>
                <a:latin typeface="Times New Roman" panose="02020603050405020304" pitchFamily="18" charset="0"/>
                <a:ea typeface="SimSun" panose="02010600030101010101" pitchFamily="2" charset="-122"/>
              </a:rPr>
              <a:t>.</a:t>
            </a:r>
            <a:endParaRPr lang="en-US" sz="2800" dirty="0">
              <a:solidFill>
                <a:schemeClr val="accent1">
                  <a:lumMod val="50000"/>
                </a:schemeClr>
              </a:solidFill>
              <a:latin typeface="Times New Roman" panose="02020603050405020304" pitchFamily="18" charset="0"/>
              <a:ea typeface="SimSun" panose="02010600030101010101" pitchFamily="2" charset="-122"/>
            </a:endParaRPr>
          </a:p>
        </p:txBody>
      </p:sp>
      <p:pic>
        <p:nvPicPr>
          <p:cNvPr id="41" name="图片 9">
            <a:extLst>
              <a:ext uri="{FF2B5EF4-FFF2-40B4-BE49-F238E27FC236}">
                <a16:creationId xmlns:a16="http://schemas.microsoft.com/office/drawing/2014/main" id="{B0B23C7C-F98E-45FE-8F81-B3B318B666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87187" y="4734896"/>
            <a:ext cx="2215064" cy="2103380"/>
          </a:xfrm>
          <a:prstGeom prst="rect">
            <a:avLst/>
          </a:prstGeom>
        </p:spPr>
      </p:pic>
    </p:spTree>
    <p:extLst>
      <p:ext uri="{BB962C8B-B14F-4D97-AF65-F5344CB8AC3E}">
        <p14:creationId xmlns:p14="http://schemas.microsoft.com/office/powerpoint/2010/main" val="1721849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style.rotation</p:attrName>
                                        </p:attrNameLst>
                                      </p:cBhvr>
                                      <p:tavLst>
                                        <p:tav tm="0">
                                          <p:val>
                                            <p:fltVal val="720"/>
                                          </p:val>
                                        </p:tav>
                                        <p:tav tm="100000">
                                          <p:val>
                                            <p:fltVal val="0"/>
                                          </p:val>
                                        </p:tav>
                                      </p:tavLst>
                                    </p:anim>
                                    <p:anim calcmode="lin" valueType="num">
                                      <p:cBhvr>
                                        <p:cTn id="9" dur="500" fill="hold"/>
                                        <p:tgtEl>
                                          <p:spTgt spid="33"/>
                                        </p:tgtEl>
                                        <p:attrNameLst>
                                          <p:attrName>ppt_h</p:attrName>
                                        </p:attrNameLst>
                                      </p:cBhvr>
                                      <p:tavLst>
                                        <p:tav tm="0">
                                          <p:val>
                                            <p:fltVal val="0"/>
                                          </p:val>
                                        </p:tav>
                                        <p:tav tm="100000">
                                          <p:val>
                                            <p:strVal val="#ppt_h"/>
                                          </p:val>
                                        </p:tav>
                                      </p:tavLst>
                                    </p:anim>
                                    <p:anim calcmode="lin" valueType="num">
                                      <p:cBhvr>
                                        <p:cTn id="10" dur="500" fill="hold"/>
                                        <p:tgtEl>
                                          <p:spTgt spid="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anim calcmode="lin" valueType="num">
                                      <p:cBhvr>
                                        <p:cTn id="16" dur="500" fill="hold"/>
                                        <p:tgtEl>
                                          <p:spTgt spid="35"/>
                                        </p:tgtEl>
                                        <p:attrNameLst>
                                          <p:attrName>style.rotation</p:attrName>
                                        </p:attrNameLst>
                                      </p:cBhvr>
                                      <p:tavLst>
                                        <p:tav tm="0">
                                          <p:val>
                                            <p:fltVal val="720"/>
                                          </p:val>
                                        </p:tav>
                                        <p:tav tm="100000">
                                          <p:val>
                                            <p:fltVal val="0"/>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 calcmode="lin" valueType="num">
                                      <p:cBhvr>
                                        <p:cTn id="18" dur="500" fill="hold"/>
                                        <p:tgtEl>
                                          <p:spTgt spid="35"/>
                                        </p:tgtEl>
                                        <p:attrNameLst>
                                          <p:attrName>ppt_w</p:attrName>
                                        </p:attrNameLst>
                                      </p:cBhvr>
                                      <p:tavLst>
                                        <p:tav tm="0">
                                          <p:val>
                                            <p:fltVal val="0"/>
                                          </p:val>
                                        </p:tav>
                                        <p:tav tm="100000">
                                          <p:val>
                                            <p:strVal val="#ppt_w"/>
                                          </p:val>
                                        </p:tav>
                                      </p:tavLst>
                                    </p:anim>
                                  </p:childTnLst>
                                </p:cTn>
                              </p:par>
                              <p:par>
                                <p:cTn id="19" presetID="56" presetClass="entr" presetSubtype="0" fill="hold" nodeType="withEffect">
                                  <p:stCondLst>
                                    <p:cond delay="0"/>
                                  </p:stCondLst>
                                  <p:iterate type="lt">
                                    <p:tmPct val="3000"/>
                                  </p:iterate>
                                  <p:childTnLst>
                                    <p:set>
                                      <p:cBhvr>
                                        <p:cTn id="20" dur="1" fill="hold">
                                          <p:stCondLst>
                                            <p:cond delay="0"/>
                                          </p:stCondLst>
                                        </p:cTn>
                                        <p:tgtEl>
                                          <p:spTgt spid="36">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6">
                                            <p:txEl>
                                              <p:pRg st="0" end="0"/>
                                            </p:txEl>
                                          </p:spTgt>
                                        </p:tgtEl>
                                        <p:attrNameLst>
                                          <p:attrName>ppt_w</p:attrName>
                                        </p:attrNameLst>
                                      </p:cBhvr>
                                    </p:anim>
                                    <p:anim by="(#ppt_w*0.50)" calcmode="lin" valueType="num">
                                      <p:cBhvr>
                                        <p:cTn id="22" dur="500" decel="50000" autoRev="1" fill="hold">
                                          <p:stCondLst>
                                            <p:cond delay="0"/>
                                          </p:stCondLst>
                                        </p:cTn>
                                        <p:tgtEl>
                                          <p:spTgt spid="36">
                                            <p:txEl>
                                              <p:pRg st="0" end="0"/>
                                            </p:txEl>
                                          </p:spTgt>
                                        </p:tgtEl>
                                        <p:attrNameLst>
                                          <p:attrName>ppt_x</p:attrName>
                                        </p:attrNameLst>
                                      </p:cBhvr>
                                    </p:anim>
                                    <p:anim from="(-#ppt_h/2)" to="(#ppt_y)" calcmode="lin" valueType="num">
                                      <p:cBhvr>
                                        <p:cTn id="23" dur="1000" fill="hold">
                                          <p:stCondLst>
                                            <p:cond delay="0"/>
                                          </p:stCondLst>
                                        </p:cTn>
                                        <p:tgtEl>
                                          <p:spTgt spid="36">
                                            <p:txEl>
                                              <p:pRg st="0" end="0"/>
                                            </p:txEl>
                                          </p:spTgt>
                                        </p:tgtEl>
                                        <p:attrNameLst>
                                          <p:attrName>ppt_y</p:attrName>
                                        </p:attrNameLst>
                                      </p:cBhvr>
                                    </p:anim>
                                    <p:animRot by="21600000">
                                      <p:cBhvr>
                                        <p:cTn id="24" dur="1000" fill="hold">
                                          <p:stCondLst>
                                            <p:cond delay="0"/>
                                          </p:stCondLst>
                                        </p:cTn>
                                        <p:tgtEl>
                                          <p:spTgt spid="36">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style.rotation</p:attrName>
                                        </p:attrNameLst>
                                      </p:cBhvr>
                                      <p:tavLst>
                                        <p:tav tm="0">
                                          <p:val>
                                            <p:fltVal val="720"/>
                                          </p:val>
                                        </p:tav>
                                        <p:tav tm="100000">
                                          <p:val>
                                            <p:fltVal val="0"/>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 calcmode="lin" valueType="num">
                                      <p:cBhvr>
                                        <p:cTn id="32" dur="500" fill="hold"/>
                                        <p:tgtEl>
                                          <p:spTgt spid="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82060" y="1631913"/>
            <a:ext cx="10020574" cy="3416320"/>
          </a:xfrm>
          <a:prstGeom prst="rect">
            <a:avLst/>
          </a:prstGeom>
          <a:noFill/>
        </p:spPr>
        <p:txBody>
          <a:bodyPr wrap="square" rtlCol="0">
            <a:spAutoFit/>
          </a:bodyPr>
          <a:lstStyle/>
          <a:p>
            <a:pPr marL="8255" lvl="0" algn="just"/>
            <a:r>
              <a:rPr lang="vi-VN" sz="36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5933897" y="4681029"/>
            <a:ext cx="4677138" cy="11286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213054"/>
                </a:solidFill>
                <a:effectLst/>
                <a:uLnTx/>
                <a:uFillTx/>
                <a:latin typeface="Arial"/>
                <a:ea typeface="+mn-ea"/>
                <a:cs typeface="+mn-cs"/>
              </a:rPr>
              <a:t>Đoạn</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văn</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có</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từ</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nào</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viết</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hoa</a:t>
            </a:r>
            <a:r>
              <a:rPr kumimoji="0" lang="en-US" sz="3600" b="0" i="0" u="none" strike="noStrike" kern="1200" cap="none" spc="0" normalizeH="0" baseline="0" noProof="0" dirty="0">
                <a:ln>
                  <a:noFill/>
                </a:ln>
                <a:solidFill>
                  <a:srgbClr val="213054"/>
                </a:solidFill>
                <a:effectLst/>
                <a:uLnTx/>
                <a:uFillTx/>
                <a:latin typeface="Arial"/>
                <a:ea typeface="+mn-ea"/>
                <a:cs typeface="+mn-cs"/>
              </a:rPr>
              <a:t>?</a:t>
            </a:r>
          </a:p>
        </p:txBody>
      </p:sp>
      <p:cxnSp>
        <p:nvCxnSpPr>
          <p:cNvPr id="4" name="Straight Connector 3"/>
          <p:cNvCxnSpPr>
            <a:cxnSpLocks/>
          </p:cNvCxnSpPr>
          <p:nvPr/>
        </p:nvCxnSpPr>
        <p:spPr>
          <a:xfrm>
            <a:off x="1260629" y="2085745"/>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4109347" y="2596845"/>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9730307" y="2616122"/>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8272466" y="2596845"/>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1652589" y="4263818"/>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8099225" y="3155632"/>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A309A46C-7463-4322-89E6-334E1F3FD716}"/>
              </a:ext>
            </a:extLst>
          </p:cNvPr>
          <p:cNvCxnSpPr>
            <a:cxnSpLocks/>
          </p:cNvCxnSpPr>
          <p:nvPr/>
        </p:nvCxnSpPr>
        <p:spPr>
          <a:xfrm>
            <a:off x="3522871" y="4797198"/>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rPr>
              <a:t>     </a:t>
            </a:r>
            <a:r>
              <a:rPr lang="en-US" sz="4000" dirty="0" err="1">
                <a:solidFill>
                  <a:srgbClr val="213054"/>
                </a:solidFill>
                <a:ea typeface="Arial-Rounded" panose="020B0500000000000000" pitchFamily="34" charset="0"/>
                <a:cs typeface="Arial-Rounded" panose="020B0500000000000000" pitchFamily="34" charset="0"/>
              </a:rPr>
              <a:t>óng</a:t>
            </a:r>
            <a:r>
              <a:rPr lang="en-US" sz="4000" dirty="0">
                <a:solidFill>
                  <a:srgbClr val="213054"/>
                </a:solidFill>
                <a:ea typeface="Arial-Rounded" panose="020B0500000000000000" pitchFamily="34" charset="0"/>
                <a:cs typeface="Arial-Rounded" panose="020B0500000000000000" pitchFamily="34" charset="0"/>
              </a:rPr>
              <a:t> </a:t>
            </a:r>
            <a:r>
              <a:rPr lang="en-US" sz="4000" dirty="0" err="1">
                <a:solidFill>
                  <a:srgbClr val="213054"/>
                </a:solidFill>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ea typeface="Arial-Rounded" panose="020B0500000000000000" pitchFamily="34" charset="0"/>
              <a:cs typeface="Arial-Rounded" panose="020B0500000000000000" pitchFamily="34" charset="0"/>
            </a:endParaRPr>
          </a:p>
        </p:txBody>
      </p:sp>
      <p:sp>
        <p:nvSpPr>
          <p:cNvPr id="15" name="Rectangle 14"/>
          <p:cNvSpPr/>
          <p:nvPr/>
        </p:nvSpPr>
        <p:spPr>
          <a:xfrm>
            <a:off x="62683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64917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ea typeface="Arial-Rounded" panose="020B0500000000000000" pitchFamily="34" charset="0"/>
              <a:cs typeface="Arial-Rounded" panose="020B0500000000000000" pitchFamily="34" charset="0"/>
            </a:endParaRPr>
          </a:p>
        </p:txBody>
      </p:sp>
      <p:sp>
        <p:nvSpPr>
          <p:cNvPr id="17" name="Rectangle 16"/>
          <p:cNvSpPr/>
          <p:nvPr/>
        </p:nvSpPr>
        <p:spPr>
          <a:xfrm>
            <a:off x="62683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64917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3388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 y="544076"/>
            <a:ext cx="9274629" cy="5752761"/>
          </a:xfrm>
          <a:prstGeom prst="rect">
            <a:avLst/>
          </a:prstGeom>
        </p:spPr>
      </p:pic>
    </p:spTree>
    <p:custDataLst>
      <p:tags r:id="rId1"/>
    </p:custDataLst>
    <p:extLst>
      <p:ext uri="{BB962C8B-B14F-4D97-AF65-F5344CB8AC3E}">
        <p14:creationId xmlns:p14="http://schemas.microsoft.com/office/powerpoint/2010/main" val="8113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2405073"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616945" y="656201"/>
            <a:ext cx="8454517" cy="553998"/>
          </a:xfrm>
          <a:prstGeom prst="rect">
            <a:avLst/>
          </a:prstGeom>
          <a:noFill/>
        </p:spPr>
        <p:txBody>
          <a:bodyPr wrap="square" rtlCol="0">
            <a:spAutoFit/>
          </a:bodyPr>
          <a:lstStyle/>
          <a:p>
            <a:pPr lvl="0"/>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2. </a:t>
            </a:r>
            <a:r>
              <a:rPr lang="en-US" sz="30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Chọn</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oanh</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000" dirty="0" err="1">
                <a:solidFill>
                  <a:srgbClr val="000000"/>
                </a:solidFill>
                <a:latin typeface="Arial" panose="020B0604020202020204" pitchFamily="34" charset="0"/>
                <a:ea typeface="Arial-Rounded" panose="020B0500000000000000" pitchFamily="34" charset="0"/>
                <a:cs typeface="Arial" panose="020B0604020202020204" pitchFamily="34" charset="0"/>
              </a:rPr>
              <a:t>hoặc</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oach</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000" dirty="0" err="1">
                <a:solidFill>
                  <a:srgbClr val="000000"/>
                </a:solidFill>
                <a:latin typeface="Arial" panose="020B0604020202020204" pitchFamily="34" charset="0"/>
                <a:ea typeface="Arial-Rounded" panose="020B0500000000000000" pitchFamily="34" charset="0"/>
                <a:cs typeface="Arial" panose="020B0604020202020204" pitchFamily="34" charset="0"/>
              </a:rPr>
              <a:t>thay</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0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 ô </a:t>
            </a:r>
            <a:r>
              <a:rPr lang="en-US" sz="30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vuông</a:t>
            </a:r>
            <a:r>
              <a:rPr lang="en-US" sz="30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3364438" y="2032927"/>
            <a:ext cx="789551" cy="655955"/>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5461863"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2296215"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708468"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Loanh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6466116" y="1949061"/>
            <a:ext cx="778494" cy="655955"/>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3226527" y="3074609"/>
            <a:ext cx="825722" cy="547786"/>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975968" y="3050043"/>
            <a:ext cx="801019" cy="492937"/>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290</Words>
  <Application>Microsoft Office PowerPoint</Application>
  <PresentationFormat>Widescreen</PresentationFormat>
  <Paragraphs>44</Paragraphs>
  <Slides>12</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12</vt:i4>
      </vt:variant>
    </vt:vector>
  </HeadingPairs>
  <TitlesOfParts>
    <vt:vector size="29" baseType="lpstr">
      <vt:lpstr>Microsoft YaHei</vt:lpstr>
      <vt:lpstr>SimSun</vt:lpstr>
      <vt:lpstr>Arial</vt:lpstr>
      <vt:lpstr>Arial-Rounded</vt:lpstr>
      <vt:lpstr>Calibri</vt:lpstr>
      <vt:lpstr>等线</vt:lpstr>
      <vt:lpstr>等线 Light</vt:lpstr>
      <vt:lpstr>HP001 4 hàng</vt:lpstr>
      <vt:lpstr>Kalam</vt:lpstr>
      <vt:lpstr>Montserrat</vt:lpstr>
      <vt:lpstr>Times New Roman</vt:lpstr>
      <vt:lpstr>思源黑体 CN Bold</vt:lpstr>
      <vt:lpstr>汉仪跳跳体简</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2021-08-03T10:14:17Z</dcterms:created>
  <dcterms:modified xsi:type="dcterms:W3CDTF">2022-03-12T16:48:28Z</dcterms:modified>
</cp:coreProperties>
</file>