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6" r:id="rId5"/>
    <p:sldMasterId id="2147483699" r:id="rId6"/>
  </p:sldMasterIdLst>
  <p:notesMasterIdLst>
    <p:notesMasterId r:id="rId9"/>
  </p:notesMasterIdLst>
  <p:sldIdLst>
    <p:sldId id="2900" r:id="rId7"/>
    <p:sldId id="257" r:id="rId8"/>
    <p:sldId id="258" r:id="rId10"/>
    <p:sldId id="264" r:id="rId11"/>
    <p:sldId id="260" r:id="rId12"/>
    <p:sldId id="261" r:id="rId13"/>
    <p:sldId id="263" r:id="rId14"/>
    <p:sldId id="262" r:id="rId15"/>
    <p:sldId id="265" r:id="rId16"/>
    <p:sldId id="11088463" r:id="rId17"/>
    <p:sldId id="523" r:id="rId18"/>
    <p:sldId id="11088453" r:id="rId19"/>
    <p:sldId id="11088449" r:id="rId20"/>
    <p:sldId id="11088454" r:id="rId21"/>
    <p:sldId id="11088422" r:id="rId22"/>
    <p:sldId id="11088455" r:id="rId23"/>
    <p:sldId id="306" r:id="rId24"/>
    <p:sldId id="269" r:id="rId25"/>
    <p:sldId id="11088427" r:id="rId26"/>
    <p:sldId id="11088428" r:id="rId27"/>
    <p:sldId id="11088430" r:id="rId28"/>
    <p:sldId id="11088429" r:id="rId29"/>
    <p:sldId id="11088431" r:id="rId30"/>
    <p:sldId id="11088434" r:id="rId31"/>
    <p:sldId id="11088432" r:id="rId32"/>
    <p:sldId id="11088433" r:id="rId33"/>
    <p:sldId id="11088459" r:id="rId34"/>
    <p:sldId id="487" r:id="rId35"/>
    <p:sldId id="11088484" r:id="rId36"/>
    <p:sldId id="110884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59AE-6B79-4C27-821A-217419E08C3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C672-DEE2-4DB5-9AB0-DD4902316D8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4" Type="http://schemas.openxmlformats.org/officeDocument/2006/relationships/theme" Target="../theme/theme4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4" Type="http://schemas.openxmlformats.org/officeDocument/2006/relationships/theme" Target="../theme/theme5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9439275" y="4968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Microsoft YaHei" panose="020B0503020204020204" charset="-122"/>
          <a:ea typeface="Microsoft YaHei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7.xml"/><Relationship Id="rId6" Type="http://schemas.openxmlformats.org/officeDocument/2006/relationships/image" Target="../media/image69.GIF"/><Relationship Id="rId5" Type="http://schemas.microsoft.com/office/2007/relationships/hdphoto" Target="../media/image68.wdp"/><Relationship Id="rId4" Type="http://schemas.openxmlformats.org/officeDocument/2006/relationships/image" Target="../media/image67.png"/><Relationship Id="rId3" Type="http://schemas.openxmlformats.org/officeDocument/2006/relationships/image" Target="../media/image66.GIF"/><Relationship Id="rId2" Type="http://schemas.microsoft.com/office/2007/relationships/hdphoto" Target="../media/image65.wdp"/><Relationship Id="rId1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7.xml"/><Relationship Id="rId6" Type="http://schemas.openxmlformats.org/officeDocument/2006/relationships/image" Target="../media/image69.GIF"/><Relationship Id="rId5" Type="http://schemas.microsoft.com/office/2007/relationships/hdphoto" Target="../media/image68.wdp"/><Relationship Id="rId4" Type="http://schemas.openxmlformats.org/officeDocument/2006/relationships/image" Target="../media/image67.png"/><Relationship Id="rId3" Type="http://schemas.openxmlformats.org/officeDocument/2006/relationships/image" Target="../media/image66.GIF"/><Relationship Id="rId2" Type="http://schemas.microsoft.com/office/2007/relationships/hdphoto" Target="../media/image65.wdp"/><Relationship Id="rId1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image25.wdp"/><Relationship Id="rId8" Type="http://schemas.openxmlformats.org/officeDocument/2006/relationships/image" Target="../media/image24.png"/><Relationship Id="rId7" Type="http://schemas.microsoft.com/office/2007/relationships/hdphoto" Target="../media/image23.wdp"/><Relationship Id="rId6" Type="http://schemas.openxmlformats.org/officeDocument/2006/relationships/image" Target="../media/image22.png"/><Relationship Id="rId5" Type="http://schemas.microsoft.com/office/2007/relationships/hdphoto" Target="../media/image21.wdp"/><Relationship Id="rId4" Type="http://schemas.openxmlformats.org/officeDocument/2006/relationships/image" Target="../media/image20.png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7.xml"/><Relationship Id="rId6" Type="http://schemas.openxmlformats.org/officeDocument/2006/relationships/image" Target="../media/image69.GIF"/><Relationship Id="rId5" Type="http://schemas.microsoft.com/office/2007/relationships/hdphoto" Target="../media/image68.wdp"/><Relationship Id="rId4" Type="http://schemas.openxmlformats.org/officeDocument/2006/relationships/image" Target="../media/image67.png"/><Relationship Id="rId3" Type="http://schemas.openxmlformats.org/officeDocument/2006/relationships/image" Target="../media/image66.GIF"/><Relationship Id="rId2" Type="http://schemas.microsoft.com/office/2007/relationships/hdphoto" Target="../media/image65.wdp"/><Relationship Id="rId1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37.xml"/><Relationship Id="rId6" Type="http://schemas.openxmlformats.org/officeDocument/2006/relationships/image" Target="../media/image69.GIF"/><Relationship Id="rId5" Type="http://schemas.microsoft.com/office/2007/relationships/hdphoto" Target="../media/image68.wdp"/><Relationship Id="rId4" Type="http://schemas.openxmlformats.org/officeDocument/2006/relationships/image" Target="../media/image67.png"/><Relationship Id="rId3" Type="http://schemas.openxmlformats.org/officeDocument/2006/relationships/image" Target="../media/image66.GIF"/><Relationship Id="rId2" Type="http://schemas.microsoft.com/office/2007/relationships/hdphoto" Target="../media/image65.wdp"/><Relationship Id="rId1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microsoft.com/office/2007/relationships/hdphoto" Target="../media/image71.wdp"/><Relationship Id="rId3" Type="http://schemas.openxmlformats.org/officeDocument/2006/relationships/image" Target="../media/image70.png"/><Relationship Id="rId2" Type="http://schemas.microsoft.com/office/2007/relationships/hdphoto" Target="../media/image68.wdp"/><Relationship Id="rId1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microsoft.com/office/2007/relationships/hdphoto" Target="../media/image73.wdp"/><Relationship Id="rId1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74.GIF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2.xml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microsoft.com/office/2007/relationships/hdphoto" Target="../media/image80.wdp"/><Relationship Id="rId1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microsoft.com/office/2007/relationships/hdphoto" Target="../media/image25.wdp"/><Relationship Id="rId6" Type="http://schemas.openxmlformats.org/officeDocument/2006/relationships/image" Target="../media/image24.png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png"/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91.png"/><Relationship Id="rId10" Type="http://schemas.openxmlformats.org/officeDocument/2006/relationships/image" Target="../media/image90.png"/><Relationship Id="rId1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microsoft.com/office/2007/relationships/hdphoto" Target="../media/image28.wdp"/><Relationship Id="rId7" Type="http://schemas.openxmlformats.org/officeDocument/2006/relationships/image" Target="../media/image27.png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microsoft.com/office/2007/relationships/hdphoto" Target="../media/image21.wdp"/><Relationship Id="rId23" Type="http://schemas.openxmlformats.org/officeDocument/2006/relationships/notesSlide" Target="../notesSlides/notesSlide3.x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40.GIF"/><Relationship Id="rId20" Type="http://schemas.microsoft.com/office/2007/relationships/hdphoto" Target="../media/image39.wdp"/><Relationship Id="rId2" Type="http://schemas.openxmlformats.org/officeDocument/2006/relationships/image" Target="../media/image20.png"/><Relationship Id="rId19" Type="http://schemas.openxmlformats.org/officeDocument/2006/relationships/image" Target="../media/image38.png"/><Relationship Id="rId18" Type="http://schemas.microsoft.com/office/2007/relationships/hdphoto" Target="../media/image37.wdp"/><Relationship Id="rId17" Type="http://schemas.openxmlformats.org/officeDocument/2006/relationships/image" Target="../media/image36.png"/><Relationship Id="rId16" Type="http://schemas.microsoft.com/office/2007/relationships/hdphoto" Target="../media/image35.wdp"/><Relationship Id="rId15" Type="http://schemas.openxmlformats.org/officeDocument/2006/relationships/image" Target="../media/image34.png"/><Relationship Id="rId14" Type="http://schemas.microsoft.com/office/2007/relationships/hdphoto" Target="../media/image33.wdp"/><Relationship Id="rId13" Type="http://schemas.openxmlformats.org/officeDocument/2006/relationships/image" Target="../media/image32.png"/><Relationship Id="rId12" Type="http://schemas.microsoft.com/office/2007/relationships/hdphoto" Target="../media/image31.wdp"/><Relationship Id="rId11" Type="http://schemas.openxmlformats.org/officeDocument/2006/relationships/image" Target="../media/image30.png"/><Relationship Id="rId10" Type="http://schemas.microsoft.com/office/2007/relationships/hdphoto" Target="../media/image25.wdp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46.wdp"/><Relationship Id="rId8" Type="http://schemas.openxmlformats.org/officeDocument/2006/relationships/image" Target="../media/image45.png"/><Relationship Id="rId7" Type="http://schemas.microsoft.com/office/2007/relationships/hdphoto" Target="../media/image44.wdp"/><Relationship Id="rId6" Type="http://schemas.openxmlformats.org/officeDocument/2006/relationships/image" Target="../media/image43.png"/><Relationship Id="rId5" Type="http://schemas.microsoft.com/office/2007/relationships/hdphoto" Target="../media/image42.wdp"/><Relationship Id="rId4" Type="http://schemas.openxmlformats.org/officeDocument/2006/relationships/image" Target="../media/image41.png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46.wdp"/><Relationship Id="rId8" Type="http://schemas.openxmlformats.org/officeDocument/2006/relationships/image" Target="../media/image45.png"/><Relationship Id="rId7" Type="http://schemas.microsoft.com/office/2007/relationships/hdphoto" Target="../media/image44.wdp"/><Relationship Id="rId6" Type="http://schemas.openxmlformats.org/officeDocument/2006/relationships/image" Target="../media/image43.png"/><Relationship Id="rId5" Type="http://schemas.microsoft.com/office/2007/relationships/hdphoto" Target="../media/image42.wdp"/><Relationship Id="rId4" Type="http://schemas.openxmlformats.org/officeDocument/2006/relationships/image" Target="../media/image41.png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hdphoto" Target="../media/image46.wdp"/><Relationship Id="rId8" Type="http://schemas.openxmlformats.org/officeDocument/2006/relationships/image" Target="../media/image45.png"/><Relationship Id="rId7" Type="http://schemas.microsoft.com/office/2007/relationships/hdphoto" Target="../media/image44.wdp"/><Relationship Id="rId6" Type="http://schemas.openxmlformats.org/officeDocument/2006/relationships/image" Target="../media/image43.png"/><Relationship Id="rId5" Type="http://schemas.microsoft.com/office/2007/relationships/hdphoto" Target="../media/image42.wdp"/><Relationship Id="rId4" Type="http://schemas.openxmlformats.org/officeDocument/2006/relationships/image" Target="../media/image41.png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hdphoto" Target="../media/image46.wdp"/><Relationship Id="rId8" Type="http://schemas.openxmlformats.org/officeDocument/2006/relationships/image" Target="../media/image45.png"/><Relationship Id="rId7" Type="http://schemas.microsoft.com/office/2007/relationships/hdphoto" Target="../media/image44.wdp"/><Relationship Id="rId6" Type="http://schemas.openxmlformats.org/officeDocument/2006/relationships/image" Target="../media/image43.png"/><Relationship Id="rId5" Type="http://schemas.microsoft.com/office/2007/relationships/hdphoto" Target="../media/image42.wdp"/><Relationship Id="rId4" Type="http://schemas.openxmlformats.org/officeDocument/2006/relationships/image" Target="../media/image41.png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8.wdp"/><Relationship Id="rId1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154132"/>
            <a:ext cx="1264373" cy="12643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0441" y="154132"/>
            <a:ext cx="769112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1828" y="1891447"/>
            <a:ext cx="107820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TIẾNG VIỆT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 TIẾNG CHỔI TRE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1+2)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378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31" y="1824716"/>
            <a:ext cx="8447294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63" y="2755552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916966" y="3383758"/>
            <a:ext cx="3275402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  <a:endParaRPr lang="en-US" altLang="zh-C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284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787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39" y="581373"/>
            <a:ext cx="10587653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512523" y="776310"/>
            <a:ext cx="710937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đúng, rõ ràng một bài thơ ngắn, biết ngắt hơi chỗ có dấu câu, nhịp thơ.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198" y="2652035"/>
            <a:ext cx="6937968" cy="3648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0217" y="586264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279" y="187482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8648" y="3967592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416411" y="2217950"/>
            <a:ext cx="52650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 lời được các câu hỏi của bài.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652520" y="3383915"/>
            <a:ext cx="4604385" cy="2461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thời gian, địa điểm miêu tả trong bài thơ, hiểu được công việc thầm lặng, vất vả nhưng đầy ý nghĩa của chị lao công, từ đó có thái độ trân trọng, giữ gìn môi truờng sống xung quanh mình</a:t>
            </a:r>
            <a:endParaRPr lang="zh-CN" alt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211731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3799840" y="1104399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5062" y="3755602"/>
            <a:ext cx="1874735" cy="291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/>
          <p:cNvSpPr txBox="1"/>
          <p:nvPr/>
        </p:nvSpPr>
        <p:spPr>
          <a:xfrm>
            <a:off x="7456746" y="1119255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9256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0568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8636122" y="111804"/>
            <a:ext cx="3575490" cy="115079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2.22222E-6 L 2.29167E-6 -0.07222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1.48148E-6 L -3.95833E-6 -0.07222 " pathEditMode="relative" rAng="0" ptsTypes="AA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33333E-6 L -2.29167E-6 -0.07223 " pathEditMode="relative" rAng="0" ptsTypes="AA">
                                      <p:cBhvr>
                                        <p:cTn id="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3.7037E-7 L -2.08333E-7 -0.07222 " pathEditMode="relative" rAng="0" ptsTypes="AA">
                                      <p:cBhvr>
                                        <p:cTn id="3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4.07407E-6 L 6.25E-7 -0.07222 " pathEditMode="relative" rAng="0" ptsTypes="AA">
                                      <p:cBhvr>
                                        <p:cTn id="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22222E-6 L 3.125E-6 -0.07222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1.48148E-6 L -3.125E-6 -0.07222 " pathEditMode="relative" rAng="0" ptsTypes="AA">
                                      <p:cBhvr>
                                        <p:cTn id="6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33333E-6 L 6.25E-7 -0.07223 " pathEditMode="relative" rAng="0" ptsTypes="AA">
                                      <p:cBhvr>
                                        <p:cTn id="7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3.7037E-7 L -4.375E-6 -0.07222 " pathEditMode="relative" rAng="0" ptsTypes="AA">
                                      <p:cBhvr>
                                        <p:cTn id="7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4.07407E-6 L 2.70833E-6 -0.07222 " pathEditMode="relative" rAng="0" ptsTypes="AA">
                                      <p:cBhvr>
                                        <p:cTn id="8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4.81481E-6 L 2.5E-6 -0.07222 " pathEditMode="relative" rAng="0" ptsTypes="AA">
                                      <p:cBhvr>
                                        <p:cTn id="9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4.81481E-6 L 3.95833E-6 -0.07222 " pathEditMode="relative" rAng="0" ptsTypes="AA">
                                      <p:cBhvr>
                                        <p:cTn id="1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3281535" y="11704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211731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3799840" y="1104399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8724" y="3755602"/>
            <a:ext cx="2171074" cy="291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/>
          <p:cNvSpPr txBox="1"/>
          <p:nvPr/>
        </p:nvSpPr>
        <p:spPr>
          <a:xfrm>
            <a:off x="7456746" y="1119255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9256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0568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2958" y="68720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81535" y="93758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21518" y="96147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2328472" y="777585"/>
            <a:ext cx="8601797" cy="1206634"/>
            <a:chOff x="7117" y="4728"/>
            <a:chExt cx="6260" cy="809"/>
          </a:xfrm>
        </p:grpSpPr>
        <p:sp>
          <p:nvSpPr>
            <p:cNvPr id="3" name="文本框 19"/>
            <p:cNvSpPr txBox="1"/>
            <p:nvPr/>
          </p:nvSpPr>
          <p:spPr>
            <a:xfrm>
              <a:off x="7117" y="472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Luyện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đọc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từ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khó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任意多边形 18"/>
            <p:cNvSpPr/>
            <p:nvPr/>
          </p:nvSpPr>
          <p:spPr>
            <a:xfrm>
              <a:off x="7117" y="5037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" name="Arrow: Pentagon 4"/>
          <p:cNvSpPr/>
          <p:nvPr/>
        </p:nvSpPr>
        <p:spPr>
          <a:xfrm>
            <a:off x="2332074" y="207955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/>
          <p:cNvSpPr/>
          <p:nvPr/>
        </p:nvSpPr>
        <p:spPr>
          <a:xfrm>
            <a:off x="2757376" y="276942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Pentagon 6"/>
          <p:cNvSpPr/>
          <p:nvPr/>
        </p:nvSpPr>
        <p:spPr>
          <a:xfrm>
            <a:off x="3033823" y="3499750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rrow: Pentagon 7"/>
          <p:cNvSpPr/>
          <p:nvPr/>
        </p:nvSpPr>
        <p:spPr>
          <a:xfrm>
            <a:off x="3884427" y="423007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rrow: Pentagon 8"/>
          <p:cNvSpPr/>
          <p:nvPr/>
        </p:nvSpPr>
        <p:spPr>
          <a:xfrm>
            <a:off x="4554278" y="498219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713">
        <p14:switch dir="r"/>
      </p:transition>
    </mc:Choice>
    <mc:Fallback>
      <p:transition spd="slow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3281535" y="11704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211731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3799840" y="1104399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8724" y="3755602"/>
            <a:ext cx="2171074" cy="291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/>
          <p:cNvSpPr txBox="1"/>
          <p:nvPr/>
        </p:nvSpPr>
        <p:spPr>
          <a:xfrm>
            <a:off x="7456746" y="1119255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9256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0568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2958" y="68720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81535" y="93758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21518" y="96147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3252809" y="468112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1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86159" y="166606"/>
            <a:ext cx="8717857" cy="6030298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44506" y="986180"/>
            <a:ext cx="7381285" cy="2315191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15679" y="2284988"/>
                <a:ext cx="1579215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xác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động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nối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tiếp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nhau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trong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cảnh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yên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tĩnh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244507" y="3393940"/>
            <a:ext cx="7381284" cy="2315191"/>
            <a:chOff x="3757801" y="3435612"/>
            <a:chExt cx="3822655" cy="2315191"/>
          </a:xfrm>
        </p:grpSpPr>
        <p:grpSp>
          <p:nvGrpSpPr>
            <p:cNvPr id="51" name="Group 50"/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58067" y="2318525"/>
                <a:ext cx="1711988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Lao c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ông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Người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làm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các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công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việc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vệ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sinh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phục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vụ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/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6" name="Picture 2" descr="Tả người lao công đang làm việc, miêu tả công nhân vệ sinh hay ngắn gọn |  VFO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02" y="598539"/>
            <a:ext cx="7203778" cy="51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3281535" y="11704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211731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3799840" y="1104399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8724" y="3755602"/>
            <a:ext cx="2171074" cy="291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/>
          <p:cNvSpPr txBox="1"/>
          <p:nvPr/>
        </p:nvSpPr>
        <p:spPr>
          <a:xfrm>
            <a:off x="7456746" y="1119255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9256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0568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2958" y="68720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81535" y="93758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21518" y="96147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5656" y="1905951"/>
            <a:ext cx="46111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Trả lời câu hỏi</a:t>
            </a:r>
            <a:endParaRPr kumimoji="0" lang="en-US" altLang="zh-CN" sz="9600" b="1" i="1" u="none" strike="noStrike" kern="1200" cap="none" spc="0" normalizeH="0" baseline="0" noProof="0" dirty="0" err="1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/>
          <p:cNvSpPr/>
          <p:nvPr/>
        </p:nvSpPr>
        <p:spPr>
          <a:xfrm rot="10800000">
            <a:off x="2503181" y="2854665"/>
            <a:ext cx="7647816" cy="1501855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3711" y="3056404"/>
            <a:ext cx="6180880" cy="109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thứ hai cho biết công việc của chị lao công vất vả như thế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/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3711" y="3056404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nhau </a:t>
            </a: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động cho bài học mới nhé, hãy giúp mẹ con sóc trả lời các câu hỏi để có thể nhặt hạt dẻ cho mùa đông nhé.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6744" y="946150"/>
            <a:ext cx="7647816" cy="52463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câu thơ sau nói  lên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512887" y="3994905"/>
            <a:ext cx="631596" cy="612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3181" y="1375722"/>
            <a:ext cx="7647816" cy="1114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12" name="Arrow: Pentagon 11"/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3079" y="3137427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 3 câu thơ cuối tác giả muốn nhắn nhủ em giữ gìn đường phố sạch đẹp.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/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7580" y="177619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2350716" y="30314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524813" y="1214061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4634838" y="1259004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8422723" y="1259004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12936" y="1158062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30113" y="111084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>
          <a:xfrm>
            <a:off x="7557161" y="161782"/>
            <a:ext cx="4333337" cy="61951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14" y="5482374"/>
            <a:ext cx="1753077" cy="1219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24" y="5459903"/>
            <a:ext cx="1753077" cy="121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193" y="5039472"/>
            <a:ext cx="1628244" cy="138912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620037" y="1214061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994192" y="1641909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72954" y="2068266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57170" y="2079502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75298" y="2428942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88122" y="2783743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33408" y="2783743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75766" y="3332944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838685" y="3707452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28142" y="4071553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28718" y="4082750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577021" y="4515462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02473" y="4942458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149189" y="5308056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274346" y="5308056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100581" y="1214325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565017" y="1722818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955488" y="2121827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896024" y="2084711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847475" y="2522423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841469" y="2976055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86455" y="2975954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487620" y="3330878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800801" y="3787045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155361" y="4184787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57472" y="4241108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487528" y="4548921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167550" y="5039460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344789" y="5396239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257013" y="5373820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0461299" y="1335821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0457323" y="1756245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9856061" y="2096231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760759" y="2101505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0573362" y="2505493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1117666" y="2977185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0974444" y="2976550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0461768" y="3363927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9713214" y="3707731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9384937" y="4160999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9492517" y="4160902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0085654" y="4570738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9570391" y="4969465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016570" y="5373820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0085630" y="5383006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324453" y="2878395"/>
            <a:ext cx="1017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83431" y="4078768"/>
            <a:ext cx="1017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746384" y="2505419"/>
            <a:ext cx="1017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412230" y="3330575"/>
            <a:ext cx="1274445" cy="15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746384" y="4184544"/>
            <a:ext cx="1017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746384" y="4570531"/>
            <a:ext cx="13821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766769" y="5417443"/>
            <a:ext cx="13617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766769" y="5803430"/>
            <a:ext cx="13821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9999043" y="3332912"/>
            <a:ext cx="9758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83431" y="2454903"/>
            <a:ext cx="9758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/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991565" y="934655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1787" y="2054506"/>
            <a:ext cx="78939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0197" y="3788870"/>
            <a:ext cx="4977114" cy="720507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07" y="4210050"/>
            <a:ext cx="2357489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991565" y="1015678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303" y="1462761"/>
            <a:ext cx="8875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5923" y="3181688"/>
            <a:ext cx="8528613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noProof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 biết ơn chị vì chị đã làm cho đuờng phố sạch,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52" y="4782321"/>
            <a:ext cx="1257300" cy="1825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47" y="2304317"/>
            <a:ext cx="3090399" cy="4469671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3754658"/>
            <a:ext cx="3019329" cy="3019329"/>
          </a:xfrm>
          <a:prstGeom prst="rect">
            <a:avLst/>
          </a:prstGeom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1883606"/>
            <a:ext cx="3272828" cy="32728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306" y="0"/>
            <a:ext cx="7933151" cy="42387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81909" y="1257876"/>
            <a:ext cx="4209807" cy="2062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4265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4265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nay, </a:t>
            </a:r>
            <a:endParaRPr lang="en-US" sz="4265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914400"/>
            <a:r>
              <a:rPr lang="en-US" sz="4265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265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5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265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5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265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5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endParaRPr lang="en-US" sz="4265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914400"/>
            <a:r>
              <a:rPr lang="en-US" sz="4265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5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265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265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265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265" b="1" dirty="0">
              <a:solidFill>
                <a:srgbClr val="FFFF00"/>
              </a:solidFill>
              <a:latin typeface="DFPOP1-W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3269" y="2780288"/>
            <a:ext cx="6590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bài học sau.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378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31" y="1824716"/>
            <a:ext cx="8447294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63" y="2755552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916966" y="3383758"/>
            <a:ext cx="3275402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  <a:endParaRPr lang="en-US" altLang="zh-C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284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787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39" y="581373"/>
            <a:ext cx="10587653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512523" y="776310"/>
            <a:ext cx="710937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đúng, rõ ràng một bài thơ ngắn, biết ngắt hơi chỗ có dấu câu, nhịp thơ.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198" y="2652035"/>
            <a:ext cx="6937968" cy="3648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0217" y="586264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279" y="187482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8648" y="3967592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416411" y="2217950"/>
            <a:ext cx="52650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 lời được các câu hỏi của bài.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652520" y="3383915"/>
            <a:ext cx="4604385" cy="2461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thời gian, địa điểm miêu tả trong bài thơ, hiểu được công việc thầm lặng, vất vả nhưng đầy ý nghĩa của chị lao công, từ đó có thái độ trân trọng, giữ gìn môi truờng sống xung quanh mình</a:t>
            </a:r>
            <a:endParaRPr lang="zh-CN" alt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05" y="236091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5" name="任意多边形 104"/>
          <p:cNvSpPr/>
          <p:nvPr/>
        </p:nvSpPr>
        <p:spPr>
          <a:xfrm>
            <a:off x="2390356" y="2056871"/>
            <a:ext cx="7408981" cy="4072083"/>
          </a:xfrm>
          <a:custGeom>
            <a:avLst/>
            <a:gdLst>
              <a:gd name="connsiteX0" fmla="*/ 0 w 4967417"/>
              <a:gd name="connsiteY0" fmla="*/ 2644346 h 2656703"/>
              <a:gd name="connsiteX1" fmla="*/ 2261287 w 4967417"/>
              <a:gd name="connsiteY1" fmla="*/ 0 h 2656703"/>
              <a:gd name="connsiteX2" fmla="*/ 2150076 w 4967417"/>
              <a:gd name="connsiteY2" fmla="*/ 2656703 h 2656703"/>
              <a:gd name="connsiteX3" fmla="*/ 4028303 w 4967417"/>
              <a:gd name="connsiteY3" fmla="*/ 444843 h 2656703"/>
              <a:gd name="connsiteX4" fmla="*/ 3917092 w 4967417"/>
              <a:gd name="connsiteY4" fmla="*/ 2619632 h 2656703"/>
              <a:gd name="connsiteX5" fmla="*/ 4967417 w 4967417"/>
              <a:gd name="connsiteY5" fmla="*/ 1779373 h 2656703"/>
              <a:gd name="connsiteX6" fmla="*/ 4905633 w 4967417"/>
              <a:gd name="connsiteY6" fmla="*/ 2607275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7417" h="2656703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6" y="4748185"/>
            <a:ext cx="3121967" cy="1772088"/>
          </a:xfrm>
          <a:prstGeom prst="rect">
            <a:avLst/>
          </a:prstGeom>
        </p:spPr>
      </p:pic>
      <p:sp>
        <p:nvSpPr>
          <p:cNvPr id="24" name="TextBox 31"/>
          <p:cNvSpPr txBox="1"/>
          <p:nvPr/>
        </p:nvSpPr>
        <p:spPr>
          <a:xfrm>
            <a:off x="1832499" y="2923447"/>
            <a:ext cx="8374419" cy="1734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altLang="zh-CN" sz="5335" b="1" dirty="0" err="1">
                <a:solidFill>
                  <a:srgbClr val="A9250B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Chúc</a:t>
            </a:r>
            <a:r>
              <a:rPr lang="en-US" altLang="zh-CN" sz="5335" b="1" dirty="0">
                <a:solidFill>
                  <a:srgbClr val="A9250B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5335" b="1" dirty="0" err="1">
                <a:solidFill>
                  <a:srgbClr val="A9250B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các</a:t>
            </a:r>
            <a:r>
              <a:rPr lang="en-US" altLang="zh-CN" sz="5335" b="1" dirty="0">
                <a:solidFill>
                  <a:srgbClr val="A9250B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con</a:t>
            </a:r>
            <a:endParaRPr lang="en-US" altLang="zh-CN" sz="5335" b="1" dirty="0">
              <a:solidFill>
                <a:srgbClr val="A9250B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 defTabSz="914400"/>
            <a:r>
              <a:rPr lang="en-US" altLang="zh-CN" sz="5335" b="1" dirty="0" err="1">
                <a:solidFill>
                  <a:srgbClr val="A9250B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Chăm</a:t>
            </a:r>
            <a:r>
              <a:rPr lang="en-US" altLang="zh-CN" sz="5335" b="1" dirty="0">
                <a:solidFill>
                  <a:srgbClr val="A9250B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5335" b="1" dirty="0" err="1">
                <a:solidFill>
                  <a:srgbClr val="A9250B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ngoan</a:t>
            </a:r>
            <a:r>
              <a:rPr lang="en-US" altLang="zh-CN" sz="5335" b="1" dirty="0">
                <a:solidFill>
                  <a:srgbClr val="A9250B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5335" b="1" dirty="0" err="1">
                <a:solidFill>
                  <a:srgbClr val="A9250B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altLang="zh-CN" sz="5335" b="1" dirty="0">
                <a:solidFill>
                  <a:srgbClr val="A9250B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5335" b="1" dirty="0" err="1">
                <a:solidFill>
                  <a:srgbClr val="A9250B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giỏi</a:t>
            </a:r>
            <a:endParaRPr lang="zh-CN" altLang="en-US" sz="5335" b="1" dirty="0">
              <a:solidFill>
                <a:srgbClr val="A9250B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4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1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05" grpId="0" bldLvl="0" animBg="1"/>
      <p:bldP spid="92" grpId="0" bldLvl="0" animBg="1"/>
      <p:bldP spid="111" grpId="0" bldLvl="0" animBg="1"/>
      <p:bldP spid="112" grpId="0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4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Flowchart: Connector 29">
            <a:hlinkClick r:id="rId5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Flowchart: Connector 30">
            <a:hlinkClick r:id="rId6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Flowchart: Connector 31">
            <a:hlinkClick r:id="rId6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trước chúng ta học bài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61559" y="5118076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1901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con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1939834" y="3467100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1223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0470" y="3552594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60" y="367986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684170" y="3507449"/>
            <a:ext cx="5983975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7993" y="956945"/>
            <a:ext cx="664589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8700" y="4360092"/>
            <a:ext cx="3177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3693" y="197531"/>
            <a:ext cx="958658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>
            <a:fillRect/>
          </a:stretch>
        </p:blipFill>
        <p:spPr>
          <a:xfrm>
            <a:off x="95275" y="2040120"/>
            <a:ext cx="6000726" cy="4620350"/>
          </a:xfrm>
          <a:prstGeom prst="round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>
            <a:fillRect/>
          </a:stretch>
        </p:blipFill>
        <p:spPr>
          <a:xfrm>
            <a:off x="6201731" y="2040120"/>
            <a:ext cx="5916527" cy="4620349"/>
          </a:xfrm>
          <a:prstGeom prst="roundRect">
            <a:avLst>
              <a:gd name="adj" fmla="val 1211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4398</Words>
  <Application>WPS Presentation</Application>
  <PresentationFormat>Widescreen</PresentationFormat>
  <Paragraphs>354</Paragraphs>
  <Slides>30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30</vt:i4>
      </vt:variant>
    </vt:vector>
  </HeadingPairs>
  <TitlesOfParts>
    <vt:vector size="51" baseType="lpstr">
      <vt:lpstr>Arial</vt:lpstr>
      <vt:lpstr>SimSun</vt:lpstr>
      <vt:lpstr>Wingdings</vt:lpstr>
      <vt:lpstr>Times New Roman</vt:lpstr>
      <vt:lpstr>Microsoft YaHei</vt:lpstr>
      <vt:lpstr>Calibri</vt:lpstr>
      <vt:lpstr>Arial-Rounded</vt:lpstr>
      <vt:lpstr>Yellowtail</vt:lpstr>
      <vt:lpstr>方正粗圆_GBK</vt:lpstr>
      <vt:lpstr>Arial Unicode MS</vt:lpstr>
      <vt:lpstr>字魂59号-创粗黑</vt:lpstr>
      <vt:lpstr>等线</vt:lpstr>
      <vt:lpstr>Arial</vt:lpstr>
      <vt:lpstr>Calibri</vt:lpstr>
      <vt:lpstr>DFPOP1-W9</vt:lpstr>
      <vt:lpstr>#9Slide03 NettoOTLight</vt:lpstr>
      <vt:lpstr>1_Office Theme</vt:lpstr>
      <vt:lpstr>2_Office Theme</vt:lpstr>
      <vt:lpstr>9_Office Theme</vt:lpstr>
      <vt:lpstr>2_Office 主题​​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2021-08-02T05:04:00Z</dcterms:created>
  <dcterms:modified xsi:type="dcterms:W3CDTF">2023-03-05T09:16:32Z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47B2108730C04CF1AD2AA307FFAC5D62</vt:lpwstr>
  </property>
  <property fmtid="{D5CDD505-2E9C-101B-9397-08002B2CF9AE}" pid="3" name="KSOProductBuildVer">
    <vt:lpwstr>1033-11.2.0.11486</vt:lpwstr>
  </property>
</Properties>
</file>