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wdp" ContentType="image/vnd.ms-photo"/>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3" r:id="rId5"/>
    <p:sldMasterId id="2147483694" r:id="rId6"/>
  </p:sldMasterIdLst>
  <p:notesMasterIdLst>
    <p:notesMasterId r:id="rId11"/>
  </p:notesMasterIdLst>
  <p:sldIdLst>
    <p:sldId id="2900" r:id="rId7"/>
    <p:sldId id="11088469" r:id="rId8"/>
    <p:sldId id="11088438" r:id="rId9"/>
    <p:sldId id="11088456" r:id="rId10"/>
    <p:sldId id="290" r:id="rId12"/>
    <p:sldId id="11088458" r:id="rId13"/>
    <p:sldId id="11088442" r:id="rId14"/>
    <p:sldId id="11088459" r:id="rId15"/>
    <p:sldId id="401" r:id="rId16"/>
    <p:sldId id="11088457" r:id="rId17"/>
    <p:sldId id="11088460" r:id="rId18"/>
    <p:sldId id="11088445" r:id="rId19"/>
    <p:sldId id="11088383" r:id="rId20"/>
    <p:sldId id="11088446" r:id="rId21"/>
    <p:sldId id="11088463" r:id="rId22"/>
    <p:sldId id="11088461" r:id="rId23"/>
    <p:sldId id="11088462" r:id="rId24"/>
    <p:sldId id="11088464" r:id="rId25"/>
    <p:sldId id="367" r:id="rId26"/>
    <p:sldId id="11088466" r:id="rId27"/>
    <p:sldId id="11088468" r:id="rId28"/>
    <p:sldId id="487" r:id="rId29"/>
    <p:sldId id="1108846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notesMaster" Target="notesMasters/notesMaster1.xml"/><Relationship Id="rId10" Type="http://schemas.openxmlformats.org/officeDocument/2006/relationships/slide" Target="slides/slide4.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7C08C0-32C7-4F52-BD88-7F249A28EC96}"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F292FC-D15F-46EF-A1C0-AE53D9AC38CE}"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p:sp>
      <p:sp>
        <p:nvSpPr>
          <p:cNvPr id="18435" name="文本占位符 1843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fld>
            <a:endParaRPr lang="zh-CN"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8787"/>
          </a:xfrm>
          <a:prstGeom prst="rect">
            <a:avLst/>
          </a:prstGeom>
        </p:spPr>
        <p:txBody>
          <a:bodyPr/>
          <a:lstStyle/>
          <a:p>
            <a:fld id="{60D4C845-2BE2-4423-97B3-49F88020EF3B}" type="slidenum">
              <a:rPr lang="zh-CN" altLang="en-US" smtClean="0">
                <a:solidFill>
                  <a:prstClr val="black"/>
                </a:solidFill>
                <a:latin typeface="Calibri" panose="020F0502020204030204"/>
              </a:rPr>
            </a:fld>
            <a:endParaRPr lang="zh-CN" altLang="en-US">
              <a:solidFill>
                <a:prstClr val="black"/>
              </a:solidFill>
              <a:latin typeface="Calibri" panose="020F05020202040302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8787"/>
          </a:xfrm>
          <a:prstGeom prst="rect">
            <a:avLst/>
          </a:prstGeom>
        </p:spPr>
        <p:txBody>
          <a:bodyPr/>
          <a:lstStyle/>
          <a:p>
            <a:fld id="{60D4C845-2BE2-4423-97B3-49F88020EF3B}" type="slidenum">
              <a:rPr lang="zh-CN" altLang="en-US" smtClean="0">
                <a:solidFill>
                  <a:prstClr val="black"/>
                </a:solidFill>
                <a:latin typeface="Calibri" panose="020F0502020204030204"/>
              </a:rPr>
            </a:fld>
            <a:endParaRPr lang="zh-CN" altLang="en-US">
              <a:solidFill>
                <a:prstClr val="black"/>
              </a:solidFill>
              <a:latin typeface="Calibri" panose="020F0502020204030204"/>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p:sp>
      <p:sp>
        <p:nvSpPr>
          <p:cNvPr id="18435" name="文本占位符 1843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fld>
            <a:endParaRPr lang="zh-CN"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image" Target="../media/image12.png"/><Relationship Id="rId11" Type="http://schemas.openxmlformats.org/officeDocument/2006/relationships/image" Target="../media/image11.png"/><Relationship Id="rId10" Type="http://schemas.openxmlformats.org/officeDocument/2006/relationships/image" Target="../media/image10.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0895825-7B37-42F5-9075-3BE9DC30402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939B97-B459-4F22-A909-950795163C5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0895825-7B37-42F5-9075-3BE9DC30402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939B97-B459-4F22-A909-950795163C5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0895825-7B37-42F5-9075-3BE9DC30402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939B97-B459-4F22-A909-950795163C5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D0895825-7B37-42F5-9075-3BE9DC30402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0939B97-B459-4F22-A909-950795163C5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D0895825-7B37-42F5-9075-3BE9DC30402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0939B97-B459-4F22-A909-950795163C5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0895825-7B37-42F5-9075-3BE9DC30402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0939B97-B459-4F22-A909-950795163C5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0895825-7B37-42F5-9075-3BE9DC30402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0939B97-B459-4F22-A909-950795163C5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0895825-7B37-42F5-9075-3BE9DC30402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0939B97-B459-4F22-A909-950795163C5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0895825-7B37-42F5-9075-3BE9DC30402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0939B97-B459-4F22-A909-950795163C5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0895825-7B37-42F5-9075-3BE9DC30402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939B97-B459-4F22-A909-950795163C5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0895825-7B37-42F5-9075-3BE9DC30402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939B97-B459-4F22-A909-950795163C5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endParaRPr lang="zh-CN" altLang="en-US" dirty="0"/>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matchingName="Blank">
  <p:cSld name="Blank">
    <p:spTree>
      <p:nvGrpSpPr>
        <p:cNvPr id="1" name="Shape 151"/>
        <p:cNvGrpSpPr/>
        <p:nvPr/>
      </p:nvGrpSpPr>
      <p:grpSpPr>
        <a:xfrm>
          <a:off x="0" y="0"/>
          <a:ext cx="0" cy="0"/>
          <a:chOff x="0" y="0"/>
          <a:chExt cx="0" cy="0"/>
        </a:xfrm>
      </p:grpSpPr>
      <p:sp>
        <p:nvSpPr>
          <p:cNvPr id="2" name="Freeform 9"/>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lstStyle/>
          <a:p>
            <a:endParaRPr lang="en-US" sz="2400"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matchingName="Blank">
  <p:cSld name="1_Blank">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matchingName="Blank">
  <p:cSld name="1_Blank">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matchingName="Blank">
  <p:cSld name="1_Blank">
    <p:spTree>
      <p:nvGrpSpPr>
        <p:cNvPr id="1" name="Shape 151"/>
        <p:cNvGrpSpPr/>
        <p:nvPr/>
      </p:nvGrpSpPr>
      <p:grpSpPr>
        <a:xfrm>
          <a:off x="0" y="0"/>
          <a:ext cx="0" cy="0"/>
          <a:chOff x="0" y="0"/>
          <a:chExt cx="0" cy="0"/>
        </a:xfrm>
      </p:grpSpPr>
      <p:sp>
        <p:nvSpPr>
          <p:cNvPr id="2" name="Freeform 9"/>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lstStyle/>
          <a:p>
            <a:endParaRPr lang="en-US" sz="2400"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matchingName="Blank">
  <p:cSld name="1_Blank">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matchingName="Blank">
  <p:cSld name="1_Blank">
    <p:spTree>
      <p:nvGrpSpPr>
        <p:cNvPr id="1" name="Shape 151"/>
        <p:cNvGrpSpPr/>
        <p:nvPr/>
      </p:nvGrpSpPr>
      <p:grpSpPr>
        <a:xfrm>
          <a:off x="0" y="0"/>
          <a:ext cx="0" cy="0"/>
          <a:chOff x="0" y="0"/>
          <a:chExt cx="0" cy="0"/>
        </a:xfrm>
      </p:grpSpPr>
      <p:sp>
        <p:nvSpPr>
          <p:cNvPr id="2" name="Freeform 9"/>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lstStyle/>
          <a:p>
            <a:endParaRPr lang="en-US" sz="2400"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matchingName="Blank">
  <p:cSld name="1_Blank">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matchingName="Blank">
  <p:cSld name="1_Blank">
    <p:spTree>
      <p:nvGrpSpPr>
        <p:cNvPr id="1" name="Shape 151"/>
        <p:cNvGrpSpPr/>
        <p:nvPr/>
      </p:nvGrpSpPr>
      <p:grpSpPr>
        <a:xfrm>
          <a:off x="0" y="0"/>
          <a:ext cx="0" cy="0"/>
          <a:chOff x="0" y="0"/>
          <a:chExt cx="0" cy="0"/>
        </a:xfrm>
      </p:grpSpPr>
      <p:sp>
        <p:nvSpPr>
          <p:cNvPr id="2" name="Freeform 9"/>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lstStyle/>
          <a:p>
            <a:endParaRPr lang="en-US" sz="2400"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matchingName="Blank">
  <p:cSld name="1_Blank">
    <p:spTree>
      <p:nvGrpSpPr>
        <p:cNvPr id="1" name="Shape 151"/>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matchingName="Blank">
  <p:cSld name="1_Blank">
    <p:spTree>
      <p:nvGrpSpPr>
        <p:cNvPr id="1" name="Shape 151"/>
        <p:cNvGrpSpPr/>
        <p:nvPr/>
      </p:nvGrpSpPr>
      <p:grpSpPr>
        <a:xfrm>
          <a:off x="0" y="0"/>
          <a:ext cx="0" cy="0"/>
          <a:chOff x="0" y="0"/>
          <a:chExt cx="0" cy="0"/>
        </a:xfrm>
      </p:grpSpPr>
      <p:sp>
        <p:nvSpPr>
          <p:cNvPr id="2" name="TextBox 1"/>
          <p:cNvSpPr txBox="1"/>
          <p:nvPr userDrawn="1"/>
        </p:nvSpPr>
        <p:spPr>
          <a:xfrm>
            <a:off x="7972357" y="6502400"/>
            <a:ext cx="2853447" cy="256545"/>
          </a:xfrm>
          <a:prstGeom prst="rect">
            <a:avLst/>
          </a:prstGeom>
          <a:noFill/>
        </p:spPr>
        <p:txBody>
          <a:bodyPr wrap="square" rtlCol="0">
            <a:spAutoFit/>
          </a:bodyPr>
          <a:lstStyle/>
          <a:p>
            <a:r>
              <a:rPr lang="en-US" sz="1065" dirty="0"/>
              <a:t>FeistyForwarders_0968120672</a:t>
            </a:r>
            <a:endParaRPr lang="en-US" sz="1065"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matchingName="Blank">
  <p:cSld name="Blank">
    <p:spTree>
      <p:nvGrpSpPr>
        <p:cNvPr id="1" name="Shape 151"/>
        <p:cNvGrpSpPr/>
        <p:nvPr/>
      </p:nvGrpSpPr>
      <p:grpSpPr>
        <a:xfrm>
          <a:off x="0" y="0"/>
          <a:ext cx="0" cy="0"/>
          <a:chOff x="0" y="0"/>
          <a:chExt cx="0" cy="0"/>
        </a:xfrm>
      </p:grpSpPr>
      <p:sp>
        <p:nvSpPr>
          <p:cNvPr id="2" name="Freeform 9"/>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lstStyle/>
          <a:p>
            <a:endParaRPr lang="en-US" sz="2400"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matchingName="Blank">
  <p:cSld name="1_Blank">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2" name="TextBox 11"/>
          <p:cNvSpPr txBox="1"/>
          <p:nvPr userDrawn="1"/>
        </p:nvSpPr>
        <p:spPr>
          <a:xfrm>
            <a:off x="7972357" y="6502400"/>
            <a:ext cx="2853447" cy="256545"/>
          </a:xfrm>
          <a:prstGeom prst="rect">
            <a:avLst/>
          </a:prstGeom>
          <a:noFill/>
        </p:spPr>
        <p:txBody>
          <a:bodyPr wrap="square" rtlCol="0">
            <a:spAutoFit/>
          </a:bodyPr>
          <a:lstStyle/>
          <a:p>
            <a:r>
              <a:rPr lang="en-US" sz="1065" dirty="0"/>
              <a:t>FeistyForwarders_0968120672</a:t>
            </a:r>
            <a:endParaRPr lang="en-US" sz="1065"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matchingName="Blank">
  <p:cSld name="1_Blank">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matchingName="Blank">
  <p:cSld name="1_Blank">
    <p:spTree>
      <p:nvGrpSpPr>
        <p:cNvPr id="1" name="Shape 151"/>
        <p:cNvGrpSpPr/>
        <p:nvPr/>
      </p:nvGrpSpPr>
      <p:grpSpPr>
        <a:xfrm>
          <a:off x="0" y="0"/>
          <a:ext cx="0" cy="0"/>
          <a:chOff x="0" y="0"/>
          <a:chExt cx="0" cy="0"/>
        </a:xfrm>
      </p:grpSpPr>
      <p:sp>
        <p:nvSpPr>
          <p:cNvPr id="2" name="Freeform 9"/>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lstStyle/>
          <a:p>
            <a:endParaRPr lang="en-US" sz="2400"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matchingName="Blank">
  <p:cSld name="1_Blank">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matchingName="Blank">
  <p:cSld name="1_Blank">
    <p:spTree>
      <p:nvGrpSpPr>
        <p:cNvPr id="1" name="Shape 151"/>
        <p:cNvGrpSpPr/>
        <p:nvPr/>
      </p:nvGrpSpPr>
      <p:grpSpPr>
        <a:xfrm>
          <a:off x="0" y="0"/>
          <a:ext cx="0" cy="0"/>
          <a:chOff x="0" y="0"/>
          <a:chExt cx="0" cy="0"/>
        </a:xfrm>
      </p:grpSpPr>
      <p:sp>
        <p:nvSpPr>
          <p:cNvPr id="2" name="Freeform 9"/>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lstStyle/>
          <a:p>
            <a:endParaRPr lang="en-US" sz="2400"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matchingName="Blank">
  <p:cSld name="1_Blank">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matchingName="Blank">
  <p:cSld name="1_Blank">
    <p:spTree>
      <p:nvGrpSpPr>
        <p:cNvPr id="1" name="Shape 151"/>
        <p:cNvGrpSpPr/>
        <p:nvPr/>
      </p:nvGrpSpPr>
      <p:grpSpPr>
        <a:xfrm>
          <a:off x="0" y="0"/>
          <a:ext cx="0" cy="0"/>
          <a:chOff x="0" y="0"/>
          <a:chExt cx="0" cy="0"/>
        </a:xfrm>
      </p:grpSpPr>
      <p:sp>
        <p:nvSpPr>
          <p:cNvPr id="2" name="Freeform 9"/>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lstStyle/>
          <a:p>
            <a:endParaRPr lang="en-US" sz="2400"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matchingName="Blank">
  <p:cSld name="1_Blank">
    <p:spTree>
      <p:nvGrpSpPr>
        <p:cNvPr id="1" name="Shape 151"/>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matchingName="Blank">
  <p:cSld name="1_Blank">
    <p:spTree>
      <p:nvGrpSpPr>
        <p:cNvPr id="1" name="Shape 151"/>
        <p:cNvGrpSpPr/>
        <p:nvPr/>
      </p:nvGrpSpPr>
      <p:grpSpPr>
        <a:xfrm>
          <a:off x="0" y="0"/>
          <a:ext cx="0" cy="0"/>
          <a:chOff x="0" y="0"/>
          <a:chExt cx="0" cy="0"/>
        </a:xfrm>
      </p:grpSpPr>
      <p:sp>
        <p:nvSpPr>
          <p:cNvPr id="2" name="TextBox 1"/>
          <p:cNvSpPr txBox="1"/>
          <p:nvPr userDrawn="1"/>
        </p:nvSpPr>
        <p:spPr>
          <a:xfrm>
            <a:off x="7972357" y="6502400"/>
            <a:ext cx="2853447" cy="256545"/>
          </a:xfrm>
          <a:prstGeom prst="rect">
            <a:avLst/>
          </a:prstGeom>
          <a:noFill/>
        </p:spPr>
        <p:txBody>
          <a:bodyPr wrap="square" rtlCol="0">
            <a:spAutoFit/>
          </a:bodyPr>
          <a:lstStyle/>
          <a:p>
            <a:r>
              <a:rPr lang="en-US" sz="1065" dirty="0"/>
              <a:t>FeistyForwarders_0968120672</a:t>
            </a:r>
            <a:endParaRPr lang="en-US" sz="1065"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9C1C773-6C50-47CB-B854-40F0C6CE833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1_自定义版式">
    <p:bg>
      <p:bgPr>
        <a:solidFill>
          <a:schemeClr val="bg1"/>
        </a:solidFill>
        <a:effectLst/>
      </p:bgPr>
    </p:bg>
    <p:spTree>
      <p:nvGrpSpPr>
        <p:cNvPr id="1" name=""/>
        <p:cNvGrpSpPr/>
        <p:nvPr/>
      </p:nvGrpSpPr>
      <p:grpSpPr>
        <a:xfrm>
          <a:off x="0" y="0"/>
          <a:ext cx="0" cy="0"/>
          <a:chOff x="0" y="0"/>
          <a:chExt cx="0" cy="0"/>
        </a:xfrm>
      </p:grpSpPr>
      <p:grpSp>
        <p:nvGrpSpPr>
          <p:cNvPr id="26" name="L_blue"/>
          <p:cNvGrpSpPr/>
          <p:nvPr userDrawn="1"/>
        </p:nvGrpSpPr>
        <p:grpSpPr>
          <a:xfrm>
            <a:off x="-1" y="34210"/>
            <a:ext cx="343385" cy="6748492"/>
            <a:chOff x="228152" y="25657"/>
            <a:chExt cx="257539" cy="5061369"/>
          </a:xfrm>
        </p:grpSpPr>
        <p:pic>
          <p:nvPicPr>
            <p:cNvPr id="27" name="Picture 2" descr="F:\1-原创素材\1_mm1102\PPT\PPT_014\materaials\page_1.png"/>
            <p:cNvPicPr>
              <a:picLocks noChangeAspect="1" noChangeArrowheads="1"/>
            </p:cNvPicPr>
            <p:nvPr/>
          </p:nvPicPr>
          <p:blipFill rotWithShape="1">
            <a:blip r:embed="rId2">
              <a:extLst>
                <a:ext uri="{28A0092B-C50C-407E-A947-70E740481C1C}">
                  <a14:useLocalDpi xmlns:a14="http://schemas.microsoft.com/office/drawing/2010/main" val="0"/>
                </a:ext>
              </a:extLst>
            </a:blip>
            <a:srcRect l="46975"/>
            <a:stretch>
              <a:fillRect/>
            </a:stretch>
          </p:blipFill>
          <p:spPr bwMode="auto">
            <a:xfrm>
              <a:off x="228152" y="25657"/>
              <a:ext cx="257539" cy="43141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F:\1-原创素材\1_mm1102\PPT\PPT_014\materaials\page_9.png"/>
            <p:cNvPicPr>
              <a:picLocks noChangeAspect="1" noChangeArrowheads="1"/>
            </p:cNvPicPr>
            <p:nvPr/>
          </p:nvPicPr>
          <p:blipFill rotWithShape="1">
            <a:blip r:embed="rId3">
              <a:extLst>
                <a:ext uri="{28A0092B-C50C-407E-A947-70E740481C1C}">
                  <a14:useLocalDpi xmlns:a14="http://schemas.microsoft.com/office/drawing/2010/main" val="0"/>
                </a:ext>
              </a:extLst>
            </a:blip>
            <a:srcRect l="65100"/>
            <a:stretch>
              <a:fillRect/>
            </a:stretch>
          </p:blipFill>
          <p:spPr bwMode="auto">
            <a:xfrm>
              <a:off x="228152" y="2303703"/>
              <a:ext cx="122308" cy="27833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R_blue"/>
          <p:cNvGrpSpPr/>
          <p:nvPr userDrawn="1"/>
        </p:nvGrpSpPr>
        <p:grpSpPr>
          <a:xfrm rot="10800000">
            <a:off x="11952739" y="423057"/>
            <a:ext cx="264115" cy="6405652"/>
            <a:chOff x="8912859" y="317293"/>
            <a:chExt cx="198086" cy="4804239"/>
          </a:xfrm>
        </p:grpSpPr>
        <p:grpSp>
          <p:nvGrpSpPr>
            <p:cNvPr id="34" name="组合 33"/>
            <p:cNvGrpSpPr/>
            <p:nvPr/>
          </p:nvGrpSpPr>
          <p:grpSpPr>
            <a:xfrm>
              <a:off x="8912859" y="573309"/>
              <a:ext cx="198086" cy="4548223"/>
              <a:chOff x="8912859" y="573309"/>
              <a:chExt cx="198086" cy="4548223"/>
            </a:xfrm>
          </p:grpSpPr>
          <p:pic>
            <p:nvPicPr>
              <p:cNvPr id="36" name="Picture 3" descr="F:\1-原创素材\1_mm1102\PPT\PPT_014\materaials\page_2.png"/>
              <p:cNvPicPr>
                <a:picLocks noChangeAspect="1" noChangeArrowheads="1"/>
              </p:cNvPicPr>
              <p:nvPr/>
            </p:nvPicPr>
            <p:blipFill rotWithShape="1">
              <a:blip r:embed="rId4">
                <a:extLst>
                  <a:ext uri="{28A0092B-C50C-407E-A947-70E740481C1C}">
                    <a14:useLocalDpi xmlns:a14="http://schemas.microsoft.com/office/drawing/2010/main" val="0"/>
                  </a:ext>
                </a:extLst>
              </a:blip>
              <a:srcRect l="56731"/>
              <a:stretch>
                <a:fillRect/>
              </a:stretch>
            </p:blipFill>
            <p:spPr bwMode="auto">
              <a:xfrm>
                <a:off x="8939525" y="2572170"/>
                <a:ext cx="171420" cy="254936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F:\1-原创素材\1_mm1102\PPT\PPT_014\materaials\page_7.png"/>
              <p:cNvPicPr>
                <a:picLocks noChangeAspect="1" noChangeArrowheads="1"/>
              </p:cNvPicPr>
              <p:nvPr/>
            </p:nvPicPr>
            <p:blipFill rotWithShape="1">
              <a:blip r:embed="rId5">
                <a:extLst>
                  <a:ext uri="{28A0092B-C50C-407E-A947-70E740481C1C}">
                    <a14:useLocalDpi xmlns:a14="http://schemas.microsoft.com/office/drawing/2010/main" val="0"/>
                  </a:ext>
                </a:extLst>
              </a:blip>
              <a:srcRect l="52512"/>
              <a:stretch>
                <a:fillRect/>
              </a:stretch>
            </p:blipFill>
            <p:spPr bwMode="auto">
              <a:xfrm>
                <a:off x="8912859" y="573309"/>
                <a:ext cx="198086" cy="4356505"/>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9" descr="F:\1-原创素材\1_mm1102\PPT\PPT_014\materaials\page_8.png"/>
            <p:cNvPicPr>
              <a:picLocks noChangeAspect="1" noChangeArrowheads="1"/>
            </p:cNvPicPr>
            <p:nvPr/>
          </p:nvPicPr>
          <p:blipFill rotWithShape="1">
            <a:blip r:embed="rId6">
              <a:extLst>
                <a:ext uri="{28A0092B-C50C-407E-A947-70E740481C1C}">
                  <a14:useLocalDpi xmlns:a14="http://schemas.microsoft.com/office/drawing/2010/main" val="0"/>
                </a:ext>
              </a:extLst>
            </a:blip>
            <a:srcRect l="42223"/>
            <a:stretch>
              <a:fillRect/>
            </a:stretch>
          </p:blipFill>
          <p:spPr bwMode="auto">
            <a:xfrm>
              <a:off x="8912859" y="317293"/>
              <a:ext cx="198086" cy="2791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1" name="组合 2050"/>
          <p:cNvGrpSpPr/>
          <p:nvPr userDrawn="1"/>
        </p:nvGrpSpPr>
        <p:grpSpPr>
          <a:xfrm>
            <a:off x="367688" y="1"/>
            <a:ext cx="11969005" cy="380567"/>
            <a:chOff x="275766" y="485353"/>
            <a:chExt cx="8976754" cy="285425"/>
          </a:xfrm>
        </p:grpSpPr>
        <p:pic>
          <p:nvPicPr>
            <p:cNvPr id="30" name="T1_green" descr="F:\1-原创素材\1_mm1102\PPT\PPT_014\materaials\page_3.png"/>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t="79555"/>
            <a:stretch>
              <a:fillRect/>
            </a:stretch>
          </p:blipFill>
          <p:spPr bwMode="auto">
            <a:xfrm>
              <a:off x="275766" y="485353"/>
              <a:ext cx="3352228" cy="117110"/>
            </a:xfrm>
            <a:prstGeom prst="rect">
              <a:avLst/>
            </a:prstGeom>
            <a:noFill/>
            <a:extLst>
              <a:ext uri="{909E8E84-426E-40DD-AFC4-6F175D3DCCD1}">
                <a14:hiddenFill xmlns:a14="http://schemas.microsoft.com/office/drawing/2010/main">
                  <a:solidFill>
                    <a:srgbClr val="FFFFFF"/>
                  </a:solidFill>
                </a14:hiddenFill>
              </a:ext>
            </a:extLst>
          </p:spPr>
        </p:pic>
        <p:pic>
          <p:nvPicPr>
            <p:cNvPr id="31" name="T3_red" descr="F:\1-原创素材\1_mm1102\PPT\PPT_014\materaials\page_11.png"/>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76958"/>
            <a:stretch>
              <a:fillRect/>
            </a:stretch>
          </p:blipFill>
          <p:spPr bwMode="auto">
            <a:xfrm>
              <a:off x="4601781" y="485353"/>
              <a:ext cx="4154097" cy="117110"/>
            </a:xfrm>
            <a:prstGeom prst="rect">
              <a:avLst/>
            </a:prstGeom>
            <a:noFill/>
            <a:extLst>
              <a:ext uri="{909E8E84-426E-40DD-AFC4-6F175D3DCCD1}">
                <a14:hiddenFill xmlns:a14="http://schemas.microsoft.com/office/drawing/2010/main">
                  <a:solidFill>
                    <a:srgbClr val="FFFFFF"/>
                  </a:solidFill>
                </a14:hiddenFill>
              </a:ext>
            </a:extLst>
          </p:spPr>
        </p:pic>
        <p:pic>
          <p:nvPicPr>
            <p:cNvPr id="32" name="T4_orange" descr="F:\1-原创素材\1_mm1102\PPT\PPT_014\materaials\page_5.png"/>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t="72483"/>
            <a:stretch>
              <a:fillRect/>
            </a:stretch>
          </p:blipFill>
          <p:spPr bwMode="auto">
            <a:xfrm>
              <a:off x="7393557" y="485353"/>
              <a:ext cx="1858963" cy="184258"/>
            </a:xfrm>
            <a:prstGeom prst="rect">
              <a:avLst/>
            </a:prstGeom>
            <a:noFill/>
            <a:extLst>
              <a:ext uri="{909E8E84-426E-40DD-AFC4-6F175D3DCCD1}">
                <a14:hiddenFill xmlns:a14="http://schemas.microsoft.com/office/drawing/2010/main">
                  <a:solidFill>
                    <a:srgbClr val="FFFFFF"/>
                  </a:solidFill>
                </a14:hiddenFill>
              </a:ext>
            </a:extLst>
          </p:spPr>
        </p:pic>
        <p:pic>
          <p:nvPicPr>
            <p:cNvPr id="38" name="T2_orange" descr="F:\1-原创素材\1_mm1102\PPT\PPT_014\materaials\page_6.png"/>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50170"/>
            <a:stretch>
              <a:fillRect/>
            </a:stretch>
          </p:blipFill>
          <p:spPr bwMode="auto">
            <a:xfrm>
              <a:off x="2914947" y="485353"/>
              <a:ext cx="2239898" cy="2854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2" name="组合 2051"/>
          <p:cNvGrpSpPr/>
          <p:nvPr userDrawn="1"/>
        </p:nvGrpSpPr>
        <p:grpSpPr>
          <a:xfrm>
            <a:off x="200396" y="6557731"/>
            <a:ext cx="11474107" cy="300269"/>
            <a:chOff x="150297" y="4506158"/>
            <a:chExt cx="8605580" cy="225202"/>
          </a:xfrm>
        </p:grpSpPr>
        <p:pic>
          <p:nvPicPr>
            <p:cNvPr id="29" name="B2_green" descr="F:\1-原创素材\1_mm1102\PPT\PPT_014\materaials\page_10.png"/>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t="64666"/>
            <a:stretch>
              <a:fillRect/>
            </a:stretch>
          </p:blipFill>
          <p:spPr bwMode="auto">
            <a:xfrm rot="10800000">
              <a:off x="4612256" y="4506158"/>
              <a:ext cx="4143621" cy="225202"/>
            </a:xfrm>
            <a:prstGeom prst="rect">
              <a:avLst/>
            </a:prstGeom>
            <a:noFill/>
            <a:extLst>
              <a:ext uri="{909E8E84-426E-40DD-AFC4-6F175D3DCCD1}">
                <a14:hiddenFill xmlns:a14="http://schemas.microsoft.com/office/drawing/2010/main">
                  <a:solidFill>
                    <a:srgbClr val="FFFFFF"/>
                  </a:solidFill>
                </a14:hiddenFill>
              </a:ext>
            </a:extLst>
          </p:spPr>
        </p:pic>
        <p:pic>
          <p:nvPicPr>
            <p:cNvPr id="39" name="B1_red" descr="F:\1-原创素材\1_mm1102\PPT\PPT_014\materaials\page_4.png"/>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t="70952"/>
            <a:stretch>
              <a:fillRect/>
            </a:stretch>
          </p:blipFill>
          <p:spPr bwMode="auto">
            <a:xfrm rot="10800000">
              <a:off x="150297" y="4562632"/>
              <a:ext cx="5400707" cy="168728"/>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mc:Choice xmlns:p14="http://schemas.microsoft.com/office/powerpoint/2010/main" Requires="p14">
      <p:transition spd="slow" p14:dur="1500" advTm="1000">
        <p:split orient="vert"/>
      </p:transition>
    </mc:Choice>
    <mc:Fallback>
      <p:transition spd="slow" advTm="1000">
        <p:split orient="vert"/>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89C1C773-6C50-47CB-B854-40F0C6CE833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5" Type="http://schemas.openxmlformats.org/officeDocument/2006/relationships/theme" Target="../theme/theme3.xml"/><Relationship Id="rId14" Type="http://schemas.openxmlformats.org/officeDocument/2006/relationships/tags" Target="../tags/tag3.xml"/><Relationship Id="rId13" Type="http://schemas.openxmlformats.org/officeDocument/2006/relationships/tags" Target="../tags/tag2.xml"/><Relationship Id="rId12" Type="http://schemas.openxmlformats.org/officeDocument/2006/relationships/tags" Target="../tags/tag1.xml"/><Relationship Id="rId11" Type="http://schemas.openxmlformats.org/officeDocument/2006/relationships/image" Target="../media/image1.jpeg"/><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1.xml"/><Relationship Id="rId8" Type="http://schemas.openxmlformats.org/officeDocument/2006/relationships/slideLayout" Target="../slideLayouts/slideLayout40.xml"/><Relationship Id="rId7" Type="http://schemas.openxmlformats.org/officeDocument/2006/relationships/slideLayout" Target="../slideLayouts/slideLayout39.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3" Type="http://schemas.openxmlformats.org/officeDocument/2006/relationships/slideLayout" Target="../slideLayouts/slideLayout35.xml"/><Relationship Id="rId2" Type="http://schemas.openxmlformats.org/officeDocument/2006/relationships/slideLayout" Target="../slideLayouts/slideLayout34.xml"/><Relationship Id="rId12" Type="http://schemas.openxmlformats.org/officeDocument/2006/relationships/theme" Target="../theme/theme4.xml"/><Relationship Id="rId11" Type="http://schemas.openxmlformats.org/officeDocument/2006/relationships/image" Target="../media/image1.jpeg"/><Relationship Id="rId10" Type="http://schemas.openxmlformats.org/officeDocument/2006/relationships/slideLayout" Target="../slideLayouts/slideLayout42.xml"/><Relationship Id="rId1"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1.xml"/><Relationship Id="rId8" Type="http://schemas.openxmlformats.org/officeDocument/2006/relationships/slideLayout" Target="../slideLayouts/slideLayout50.xml"/><Relationship Id="rId7" Type="http://schemas.openxmlformats.org/officeDocument/2006/relationships/slideLayout" Target="../slideLayouts/slideLayout49.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 Id="rId3" Type="http://schemas.openxmlformats.org/officeDocument/2006/relationships/slideLayout" Target="../slideLayouts/slideLayout45.xml"/><Relationship Id="rId2" Type="http://schemas.openxmlformats.org/officeDocument/2006/relationships/slideLayout" Target="../slideLayouts/slideLayout44.xml"/><Relationship Id="rId15" Type="http://schemas.openxmlformats.org/officeDocument/2006/relationships/theme" Target="../theme/theme5.xml"/><Relationship Id="rId14" Type="http://schemas.openxmlformats.org/officeDocument/2006/relationships/image" Target="../media/image1.jpeg"/><Relationship Id="rId13" Type="http://schemas.openxmlformats.org/officeDocument/2006/relationships/slideLayout" Target="../slideLayouts/slideLayout55.xml"/><Relationship Id="rId12" Type="http://schemas.openxmlformats.org/officeDocument/2006/relationships/slideLayout" Target="../slideLayouts/slideLayout54.xml"/><Relationship Id="rId11" Type="http://schemas.openxmlformats.org/officeDocument/2006/relationships/slideLayout" Target="../slideLayouts/slideLayout53.xml"/><Relationship Id="rId10" Type="http://schemas.openxmlformats.org/officeDocument/2006/relationships/slideLayout" Target="../slideLayouts/slideLayout52.xml"/><Relationship Id="rId1"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5000" b="-5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extBox 9"/>
          <p:cNvSpPr txBox="1"/>
          <p:nvPr userDrawn="1"/>
        </p:nvSpPr>
        <p:spPr>
          <a:xfrm>
            <a:off x="10517626" y="6596815"/>
            <a:ext cx="2853447" cy="256545"/>
          </a:xfrm>
          <a:prstGeom prst="rect">
            <a:avLst/>
          </a:prstGeom>
          <a:noFill/>
        </p:spPr>
        <p:txBody>
          <a:bodyPr wrap="square" rtlCol="0">
            <a:spAutoFit/>
          </a:bodyPr>
          <a:lstStyle/>
          <a:p>
            <a:r>
              <a:rPr lang="en-US" sz="1065" dirty="0"/>
              <a:t>Design by: </a:t>
            </a:r>
            <a:r>
              <a:rPr lang="en-US" sz="1065" dirty="0" err="1"/>
              <a:t>Hương</a:t>
            </a:r>
            <a:r>
              <a:rPr lang="en-US" sz="1065" dirty="0"/>
              <a:t> </a:t>
            </a:r>
            <a:r>
              <a:rPr lang="en-US" sz="1065" dirty="0" err="1"/>
              <a:t>Thảo</a:t>
            </a:r>
            <a:endParaRPr lang="en-US" sz="1065"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5000" b="-5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895825-7B37-42F5-9075-3BE9DC30402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939B97-B459-4F22-A909-950795163C5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t="-5000" b="-5000"/>
          </a:stretch>
        </a:blip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charset="-122"/>
                <a:ea typeface="黑体" panose="02010609060101010101" charset="-122"/>
              </a:defRPr>
            </a:lvl1pPr>
          </a:lstStyle>
          <a:p>
            <a:fld id="{D997B5FA-0921-464F-AAE1-844C04324D75}" type="datetimeFigureOut">
              <a:rPr lang="zh-CN" altLang="en-US" smtClean="0"/>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charset="-122"/>
                <a:ea typeface="黑体" panose="02010609060101010101"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charset="-122"/>
                <a:ea typeface="黑体" panose="02010609060101010101" charset="-122"/>
              </a:defRPr>
            </a:lvl1pPr>
          </a:lstStyle>
          <a:p>
            <a:fld id="{565CE74E-AB26-4998-AD42-012C4C1AD076}" type="slidenum">
              <a:rPr lang="zh-CN" altLang="en-US" smtClean="0"/>
            </a:fld>
            <a:endParaRPr lang="zh-CN" altLang="en-US"/>
          </a:p>
        </p:txBody>
      </p:sp>
      <p:sp>
        <p:nvSpPr>
          <p:cNvPr id="2" name="KSO_TEMPLATE" hidden="1"/>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t="-5000" b="-5000"/>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panose="02000000000000000000"/>
              <a:buNone/>
              <a:defRPr sz="2800" b="1">
                <a:solidFill>
                  <a:schemeClr val="dk1"/>
                </a:solidFill>
                <a:latin typeface="Kalam" panose="02000000000000000000"/>
                <a:ea typeface="Kalam" panose="02000000000000000000"/>
                <a:cs typeface="Kalam" panose="02000000000000000000"/>
                <a:sym typeface="Kalam" panose="02000000000000000000"/>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p:txBody>
      </p:sp>
      <p:sp>
        <p:nvSpPr>
          <p:cNvPr id="4" name="TextBox 3"/>
          <p:cNvSpPr txBox="1"/>
          <p:nvPr userDrawn="1"/>
        </p:nvSpPr>
        <p:spPr>
          <a:xfrm>
            <a:off x="7972357" y="6502400"/>
            <a:ext cx="2853447" cy="256545"/>
          </a:xfrm>
          <a:prstGeom prst="rect">
            <a:avLst/>
          </a:prstGeom>
          <a:noFill/>
        </p:spPr>
        <p:txBody>
          <a:bodyPr wrap="square" rtlCol="0">
            <a:spAutoFit/>
          </a:bodyPr>
          <a:lstStyle/>
          <a:p>
            <a:r>
              <a:rPr lang="en-US" sz="1065" dirty="0"/>
              <a:t>Design by: </a:t>
            </a:r>
            <a:r>
              <a:rPr lang="en-US" sz="1065" dirty="0" err="1"/>
              <a:t>Hương</a:t>
            </a:r>
            <a:r>
              <a:rPr lang="en-US" sz="1065" dirty="0"/>
              <a:t> </a:t>
            </a:r>
            <a:r>
              <a:rPr lang="en-US" sz="1065" dirty="0" err="1"/>
              <a:t>Thảo</a:t>
            </a:r>
            <a:endParaRPr lang="en-US" sz="1065" dirty="0"/>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5000" b="-5000"/>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panose="02000000000000000000"/>
              <a:buNone/>
              <a:defRPr sz="2800" b="1">
                <a:solidFill>
                  <a:schemeClr val="dk1"/>
                </a:solidFill>
                <a:latin typeface="Kalam" panose="02000000000000000000"/>
                <a:ea typeface="Kalam" panose="02000000000000000000"/>
                <a:cs typeface="Kalam" panose="02000000000000000000"/>
                <a:sym typeface="Kalam" panose="02000000000000000000"/>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p:txBody>
      </p:sp>
      <p:sp>
        <p:nvSpPr>
          <p:cNvPr id="4" name="TextBox 3"/>
          <p:cNvSpPr txBox="1"/>
          <p:nvPr userDrawn="1"/>
        </p:nvSpPr>
        <p:spPr>
          <a:xfrm>
            <a:off x="9985796" y="6511192"/>
            <a:ext cx="2853447" cy="256545"/>
          </a:xfrm>
          <a:prstGeom prst="rect">
            <a:avLst/>
          </a:prstGeom>
          <a:noFill/>
        </p:spPr>
        <p:txBody>
          <a:bodyPr wrap="square" rtlCol="0">
            <a:spAutoFit/>
          </a:bodyPr>
          <a:lstStyle/>
          <a:p>
            <a:r>
              <a:rPr lang="en-US" sz="1065" dirty="0"/>
              <a:t>Tranthao121004@gmail.com</a:t>
            </a:r>
            <a:endParaRPr lang="en-US" sz="1065" dirty="0"/>
          </a:p>
        </p:txBody>
      </p:sp>
    </p:spTree>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28.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image" Target="../media/image27.png"/><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2.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29.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2.jpe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3.xml"/><Relationship Id="rId4" Type="http://schemas.openxmlformats.org/officeDocument/2006/relationships/image" Target="../media/image27.png"/><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3.xml"/><Relationship Id="rId4" Type="http://schemas.openxmlformats.org/officeDocument/2006/relationships/image" Target="../media/image27.png"/><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microsoft.com/office/2007/relationships/hdphoto" Target="../media/image36.wdp"/><Relationship Id="rId1" Type="http://schemas.openxmlformats.org/officeDocument/2006/relationships/image" Target="../media/image35.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14.png"/><Relationship Id="rId2" Type="http://schemas.microsoft.com/office/2007/relationships/media" Target="../media/media1.mp4"/><Relationship Id="rId1" Type="http://schemas.openxmlformats.org/officeDocument/2006/relationships/video" Target="../media/media1.mp4"/></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43.xml"/><Relationship Id="rId4" Type="http://schemas.openxmlformats.org/officeDocument/2006/relationships/image" Target="../media/image40.png"/><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image" Target="../media/image23.png"/><Relationship Id="rId7" Type="http://schemas.openxmlformats.org/officeDocument/2006/relationships/image" Target="../media/image22.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0" Type="http://schemas.openxmlformats.org/officeDocument/2006/relationships/notesSlide" Target="../notesSlides/notesSlide9.xml"/><Relationship Id="rId1"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microsoft.com/office/2007/relationships/hdphoto" Target="../media/image42.wdp"/><Relationship Id="rId1" Type="http://schemas.openxmlformats.org/officeDocument/2006/relationships/image" Target="../media/image41.png"/></Relationships>
</file>

<file path=ppt/slides/_rels/slide23.xml.rels><?xml version="1.0" encoding="UTF-8" standalone="yes"?>
<Relationships xmlns="http://schemas.openxmlformats.org/package/2006/relationships"><Relationship Id="rId9" Type="http://schemas.openxmlformats.org/officeDocument/2006/relationships/image" Target="../media/image51.png"/><Relationship Id="rId8" Type="http://schemas.openxmlformats.org/officeDocument/2006/relationships/image" Target="../media/image50.png"/><Relationship Id="rId7" Type="http://schemas.openxmlformats.org/officeDocument/2006/relationships/image" Target="../media/image49.png"/><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3" Type="http://schemas.openxmlformats.org/officeDocument/2006/relationships/image" Target="../media/image45.png"/><Relationship Id="rId2" Type="http://schemas.openxmlformats.org/officeDocument/2006/relationships/image" Target="../media/image44.png"/><Relationship Id="rId13" Type="http://schemas.openxmlformats.org/officeDocument/2006/relationships/notesSlide" Target="../notesSlides/notesSlide10.xml"/><Relationship Id="rId12" Type="http://schemas.openxmlformats.org/officeDocument/2006/relationships/slideLayout" Target="../slideLayouts/slideLayout55.xml"/><Relationship Id="rId11" Type="http://schemas.openxmlformats.org/officeDocument/2006/relationships/image" Target="../media/image53.png"/><Relationship Id="rId10" Type="http://schemas.openxmlformats.org/officeDocument/2006/relationships/image" Target="../media/image52.png"/><Relationship Id="rId1"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image" Target="../media/image23.png"/><Relationship Id="rId7" Type="http://schemas.openxmlformats.org/officeDocument/2006/relationships/image" Target="../media/image22.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0" Type="http://schemas.openxmlformats.org/officeDocument/2006/relationships/notesSlide" Target="../notesSlides/notesSlide1.xml"/><Relationship Id="rId1" Type="http://schemas.openxmlformats.org/officeDocument/2006/relationships/image" Target="../media/image16.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image" Target="../media/image27.png"/><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image" Target="../media/image27.png"/><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28.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image" Target="../media/image27.png"/><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microsoft.com/office/2007/relationships/hdphoto" Target="../media/image31.wdp"/><Relationship Id="rId1"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59641" y="154132"/>
            <a:ext cx="1264373" cy="1264373"/>
          </a:xfrm>
          <a:prstGeom prst="rect">
            <a:avLst/>
          </a:prstGeom>
        </p:spPr>
      </p:pic>
      <p:sp>
        <p:nvSpPr>
          <p:cNvPr id="12" name="TextBox 11"/>
          <p:cNvSpPr txBox="1"/>
          <p:nvPr/>
        </p:nvSpPr>
        <p:spPr>
          <a:xfrm>
            <a:off x="2250441" y="154132"/>
            <a:ext cx="7691120" cy="119888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lnSpc>
                <a:spcPct val="150000"/>
              </a:lnSpc>
              <a:defRPr/>
            </a:pPr>
            <a:r>
              <a:rPr lang="en-US" sz="2400" b="1" dirty="0">
                <a:solidFill>
                  <a:prstClr val="black"/>
                </a:solidFill>
                <a:latin typeface="Times New Roman" panose="02020603050405020304" pitchFamily="18" charset="0"/>
                <a:cs typeface="Times New Roman" panose="02020603050405020304" pitchFamily="18" charset="0"/>
              </a:rPr>
              <a:t>PHÒNG GIÁO DỤC VÀ ĐÀO TẠO QUẬN LONG BIÊN</a:t>
            </a:r>
            <a:endParaRPr lang="en-US" sz="2400" b="1" dirty="0">
              <a:solidFill>
                <a:prstClr val="black"/>
              </a:solidFill>
              <a:latin typeface="Times New Roman" panose="02020603050405020304" pitchFamily="18" charset="0"/>
              <a:cs typeface="Times New Roman" panose="02020603050405020304" pitchFamily="18" charset="0"/>
            </a:endParaRPr>
          </a:p>
          <a:p>
            <a:pPr algn="ctr" defTabSz="914400">
              <a:lnSpc>
                <a:spcPct val="150000"/>
              </a:lnSpc>
              <a:defRPr/>
            </a:pPr>
            <a:r>
              <a:rPr lang="en-US" sz="2400" b="1" dirty="0">
                <a:solidFill>
                  <a:prstClr val="black"/>
                </a:solidFill>
                <a:latin typeface="Times New Roman" panose="02020603050405020304" pitchFamily="18" charset="0"/>
                <a:cs typeface="Times New Roman" panose="02020603050405020304" pitchFamily="18" charset="0"/>
              </a:rPr>
              <a:t>TRƯỜNG TIỂU HỌC PHÚC LỢI</a:t>
            </a:r>
            <a:endParaRPr lang="vi-VN" sz="2400" b="1" dirty="0">
              <a:solidFill>
                <a:prstClr val="black"/>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991828" y="1891447"/>
            <a:ext cx="10782043" cy="32302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r>
              <a:rPr lang="en-US" sz="5400" b="1">
                <a:solidFill>
                  <a:srgbClr val="FF0000"/>
                </a:solidFill>
                <a:latin typeface="Times New Roman" panose="02020603050405020304" pitchFamily="18" charset="0"/>
                <a:cs typeface="Times New Roman" panose="02020603050405020304" pitchFamily="18" charset="0"/>
              </a:rPr>
              <a:t> TIẾNG VIỆT</a:t>
            </a:r>
            <a:endParaRPr lang="en-US" sz="5400" b="1">
              <a:solidFill>
                <a:srgbClr val="FF0000"/>
              </a:solidFill>
              <a:latin typeface="Times New Roman" panose="02020603050405020304" pitchFamily="18" charset="0"/>
              <a:cs typeface="Times New Roman" panose="02020603050405020304" pitchFamily="18" charset="0"/>
            </a:endParaRPr>
          </a:p>
          <a:p>
            <a:pPr algn="ctr" defTabSz="914400">
              <a:defRPr/>
            </a:pPr>
            <a:r>
              <a:rPr lang="en-US" sz="5400" b="1">
                <a:solidFill>
                  <a:srgbClr val="FF0000"/>
                </a:solidFill>
                <a:latin typeface="Times New Roman" panose="02020603050405020304" pitchFamily="18" charset="0"/>
                <a:cs typeface="Times New Roman" panose="02020603050405020304" pitchFamily="18" charset="0"/>
              </a:rPr>
              <a:t>ĐỌC</a:t>
            </a:r>
            <a:endParaRPr lang="en-US" sz="5400" b="1" dirty="0">
              <a:solidFill>
                <a:srgbClr val="FF0000"/>
              </a:solidFill>
              <a:latin typeface="Times New Roman" panose="02020603050405020304" pitchFamily="18" charset="0"/>
              <a:cs typeface="Times New Roman" panose="02020603050405020304" pitchFamily="18" charset="0"/>
            </a:endParaRPr>
          </a:p>
          <a:p>
            <a:pPr algn="ctr" defTabSz="914400">
              <a:defRPr/>
            </a:pPr>
            <a:r>
              <a:rPr lang="en-US" sz="4800" b="1">
                <a:solidFill>
                  <a:srgbClr val="FF0000"/>
                </a:solidFill>
                <a:latin typeface="Times New Roman" panose="02020603050405020304" pitchFamily="18" charset="0"/>
                <a:cs typeface="Times New Roman" panose="02020603050405020304" pitchFamily="18" charset="0"/>
              </a:rPr>
              <a:t>BÀI 14: CỎ NON CƯỜI RỒI </a:t>
            </a:r>
            <a:endParaRPr lang="en-US" sz="4800" b="1">
              <a:solidFill>
                <a:srgbClr val="FF0000"/>
              </a:solidFill>
              <a:latin typeface="Times New Roman" panose="02020603050405020304" pitchFamily="18" charset="0"/>
              <a:cs typeface="Times New Roman" panose="02020603050405020304" pitchFamily="18" charset="0"/>
            </a:endParaRPr>
          </a:p>
          <a:p>
            <a:pPr algn="ctr" defTabSz="914400">
              <a:defRPr/>
            </a:pPr>
            <a:r>
              <a:rPr lang="en-US" sz="4800" b="1">
                <a:solidFill>
                  <a:srgbClr val="FF0000"/>
                </a:solidFill>
                <a:latin typeface="Times New Roman" panose="02020603050405020304" pitchFamily="18" charset="0"/>
                <a:cs typeface="Times New Roman" panose="02020603050405020304" pitchFamily="18" charset="0"/>
              </a:rPr>
              <a:t>(TIẾT 1+2)</a:t>
            </a:r>
            <a:endParaRPr lang="vi-VN" sz="4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4657" y="520860"/>
            <a:ext cx="7363288" cy="646703"/>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err="1">
                <a:ln>
                  <a:noFill/>
                </a:ln>
                <a:solidFill>
                  <a:srgbClr val="C00000"/>
                </a:solidFill>
                <a:effectLst/>
                <a:uLnTx/>
                <a:uFillTx/>
                <a:latin typeface="Times New Roman" panose="02020603050405020304" pitchFamily="18" charset="0"/>
                <a:ea typeface="Arial-Rounded" panose="020B0500000000000000" charset="0"/>
                <a:cs typeface="Times New Roman" panose="02020603050405020304" pitchFamily="18" charset="0"/>
              </a:rPr>
              <a:t>Luyện</a:t>
            </a:r>
            <a:r>
              <a:rPr kumimoji="0" lang="en-US" sz="3200" b="0" i="0" u="none" strike="noStrike" kern="1200" cap="none" spc="0" normalizeH="0" baseline="0" noProof="0" dirty="0">
                <a:ln>
                  <a:noFill/>
                </a:ln>
                <a:solidFill>
                  <a:srgbClr val="C00000"/>
                </a:solidFill>
                <a:effectLst/>
                <a:uLnTx/>
                <a:uFillTx/>
                <a:latin typeface="Times New Roman" panose="02020603050405020304" pitchFamily="18" charset="0"/>
                <a:ea typeface="Arial-Rounded" panose="020B0500000000000000" charset="0"/>
                <a:cs typeface="Times New Roman" panose="02020603050405020304" pitchFamily="18" charset="0"/>
              </a:rPr>
              <a:t> </a:t>
            </a:r>
            <a:r>
              <a:rPr kumimoji="0" lang="en-US" sz="3200" b="0" i="0" u="none" strike="noStrike" kern="1200" cap="none" spc="0" normalizeH="0" baseline="0" noProof="0" dirty="0" err="1">
                <a:ln>
                  <a:noFill/>
                </a:ln>
                <a:solidFill>
                  <a:srgbClr val="C00000"/>
                </a:solidFill>
                <a:effectLst/>
                <a:uLnTx/>
                <a:uFillTx/>
                <a:latin typeface="Times New Roman" panose="02020603050405020304" pitchFamily="18" charset="0"/>
                <a:ea typeface="Arial-Rounded" panose="020B0500000000000000" charset="0"/>
                <a:cs typeface="Times New Roman" panose="02020603050405020304" pitchFamily="18" charset="0"/>
              </a:rPr>
              <a:t>đọc</a:t>
            </a:r>
            <a:r>
              <a:rPr kumimoji="0" lang="en-US" sz="3200" b="0" i="0" u="none" strike="noStrike" kern="1200" cap="none" spc="0" normalizeH="0" baseline="0" noProof="0" dirty="0">
                <a:ln>
                  <a:noFill/>
                </a:ln>
                <a:solidFill>
                  <a:srgbClr val="C00000"/>
                </a:solidFill>
                <a:effectLst/>
                <a:uLnTx/>
                <a:uFillTx/>
                <a:latin typeface="Times New Roman" panose="02020603050405020304" pitchFamily="18" charset="0"/>
                <a:ea typeface="Arial-Rounded" panose="020B0500000000000000" charset="0"/>
                <a:cs typeface="Times New Roman" panose="02020603050405020304" pitchFamily="18" charset="0"/>
              </a:rPr>
              <a:t> </a:t>
            </a:r>
            <a:r>
              <a:rPr kumimoji="0" lang="en-US" sz="3200" b="0" i="0" u="none" strike="noStrike" kern="1200" cap="none" spc="0" normalizeH="0" baseline="0" noProof="0" dirty="0" err="1">
                <a:ln>
                  <a:noFill/>
                </a:ln>
                <a:solidFill>
                  <a:srgbClr val="C00000"/>
                </a:solidFill>
                <a:effectLst/>
                <a:uLnTx/>
                <a:uFillTx/>
                <a:latin typeface="Times New Roman" panose="02020603050405020304" pitchFamily="18" charset="0"/>
                <a:ea typeface="Arial-Rounded" panose="020B0500000000000000" charset="0"/>
                <a:cs typeface="Times New Roman" panose="02020603050405020304" pitchFamily="18" charset="0"/>
              </a:rPr>
              <a:t>từ</a:t>
            </a:r>
            <a:r>
              <a:rPr kumimoji="0" lang="en-US" sz="3200" b="0" i="0" u="none" strike="noStrike" kern="1200" cap="none" spc="0" normalizeH="0" baseline="0" noProof="0" dirty="0">
                <a:ln>
                  <a:noFill/>
                </a:ln>
                <a:solidFill>
                  <a:srgbClr val="C00000"/>
                </a:solidFill>
                <a:effectLst/>
                <a:uLnTx/>
                <a:uFillTx/>
                <a:latin typeface="Times New Roman" panose="02020603050405020304" pitchFamily="18" charset="0"/>
                <a:ea typeface="Arial-Rounded" panose="020B0500000000000000" charset="0"/>
                <a:cs typeface="Times New Roman" panose="02020603050405020304" pitchFamily="18" charset="0"/>
              </a:rPr>
              <a:t> </a:t>
            </a:r>
            <a:r>
              <a:rPr kumimoji="0" lang="en-US" sz="3200" b="0" i="0" u="none" strike="noStrike" kern="1200" cap="none" spc="0" normalizeH="0" baseline="0" noProof="0" dirty="0" err="1">
                <a:ln>
                  <a:noFill/>
                </a:ln>
                <a:solidFill>
                  <a:srgbClr val="C00000"/>
                </a:solidFill>
                <a:effectLst/>
                <a:uLnTx/>
                <a:uFillTx/>
                <a:latin typeface="Times New Roman" panose="02020603050405020304" pitchFamily="18" charset="0"/>
                <a:ea typeface="Arial-Rounded" panose="020B0500000000000000" charset="0"/>
                <a:cs typeface="Times New Roman" panose="02020603050405020304" pitchFamily="18" charset="0"/>
              </a:rPr>
              <a:t>khó</a:t>
            </a:r>
            <a:r>
              <a:rPr kumimoji="0" lang="en-US" sz="3200" b="0" i="0" u="none" strike="noStrike" kern="1200" cap="none" spc="0" normalizeH="0" baseline="0" noProof="0" dirty="0">
                <a:ln>
                  <a:noFill/>
                </a:ln>
                <a:solidFill>
                  <a:srgbClr val="C00000"/>
                </a:solidFill>
                <a:effectLst/>
                <a:uLnTx/>
                <a:uFillTx/>
                <a:latin typeface="Times New Roman" panose="02020603050405020304" pitchFamily="18" charset="0"/>
                <a:ea typeface="Arial-Rounded" panose="020B0500000000000000" charset="0"/>
                <a:cs typeface="Times New Roman" panose="02020603050405020304" pitchFamily="18" charset="0"/>
              </a:rPr>
              <a:t> &amp; </a:t>
            </a:r>
            <a:r>
              <a:rPr kumimoji="0" lang="en-US" sz="3200" b="0" i="0" u="none" strike="noStrike" kern="1200" cap="none" spc="0" normalizeH="0" baseline="0" noProof="0" dirty="0" err="1">
                <a:ln>
                  <a:noFill/>
                </a:ln>
                <a:solidFill>
                  <a:srgbClr val="C00000"/>
                </a:solidFill>
                <a:effectLst/>
                <a:uLnTx/>
                <a:uFillTx/>
                <a:latin typeface="Times New Roman" panose="02020603050405020304" pitchFamily="18" charset="0"/>
                <a:ea typeface="Arial-Rounded" panose="020B0500000000000000" charset="0"/>
                <a:cs typeface="Times New Roman" panose="02020603050405020304" pitchFamily="18" charset="0"/>
              </a:rPr>
              <a:t>giải</a:t>
            </a:r>
            <a:r>
              <a:rPr kumimoji="0" lang="en-US" sz="3200" b="0" i="0" u="none" strike="noStrike" kern="1200" cap="none" spc="0" normalizeH="0" baseline="0" noProof="0" dirty="0">
                <a:ln>
                  <a:noFill/>
                </a:ln>
                <a:solidFill>
                  <a:srgbClr val="C00000"/>
                </a:solidFill>
                <a:effectLst/>
                <a:uLnTx/>
                <a:uFillTx/>
                <a:latin typeface="Times New Roman" panose="02020603050405020304" pitchFamily="18" charset="0"/>
                <a:ea typeface="Arial-Rounded" panose="020B0500000000000000" charset="0"/>
                <a:cs typeface="Times New Roman" panose="02020603050405020304" pitchFamily="18" charset="0"/>
              </a:rPr>
              <a:t> </a:t>
            </a:r>
            <a:r>
              <a:rPr kumimoji="0" lang="en-US" sz="3200" b="0" i="0" u="none" strike="noStrike" kern="1200" cap="none" spc="0" normalizeH="0" baseline="0" noProof="0" dirty="0" err="1">
                <a:ln>
                  <a:noFill/>
                </a:ln>
                <a:solidFill>
                  <a:srgbClr val="C00000"/>
                </a:solidFill>
                <a:effectLst/>
                <a:uLnTx/>
                <a:uFillTx/>
                <a:latin typeface="Times New Roman" panose="02020603050405020304" pitchFamily="18" charset="0"/>
                <a:ea typeface="Arial-Rounded" panose="020B0500000000000000" charset="0"/>
                <a:cs typeface="Times New Roman" panose="02020603050405020304" pitchFamily="18" charset="0"/>
              </a:rPr>
              <a:t>nghĩa</a:t>
            </a:r>
            <a:endParaRPr kumimoji="0" lang="en-US" sz="3200" b="0" i="0" u="none" strike="noStrike" kern="1200" cap="none" spc="0" normalizeH="0" baseline="0" noProof="0" dirty="0">
              <a:ln>
                <a:noFill/>
              </a:ln>
              <a:solidFill>
                <a:srgbClr val="C00000"/>
              </a:solidFill>
              <a:effectLst/>
              <a:uLnTx/>
              <a:uFillTx/>
              <a:latin typeface="Times New Roman" panose="02020603050405020304" pitchFamily="18" charset="0"/>
              <a:ea typeface="Arial-Rounded" panose="020B0500000000000000" charset="0"/>
              <a:cs typeface="Times New Roman" panose="02020603050405020304" pitchFamily="18" charset="0"/>
            </a:endParaRPr>
          </a:p>
        </p:txBody>
      </p:sp>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14600" y="3765395"/>
            <a:ext cx="7165974" cy="3187854"/>
          </a:xfrm>
          <a:prstGeom prst="rect">
            <a:avLst/>
          </a:prstGeom>
        </p:spPr>
      </p:pic>
      <p:pic>
        <p:nvPicPr>
          <p:cNvPr id="7"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87" y="4154986"/>
            <a:ext cx="12192000" cy="2725579"/>
          </a:xfrm>
          <a:prstGeom prst="rect">
            <a:avLst/>
          </a:prstGeom>
        </p:spPr>
      </p:pic>
      <p:sp>
        <p:nvSpPr>
          <p:cNvPr id="9" name="Arrow: Pentagon 8"/>
          <p:cNvSpPr/>
          <p:nvPr/>
        </p:nvSpPr>
        <p:spPr>
          <a:xfrm rot="10800000">
            <a:off x="1736083" y="2130955"/>
            <a:ext cx="3646025" cy="671331"/>
          </a:xfrm>
          <a:prstGeom prst="homePlate">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p:cNvSpPr txBox="1"/>
          <p:nvPr/>
        </p:nvSpPr>
        <p:spPr>
          <a:xfrm>
            <a:off x="2407415" y="2172014"/>
            <a:ext cx="285894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Thút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thít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endParaRPr>
          </a:p>
        </p:txBody>
      </p:sp>
      <p:grpSp>
        <p:nvGrpSpPr>
          <p:cNvPr id="25" name="Group 24"/>
          <p:cNvGrpSpPr/>
          <p:nvPr/>
        </p:nvGrpSpPr>
        <p:grpSpPr>
          <a:xfrm>
            <a:off x="6150018" y="1765334"/>
            <a:ext cx="5706319" cy="1543032"/>
            <a:chOff x="11882180" y="489543"/>
            <a:chExt cx="5706319" cy="1543032"/>
          </a:xfrm>
        </p:grpSpPr>
        <p:sp>
          <p:nvSpPr>
            <p:cNvPr id="23" name="Thought Bubble: Cloud 22"/>
            <p:cNvSpPr/>
            <p:nvPr/>
          </p:nvSpPr>
          <p:spPr>
            <a:xfrm>
              <a:off x="11882180" y="489543"/>
              <a:ext cx="5706319" cy="1543032"/>
            </a:xfrm>
            <a:prstGeom prst="cloudCallout">
              <a:avLst>
                <a:gd name="adj1" fmla="val -64011"/>
                <a:gd name="adj2" fmla="val -9899"/>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4" name="TextBox 23"/>
            <p:cNvSpPr txBox="1"/>
            <p:nvPr/>
          </p:nvSpPr>
          <p:spPr>
            <a:xfrm>
              <a:off x="13203792" y="743715"/>
              <a:ext cx="3398553"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Tiếng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khóc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nhỏ</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và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ngắt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quãng</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a:srcRect l="46256" t="-41660" r="-22977" b="41660"/>
          <a:stretch>
            <a:fillRect/>
          </a:stretch>
        </p:blipFill>
        <p:spPr>
          <a:xfrm>
            <a:off x="241081" y="4832943"/>
            <a:ext cx="1305930" cy="1765735"/>
          </a:xfrm>
          <a:prstGeom prst="rect">
            <a:avLst/>
          </a:prstGeom>
        </p:spPr>
      </p:pic>
      <p:grpSp>
        <p:nvGrpSpPr>
          <p:cNvPr id="23" name="组合 22"/>
          <p:cNvGrpSpPr/>
          <p:nvPr/>
        </p:nvGrpSpPr>
        <p:grpSpPr>
          <a:xfrm>
            <a:off x="10230836" y="4629150"/>
            <a:ext cx="1715737" cy="1962272"/>
            <a:chOff x="8194080" y="3408873"/>
            <a:chExt cx="2724693" cy="3182549"/>
          </a:xfrm>
        </p:grpSpPr>
        <p:pic>
          <p:nvPicPr>
            <p:cNvPr id="18" name="图片 17"/>
            <p:cNvPicPr>
              <a:picLocks noChangeAspect="1"/>
            </p:cNvPicPr>
            <p:nvPr/>
          </p:nvPicPr>
          <p:blipFill rotWithShape="1">
            <a:blip r:embed="rId2"/>
            <a:srcRect b="19213"/>
            <a:stretch>
              <a:fillRect/>
            </a:stretch>
          </p:blipFill>
          <p:spPr>
            <a:xfrm>
              <a:off x="8194080" y="4487627"/>
              <a:ext cx="2477043" cy="2103795"/>
            </a:xfrm>
            <a:prstGeom prst="rect">
              <a:avLst/>
            </a:prstGeom>
          </p:spPr>
        </p:pic>
        <p:pic>
          <p:nvPicPr>
            <p:cNvPr id="17" name="图片 16"/>
            <p:cNvPicPr>
              <a:picLocks noChangeAspect="1"/>
            </p:cNvPicPr>
            <p:nvPr/>
          </p:nvPicPr>
          <p:blipFill>
            <a:blip r:embed="rId3"/>
            <a:stretch>
              <a:fillRect/>
            </a:stretch>
          </p:blipFill>
          <p:spPr>
            <a:xfrm>
              <a:off x="9445250" y="3408873"/>
              <a:ext cx="1473523" cy="1473563"/>
            </a:xfrm>
            <a:prstGeom prst="rect">
              <a:avLst/>
            </a:prstGeom>
          </p:spPr>
        </p:pic>
      </p:grpSp>
      <p:sp>
        <p:nvSpPr>
          <p:cNvPr id="4" name="Text Box 3"/>
          <p:cNvSpPr txBox="1"/>
          <p:nvPr/>
        </p:nvSpPr>
        <p:spPr>
          <a:xfrm>
            <a:off x="4292538" y="194437"/>
            <a:ext cx="4044950" cy="7067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Cỏ</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non </a:t>
            </a:r>
            <a:r>
              <a:rPr kumimoji="0" lang="en-US" sz="4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cười</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rồi</a:t>
            </a:r>
            <a:endPar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5" name="Text Box 4"/>
          <p:cNvSpPr txBox="1"/>
          <p:nvPr/>
        </p:nvSpPr>
        <p:spPr>
          <a:xfrm>
            <a:off x="598092" y="803245"/>
            <a:ext cx="10412640" cy="5632311"/>
          </a:xfrm>
          <a:prstGeom prst="rect">
            <a:avLst/>
          </a:prstGeom>
          <a:noFill/>
        </p:spPr>
        <p:txBody>
          <a:bodyPr wrap="square" rtlCol="0">
            <a:spAutoFit/>
          </a:bodyPr>
          <a:lstStyle/>
          <a:p>
            <a:pPr marL="0" marR="0" lvl="0" indent="457200" algn="just"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Mùa</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xuân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đã</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đến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Cỏ</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công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viên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bừng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tỉnh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sau</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giấc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ngủ</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đông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Từng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đàn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én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từ</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phương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Nam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trở</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về</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Trẻ</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em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chơi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đùa</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dưới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ánh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mặt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trời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ấm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áp</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457200" algn="just"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Một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hôm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chị</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én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nâu</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đang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sửa</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soạn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ngủ</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thì</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nghe</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thấy</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tiếng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khóc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thút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thít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Lần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theo</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tiếng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khóc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én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nâu</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tìm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đến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công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viên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nhỏ</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Thấy</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một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cây</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cỏ</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non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đang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khóc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én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nâu</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err="1">
                <a:ln>
                  <a:noFill/>
                </a:ln>
                <a:solidFill>
                  <a:prstClr val="black"/>
                </a:solidFill>
                <a:effectLst/>
                <a:uLnTx/>
                <a:uFillTx/>
                <a:latin typeface="Times New Roman" panose="02020603050405020304" pitchFamily="18" charset="0"/>
                <a:cs typeface="Times New Roman" panose="02020603050405020304" pitchFamily="18" charset="0"/>
              </a:rPr>
              <a:t>hỏi</a:t>
            </a:r>
            <a:r>
              <a:rPr kumimoji="0" lang="en-US" sz="20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a:p>
            <a:pPr lvl="0" indent="457200">
              <a:defRPr/>
            </a:pPr>
            <a:r>
              <a:rPr lang="en-US" sz="2000">
                <a:solidFill>
                  <a:prstClr val="black"/>
                </a:solidFill>
                <a:latin typeface="Times New Roman" panose="02020603050405020304" pitchFamily="18" charset="0"/>
                <a:ea typeface="Arial-Rounded" panose="020B0500000000000000" charset="0"/>
                <a:cs typeface="Times New Roman" panose="02020603050405020304" pitchFamily="18" charset="0"/>
              </a:rPr>
              <a:t>- Em bị ốm à?</a:t>
            </a:r>
            <a:endParaRPr lang="en-US" sz="2000">
              <a:solidFill>
                <a:prstClr val="black"/>
              </a:solidFill>
              <a:latin typeface="Times New Roman" panose="02020603050405020304" pitchFamily="18" charset="0"/>
              <a:ea typeface="Arial-Rounded" panose="020B0500000000000000" charset="0"/>
              <a:cs typeface="Times New Roman" panose="02020603050405020304" pitchFamily="18" charset="0"/>
            </a:endParaRPr>
          </a:p>
          <a:p>
            <a:pPr lvl="0" indent="457200">
              <a:defRPr/>
            </a:pPr>
            <a:r>
              <a:rPr lang="en-US" sz="2000">
                <a:solidFill>
                  <a:prstClr val="black"/>
                </a:solidFill>
                <a:latin typeface="Times New Roman" panose="02020603050405020304" pitchFamily="18" charset="0"/>
                <a:ea typeface="Arial-Rounded" panose="020B0500000000000000" charset="0"/>
                <a:cs typeface="Times New Roman" panose="02020603050405020304" pitchFamily="18" charset="0"/>
              </a:rPr>
              <a:t>Cỏ non khóc nấc lên:</a:t>
            </a:r>
            <a:endParaRPr lang="en-US" sz="2000">
              <a:solidFill>
                <a:prstClr val="black"/>
              </a:solidFill>
              <a:latin typeface="Times New Roman" panose="02020603050405020304" pitchFamily="18" charset="0"/>
              <a:ea typeface="Arial-Rounded" panose="020B0500000000000000" charset="0"/>
              <a:cs typeface="Times New Roman" panose="02020603050405020304" pitchFamily="18" charset="0"/>
            </a:endParaRPr>
          </a:p>
          <a:p>
            <a:pPr lvl="0" indent="457200">
              <a:defRPr/>
            </a:pPr>
            <a:r>
              <a:rPr lang="en-US" sz="2000">
                <a:solidFill>
                  <a:prstClr val="black"/>
                </a:solidFill>
                <a:latin typeface="Times New Roman" panose="02020603050405020304" pitchFamily="18" charset="0"/>
                <a:ea typeface="Arial-Rounded" panose="020B0500000000000000" charset="0"/>
                <a:cs typeface="Times New Roman" panose="02020603050405020304" pitchFamily="18" charset="0"/>
              </a:rPr>
              <a:t>- Chị ơi, em không đứng thẳng được nữa. Các bạn nhỏ đã đến đây chơi đùa và dẫm lên em.</a:t>
            </a:r>
            <a:endParaRPr lang="en-US" sz="2000">
              <a:solidFill>
                <a:prstClr val="black"/>
              </a:solidFill>
              <a:latin typeface="Times New Roman" panose="02020603050405020304" pitchFamily="18" charset="0"/>
              <a:ea typeface="Arial-Rounded" panose="020B0500000000000000" charset="0"/>
              <a:cs typeface="Times New Roman" panose="02020603050405020304" pitchFamily="18" charset="0"/>
            </a:endParaRPr>
          </a:p>
          <a:p>
            <a:pPr lvl="0" indent="457200">
              <a:defRPr/>
            </a:pPr>
            <a:r>
              <a:rPr lang="en-US" sz="2000">
                <a:solidFill>
                  <a:prstClr val="black"/>
                </a:solidFill>
                <a:latin typeface="Times New Roman" panose="02020603050405020304" pitchFamily="18" charset="0"/>
                <a:ea typeface="Arial-Rounded" panose="020B0500000000000000" charset="0"/>
                <a:cs typeface="Times New Roman" panose="02020603050405020304" pitchFamily="18" charset="0"/>
              </a:rPr>
              <a:t>Én nâu lặng đi một phút rồi bỗng reo lên:</a:t>
            </a:r>
            <a:endParaRPr lang="en-US" sz="2000">
              <a:solidFill>
                <a:prstClr val="black"/>
              </a:solidFill>
              <a:latin typeface="Times New Roman" panose="02020603050405020304" pitchFamily="18" charset="0"/>
              <a:ea typeface="Arial-Rounded" panose="020B0500000000000000" charset="0"/>
              <a:cs typeface="Times New Roman" panose="02020603050405020304" pitchFamily="18" charset="0"/>
            </a:endParaRPr>
          </a:p>
          <a:p>
            <a:pPr lvl="0">
              <a:defRPr/>
            </a:pPr>
            <a:r>
              <a:rPr lang="en-US" sz="2000">
                <a:solidFill>
                  <a:prstClr val="black"/>
                </a:solidFill>
                <a:latin typeface="Times New Roman" panose="02020603050405020304" pitchFamily="18" charset="0"/>
                <a:ea typeface="Arial-Rounded" panose="020B0500000000000000" charset="0"/>
                <a:cs typeface="Times New Roman" panose="02020603050405020304" pitchFamily="18" charset="0"/>
              </a:rPr>
              <a:t>       - Đừng khóc nữa, chị sẽ giúp em.</a:t>
            </a:r>
            <a:endParaRPr lang="en-US" sz="2000">
              <a:solidFill>
                <a:prstClr val="black"/>
              </a:solidFill>
              <a:latin typeface="Times New Roman" panose="02020603050405020304" pitchFamily="18" charset="0"/>
              <a:ea typeface="Arial-Rounded" panose="020B0500000000000000" charset="0"/>
              <a:cs typeface="Times New Roman" panose="02020603050405020304" pitchFamily="18" charset="0"/>
            </a:endParaRPr>
          </a:p>
          <a:p>
            <a:pPr lvl="0" indent="457200" algn="just">
              <a:defRPr/>
            </a:pPr>
            <a:r>
              <a:rPr lang="en-US" sz="2000">
                <a:solidFill>
                  <a:prstClr val="black"/>
                </a:solidFill>
                <a:latin typeface="Times New Roman" panose="02020603050405020304" pitchFamily="18" charset="0"/>
                <a:cs typeface="Times New Roman" panose="02020603050405020304" pitchFamily="18" charset="0"/>
              </a:rPr>
              <a:t>Thế rồi, én nâu gọi thêm rất nhiều bạn của mình. Suốt đêm, cả đàn én ra sức đi tìm cỏ khô tết thành dòng chữ “Không dẫm chân lên cỏ!” đặt bên cạnh bãi cỏ. Xong việc én nâu tươi cười bảo cỏ non:</a:t>
            </a:r>
            <a:endParaRPr lang="en-US" sz="2000">
              <a:solidFill>
                <a:prstClr val="black"/>
              </a:solidFill>
              <a:latin typeface="Times New Roman" panose="02020603050405020304" pitchFamily="18" charset="0"/>
              <a:cs typeface="Times New Roman" panose="02020603050405020304" pitchFamily="18" charset="0"/>
            </a:endParaRPr>
          </a:p>
          <a:p>
            <a:pPr lvl="0" indent="457200" algn="just">
              <a:defRPr/>
            </a:pPr>
            <a:r>
              <a:rPr lang="en-US" sz="2000">
                <a:solidFill>
                  <a:prstClr val="black"/>
                </a:solidFill>
                <a:latin typeface="Times New Roman" panose="02020603050405020304" pitchFamily="18" charset="0"/>
                <a:cs typeface="Times New Roman" panose="02020603050405020304" pitchFamily="18" charset="0"/>
              </a:rPr>
              <a:t>- Từ nay em yên tâm rồi. Không còn ai dẫm lên em nữa đâu.</a:t>
            </a:r>
            <a:endParaRPr lang="en-US" sz="2000">
              <a:solidFill>
                <a:prstClr val="black"/>
              </a:solidFill>
              <a:latin typeface="Times New Roman" panose="02020603050405020304" pitchFamily="18" charset="0"/>
              <a:cs typeface="Times New Roman" panose="02020603050405020304" pitchFamily="18" charset="0"/>
            </a:endParaRPr>
          </a:p>
          <a:p>
            <a:pPr lvl="0" indent="457200" algn="just">
              <a:defRPr/>
            </a:pPr>
            <a:r>
              <a:rPr lang="en-US" sz="2000">
                <a:solidFill>
                  <a:prstClr val="black"/>
                </a:solidFill>
                <a:latin typeface="Times New Roman" panose="02020603050405020304" pitchFamily="18" charset="0"/>
                <a:cs typeface="Times New Roman" panose="02020603050405020304" pitchFamily="18" charset="0"/>
              </a:rPr>
              <a:t>Cỏ non nhoẻn miệng cười và cảm ơn chị én nâu.</a:t>
            </a:r>
            <a:endParaRPr lang="en-US" sz="2000">
              <a:solidFill>
                <a:prstClr val="black"/>
              </a:solidFill>
              <a:latin typeface="Times New Roman" panose="02020603050405020304" pitchFamily="18" charset="0"/>
              <a:cs typeface="Times New Roman" panose="02020603050405020304" pitchFamily="18" charset="0"/>
            </a:endParaRPr>
          </a:p>
          <a:p>
            <a:pPr lvl="0" indent="457200" algn="just">
              <a:defRPr/>
            </a:pPr>
            <a:r>
              <a:rPr lang="en-US" sz="2000">
                <a:solidFill>
                  <a:prstClr val="black"/>
                </a:solidFill>
                <a:latin typeface="Times New Roman" panose="02020603050405020304" pitchFamily="18" charset="0"/>
                <a:cs typeface="Times New Roman" panose="02020603050405020304" pitchFamily="18" charset="0"/>
              </a:rPr>
              <a:t>                     (</a:t>
            </a:r>
            <a:r>
              <a:rPr lang="en-US">
                <a:solidFill>
                  <a:prstClr val="black"/>
                </a:solidFill>
                <a:latin typeface="Times New Roman" panose="02020603050405020304" pitchFamily="18" charset="0"/>
                <a:cs typeface="Times New Roman" panose="02020603050405020304" pitchFamily="18" charset="0"/>
              </a:rPr>
              <a:t>Theo </a:t>
            </a:r>
            <a:r>
              <a:rPr lang="en-US" i="1">
                <a:solidFill>
                  <a:prstClr val="black"/>
                </a:solidFill>
                <a:latin typeface="Times New Roman" panose="02020603050405020304" pitchFamily="18" charset="0"/>
                <a:cs typeface="Times New Roman" panose="02020603050405020304" pitchFamily="18" charset="0"/>
              </a:rPr>
              <a:t>365 truyện kể hằng đêm </a:t>
            </a:r>
            <a:r>
              <a:rPr lang="en-US">
                <a:solidFill>
                  <a:prstClr val="black"/>
                </a:solidFill>
                <a:latin typeface="Times New Roman" panose="02020603050405020304" pitchFamily="18" charset="0"/>
                <a:cs typeface="Times New Roman" panose="02020603050405020304" pitchFamily="18" charset="0"/>
              </a:rPr>
              <a:t>)</a:t>
            </a:r>
            <a:endParaRPr lang="en-US" sz="2000" i="1">
              <a:solidFill>
                <a:prstClr val="black"/>
              </a:solidFill>
              <a:latin typeface="Times New Roman" panose="02020603050405020304" pitchFamily="18" charset="0"/>
              <a:cs typeface="Times New Roman" panose="02020603050405020304" pitchFamily="18" charset="0"/>
            </a:endParaRPr>
          </a:p>
          <a:p>
            <a:pPr marL="342900" lvl="0" indent="-342900">
              <a:buFontTx/>
              <a:buChar char="-"/>
              <a:defRPr/>
            </a:pPr>
            <a:endParaRPr lang="en-US" sz="2000">
              <a:solidFill>
                <a:prstClr val="black"/>
              </a:solidFill>
              <a:latin typeface="Times New Roman" panose="02020603050405020304" pitchFamily="18" charset="0"/>
              <a:ea typeface="Arial-Rounded" panose="020B0500000000000000" charset="0"/>
              <a:cs typeface="Times New Roman" panose="02020603050405020304" pitchFamily="18" charset="0"/>
            </a:endParaRPr>
          </a:p>
          <a:p>
            <a:pPr marL="0" marR="0" lvl="0" indent="457200" algn="just"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a:stretch>
            <a:fillRect/>
          </a:stretch>
        </p:blipFill>
        <p:spPr>
          <a:xfrm>
            <a:off x="8128285" y="4789394"/>
            <a:ext cx="3966305" cy="1985472"/>
          </a:xfrm>
          <a:prstGeom prst="rect">
            <a:avLst/>
          </a:prstGeom>
        </p:spPr>
      </p:pic>
      <p:sp>
        <p:nvSpPr>
          <p:cNvPr id="9" name="Oval 8"/>
          <p:cNvSpPr/>
          <p:nvPr/>
        </p:nvSpPr>
        <p:spPr>
          <a:xfrm>
            <a:off x="224656" y="778716"/>
            <a:ext cx="518305" cy="456812"/>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2" name="Oval 11"/>
          <p:cNvSpPr/>
          <p:nvPr/>
        </p:nvSpPr>
        <p:spPr>
          <a:xfrm>
            <a:off x="224656" y="1398650"/>
            <a:ext cx="518305" cy="456812"/>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3" name="Oval 12"/>
          <p:cNvSpPr/>
          <p:nvPr/>
        </p:nvSpPr>
        <p:spPr>
          <a:xfrm>
            <a:off x="281798" y="3774206"/>
            <a:ext cx="518305" cy="456812"/>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3</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65656" y="1905951"/>
            <a:ext cx="4611185" cy="30460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Times New Roman" panose="02020603050405020304" pitchFamily="18" charset="0"/>
                <a:ea typeface="Arial-Rounded" panose="020B0500000000000000" charset="0"/>
                <a:cs typeface="Times New Roman" panose="02020603050405020304" pitchFamily="18" charset="0"/>
                <a:sym typeface="+mn-ea"/>
              </a:rPr>
              <a:t>Trả lời câu hỏi</a:t>
            </a:r>
            <a:endPar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Times New Roman" panose="02020603050405020304" pitchFamily="18" charset="0"/>
              <a:ea typeface="Arial-Rounded" panose="020B0500000000000000" charset="0"/>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5879688"/>
            <a:ext cx="12192000" cy="978311"/>
            <a:chOff x="0" y="5772686"/>
            <a:chExt cx="13525500" cy="1085314"/>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5772686"/>
              <a:ext cx="3924300" cy="1085314"/>
            </a:xfrm>
            <a:prstGeom prst="rect">
              <a:avLst/>
            </a:prstGeom>
          </p:spPr>
        </p:pic>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924300" y="5972890"/>
              <a:ext cx="3200400" cy="885110"/>
            </a:xfrm>
            <a:prstGeom prst="rect">
              <a:avLst/>
            </a:prstGeom>
          </p:spPr>
        </p:pic>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124700" y="5972890"/>
              <a:ext cx="3200400" cy="885110"/>
            </a:xfrm>
            <a:prstGeom prst="rect">
              <a:avLst/>
            </a:prstGeom>
          </p:spPr>
        </p:pic>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325100" y="5972890"/>
              <a:ext cx="3200400" cy="885110"/>
            </a:xfrm>
            <a:prstGeom prst="rect">
              <a:avLst/>
            </a:prstGeom>
          </p:spPr>
        </p:pic>
      </p:grpSp>
      <p:sp>
        <p:nvSpPr>
          <p:cNvPr id="13" name="矩形 12"/>
          <p:cNvSpPr/>
          <p:nvPr/>
        </p:nvSpPr>
        <p:spPr>
          <a:xfrm>
            <a:off x="815729" y="1176034"/>
            <a:ext cx="716915" cy="71691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Times New Roman" panose="02020603050405020304" pitchFamily="18" charset="0"/>
                <a:ea typeface="南构钦雕汉古" panose="00020600040101010101" pitchFamily="18" charset="-122"/>
                <a:cs typeface="Times New Roman" panose="02020603050405020304" pitchFamily="18" charset="0"/>
              </a:rPr>
              <a:t>01</a:t>
            </a:r>
            <a:endParaRPr kumimoji="0" lang="en-US" altLang="zh-CN" sz="2400" b="1" i="0" u="none" strike="noStrike" kern="1200" cap="none" spc="0" normalizeH="0" baseline="0" noProof="0" dirty="0">
              <a:ln>
                <a:noFill/>
              </a:ln>
              <a:solidFill>
                <a:prstClr val="white"/>
              </a:solidFill>
              <a:effectLst/>
              <a:uLnTx/>
              <a:uFillTx/>
              <a:latin typeface="Times New Roman" panose="02020603050405020304" pitchFamily="18" charset="0"/>
              <a:ea typeface="南构钦雕汉古" panose="00020600040101010101" pitchFamily="18" charset="-122"/>
              <a:cs typeface="Times New Roman" panose="02020603050405020304" pitchFamily="18" charset="0"/>
            </a:endParaRPr>
          </a:p>
        </p:txBody>
      </p:sp>
      <p:sp>
        <p:nvSpPr>
          <p:cNvPr id="16" name="矩形 15"/>
          <p:cNvSpPr/>
          <p:nvPr/>
        </p:nvSpPr>
        <p:spPr>
          <a:xfrm>
            <a:off x="535186" y="3872948"/>
            <a:ext cx="1278000" cy="71691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err="1">
                <a:ln>
                  <a:noFill/>
                </a:ln>
                <a:solidFill>
                  <a:prstClr val="white"/>
                </a:solidFill>
                <a:effectLst/>
                <a:uLnTx/>
                <a:uFillTx/>
                <a:latin typeface="Times New Roman" panose="02020603050405020304" pitchFamily="18" charset="0"/>
                <a:ea typeface="南构钦雕汉古" panose="00020600040101010101" pitchFamily="18" charset="-122"/>
                <a:cs typeface="Times New Roman" panose="02020603050405020304" pitchFamily="18" charset="0"/>
              </a:rPr>
              <a:t>Đáp</a:t>
            </a:r>
            <a:r>
              <a:rPr kumimoji="0" lang="en-US" altLang="zh-CN" sz="2400" b="1" i="0" u="none" strike="noStrike" kern="1200" cap="none" spc="0" normalizeH="0" baseline="0" noProof="0" dirty="0">
                <a:ln>
                  <a:noFill/>
                </a:ln>
                <a:solidFill>
                  <a:prstClr val="white"/>
                </a:solidFill>
                <a:effectLst/>
                <a:uLnTx/>
                <a:uFillTx/>
                <a:latin typeface="Times New Roman" panose="02020603050405020304" pitchFamily="18" charset="0"/>
                <a:ea typeface="南构钦雕汉古" panose="00020600040101010101" pitchFamily="18" charset="-122"/>
                <a:cs typeface="Times New Roman" panose="02020603050405020304" pitchFamily="18" charset="0"/>
              </a:rPr>
              <a:t> </a:t>
            </a:r>
            <a:r>
              <a:rPr kumimoji="0" lang="en-US" altLang="zh-CN" sz="2400" b="1" i="0" u="none" strike="noStrike" kern="1200" cap="none" spc="0" normalizeH="0" baseline="0" noProof="0" dirty="0" err="1">
                <a:ln>
                  <a:noFill/>
                </a:ln>
                <a:solidFill>
                  <a:prstClr val="white"/>
                </a:solidFill>
                <a:effectLst/>
                <a:uLnTx/>
                <a:uFillTx/>
                <a:latin typeface="Times New Roman" panose="02020603050405020304" pitchFamily="18" charset="0"/>
                <a:ea typeface="南构钦雕汉古" panose="00020600040101010101" pitchFamily="18" charset="-122"/>
                <a:cs typeface="Times New Roman" panose="02020603050405020304" pitchFamily="18" charset="0"/>
              </a:rPr>
              <a:t>án</a:t>
            </a:r>
            <a:endParaRPr kumimoji="0" lang="zh-CN" altLang="en-US" sz="2400" b="1" i="0" u="none" strike="noStrike" kern="1200" cap="none" spc="0" normalizeH="0" baseline="0" noProof="0" dirty="0">
              <a:ln>
                <a:noFill/>
              </a:ln>
              <a:solidFill>
                <a:prstClr val="white"/>
              </a:solidFill>
              <a:effectLst/>
              <a:uLnTx/>
              <a:uFillTx/>
              <a:latin typeface="Times New Roman" panose="02020603050405020304" pitchFamily="18" charset="0"/>
              <a:ea typeface="南构钦雕汉古" panose="00020600040101010101" pitchFamily="18" charset="-122"/>
              <a:cs typeface="Times New Roman" panose="02020603050405020304" pitchFamily="18" charset="0"/>
            </a:endParaRPr>
          </a:p>
        </p:txBody>
      </p:sp>
      <p:pic>
        <p:nvPicPr>
          <p:cNvPr id="23" name="图片 22"/>
          <p:cNvPicPr/>
          <p:nvPr/>
        </p:nvPicPr>
        <p:blipFill>
          <a:blip r:embed="rId2">
            <a:extLst>
              <a:ext uri="{28A0092B-C50C-407E-A947-70E740481C1C}">
                <a14:useLocalDpi xmlns:a14="http://schemas.microsoft.com/office/drawing/2010/main" val="0"/>
              </a:ext>
            </a:extLst>
          </a:blip>
          <a:srcRect/>
          <a:stretch>
            <a:fillRect/>
          </a:stretch>
        </p:blipFill>
        <p:spPr bwMode="auto">
          <a:xfrm>
            <a:off x="9386459" y="3903061"/>
            <a:ext cx="3094299" cy="2954939"/>
          </a:xfrm>
          <a:prstGeom prst="rect">
            <a:avLst/>
          </a:prstGeom>
          <a:noFill/>
          <a:ln>
            <a:noFill/>
          </a:ln>
        </p:spPr>
      </p:pic>
      <p:sp>
        <p:nvSpPr>
          <p:cNvPr id="2" name="TextBox 1"/>
          <p:cNvSpPr txBox="1"/>
          <p:nvPr/>
        </p:nvSpPr>
        <p:spPr>
          <a:xfrm>
            <a:off x="3819402" y="138215"/>
            <a:ext cx="3681592" cy="783193"/>
          </a:xfrm>
          <a:prstGeom prst="round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Trả</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lời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câu</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hỏi</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endParaRPr>
          </a:p>
        </p:txBody>
      </p:sp>
      <p:sp>
        <p:nvSpPr>
          <p:cNvPr id="19" name="TextBox 18"/>
          <p:cNvSpPr txBox="1"/>
          <p:nvPr/>
        </p:nvSpPr>
        <p:spPr>
          <a:xfrm>
            <a:off x="1625599" y="1139277"/>
            <a:ext cx="9750671" cy="2062103"/>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Nói</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tiếp</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câu</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tả</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cảnh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mùa</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xuân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trong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công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viên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 </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lphaLcPeriod"/>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Cỏ</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 (…)</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lphaLcPeriod"/>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Đàn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én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 (…)</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lphaLcPeriod"/>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Trẻ</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em</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 (…) </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endParaRPr>
          </a:p>
        </p:txBody>
      </p:sp>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2816" y="-41256"/>
            <a:ext cx="797845" cy="797845"/>
          </a:xfrm>
          <a:prstGeom prst="rect">
            <a:avLst/>
          </a:prstGeom>
        </p:spPr>
      </p:pic>
      <p:sp>
        <p:nvSpPr>
          <p:cNvPr id="22" name="TextBox 21"/>
          <p:cNvSpPr txBox="1"/>
          <p:nvPr/>
        </p:nvSpPr>
        <p:spPr>
          <a:xfrm>
            <a:off x="1960623" y="3397908"/>
            <a:ext cx="8270754" cy="156966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charset="0"/>
                <a:cs typeface="Times New Roman" panose="02020603050405020304" pitchFamily="18" charset="0"/>
              </a:rPr>
              <a:t>a. </a:t>
            </a:r>
            <a:r>
              <a:rPr kumimoji="0" lang="vi-VN"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charset="0"/>
                <a:cs typeface="Times New Roman" panose="02020603050405020304" pitchFamily="18" charset="0"/>
              </a:rPr>
              <a:t>Cỏ bừng tỉnh giấc sau giấc </a:t>
            </a:r>
            <a:r>
              <a:rPr kumimoji="0" lang="vi-VN" sz="3200" b="0"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charset="0"/>
                <a:cs typeface="Times New Roman" panose="02020603050405020304" pitchFamily="18" charset="0"/>
              </a:rPr>
              <a:t>ngủ đông</a:t>
            </a:r>
            <a:r>
              <a:rPr kumimoji="0" lang="en-US" sz="3200" b="0"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charset="0"/>
                <a:cs typeface="Times New Roman" panose="02020603050405020304" pitchFamily="18" charset="0"/>
              </a:rPr>
              <a:t>.</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charset="0"/>
                <a:cs typeface="Times New Roman" panose="02020603050405020304" pitchFamily="18" charset="0"/>
              </a:rPr>
              <a:t>b. </a:t>
            </a:r>
            <a:r>
              <a:rPr kumimoji="0" lang="vi-VN"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charset="0"/>
                <a:cs typeface="Times New Roman" panose="02020603050405020304" pitchFamily="18" charset="0"/>
              </a:rPr>
              <a:t>Đàn én </a:t>
            </a:r>
            <a:r>
              <a:rPr kumimoji="0" lang="vi-VN" sz="3200" b="0"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charset="0"/>
                <a:cs typeface="Times New Roman" panose="02020603050405020304" pitchFamily="18" charset="0"/>
              </a:rPr>
              <a:t>từ ph</a:t>
            </a:r>
            <a:r>
              <a:rPr lang="en-US" sz="3200">
                <a:solidFill>
                  <a:srgbClr val="002060"/>
                </a:solidFill>
                <a:latin typeface="Times New Roman" panose="02020603050405020304" pitchFamily="18" charset="0"/>
                <a:ea typeface="Arial-Rounded" panose="020B0500000000000000" charset="0"/>
                <a:cs typeface="Times New Roman" panose="02020603050405020304" pitchFamily="18" charset="0"/>
              </a:rPr>
              <a:t>ương</a:t>
            </a:r>
            <a:r>
              <a:rPr kumimoji="0" lang="vi-VN" sz="3200" b="0"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charset="0"/>
                <a:cs typeface="Times New Roman" panose="02020603050405020304" pitchFamily="18" charset="0"/>
              </a:rPr>
              <a:t> </a:t>
            </a:r>
            <a:r>
              <a:rPr kumimoji="0" lang="vi-VN"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charset="0"/>
                <a:cs typeface="Times New Roman" panose="02020603050405020304" pitchFamily="18" charset="0"/>
              </a:rPr>
              <a:t>Nam </a:t>
            </a:r>
            <a:r>
              <a:rPr kumimoji="0" lang="vi-VN" sz="3200" b="0"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charset="0"/>
                <a:cs typeface="Times New Roman" panose="02020603050405020304" pitchFamily="18" charset="0"/>
              </a:rPr>
              <a:t>trở về</a:t>
            </a:r>
            <a:r>
              <a:rPr kumimoji="0" lang="en-US" sz="3200" b="0"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charset="0"/>
                <a:cs typeface="Times New Roman" panose="02020603050405020304" pitchFamily="18" charset="0"/>
              </a:rPr>
              <a:t>.</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charset="0"/>
                <a:cs typeface="Times New Roman" panose="02020603050405020304" pitchFamily="18" charset="0"/>
              </a:rPr>
              <a:t>c. </a:t>
            </a:r>
            <a:r>
              <a:rPr kumimoji="0" lang="vi-VN"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charset="0"/>
                <a:cs typeface="Times New Roman" panose="02020603050405020304" pitchFamily="18" charset="0"/>
              </a:rPr>
              <a:t>Trẻ em chơi đùa dưới ánh mặt trời </a:t>
            </a:r>
            <a:r>
              <a:rPr kumimoji="0" lang="vi-VN" sz="3200" b="0"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charset="0"/>
                <a:cs typeface="Times New Roman" panose="02020603050405020304" pitchFamily="18" charset="0"/>
              </a:rPr>
              <a:t>ấm áp</a:t>
            </a:r>
            <a:r>
              <a:rPr kumimoji="0" lang="en-US" sz="3200" b="0"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charset="0"/>
                <a:cs typeface="Times New Roman" panose="02020603050405020304" pitchFamily="18" charset="0"/>
              </a:rPr>
              <a:t>.</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750"/>
                                        <p:tgtEl>
                                          <p:spTgt spid="10"/>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750"/>
                                        <p:tgtEl>
                                          <p:spTgt spid="15"/>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750" fill="hold"/>
                                        <p:tgtEl>
                                          <p:spTgt spid="23"/>
                                        </p:tgtEl>
                                        <p:attrNameLst>
                                          <p:attrName>ppt_w</p:attrName>
                                        </p:attrNameLst>
                                      </p:cBhvr>
                                      <p:tavLst>
                                        <p:tav tm="0">
                                          <p:val>
                                            <p:fltVal val="0"/>
                                          </p:val>
                                        </p:tav>
                                        <p:tav tm="100000">
                                          <p:val>
                                            <p:strVal val="#ppt_w"/>
                                          </p:val>
                                        </p:tav>
                                      </p:tavLst>
                                    </p:anim>
                                    <p:anim calcmode="lin" valueType="num">
                                      <p:cBhvr>
                                        <p:cTn id="16" dur="750" fill="hold"/>
                                        <p:tgtEl>
                                          <p:spTgt spid="23"/>
                                        </p:tgtEl>
                                        <p:attrNameLst>
                                          <p:attrName>ppt_h</p:attrName>
                                        </p:attrNameLst>
                                      </p:cBhvr>
                                      <p:tavLst>
                                        <p:tav tm="0">
                                          <p:val>
                                            <p:fltVal val="0"/>
                                          </p:val>
                                        </p:tav>
                                        <p:tav tm="100000">
                                          <p:val>
                                            <p:strVal val="#ppt_h"/>
                                          </p:val>
                                        </p:tav>
                                      </p:tavLst>
                                    </p:anim>
                                    <p:animEffect transition="in" filter="fade">
                                      <p:cBhvr>
                                        <p:cTn id="17" dur="750"/>
                                        <p:tgtEl>
                                          <p:spTgt spid="23"/>
                                        </p:tgtEl>
                                      </p:cBhvr>
                                    </p:animEffect>
                                  </p:childTnLst>
                                </p:cTn>
                              </p:par>
                            </p:childTnLst>
                          </p:cTn>
                        </p:par>
                        <p:par>
                          <p:cTn id="18" fill="hold">
                            <p:stCondLst>
                              <p:cond delay="3000"/>
                            </p:stCondLst>
                            <p:childTnLst>
                              <p:par>
                                <p:cTn id="19" presetID="2" presetClass="entr" presetSubtype="4"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5879688"/>
            <a:ext cx="12192000" cy="978311"/>
            <a:chOff x="0" y="5772686"/>
            <a:chExt cx="13525500" cy="1085314"/>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5772686"/>
              <a:ext cx="3924300" cy="1085314"/>
            </a:xfrm>
            <a:prstGeom prst="rect">
              <a:avLst/>
            </a:prstGeom>
          </p:spPr>
        </p:pic>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924300" y="5972890"/>
              <a:ext cx="3200400" cy="885110"/>
            </a:xfrm>
            <a:prstGeom prst="rect">
              <a:avLst/>
            </a:prstGeom>
          </p:spPr>
        </p:pic>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124700" y="5972890"/>
              <a:ext cx="3200400" cy="885110"/>
            </a:xfrm>
            <a:prstGeom prst="rect">
              <a:avLst/>
            </a:prstGeom>
          </p:spPr>
        </p:pic>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325100" y="5972890"/>
              <a:ext cx="3200400" cy="885110"/>
            </a:xfrm>
            <a:prstGeom prst="rect">
              <a:avLst/>
            </a:prstGeom>
          </p:spPr>
        </p:pic>
      </p:grpSp>
      <p:pic>
        <p:nvPicPr>
          <p:cNvPr id="23" name="图片 22"/>
          <p:cNvPicPr/>
          <p:nvPr/>
        </p:nvPicPr>
        <p:blipFill>
          <a:blip r:embed="rId2">
            <a:extLst>
              <a:ext uri="{28A0092B-C50C-407E-A947-70E740481C1C}">
                <a14:useLocalDpi xmlns:a14="http://schemas.microsoft.com/office/drawing/2010/main" val="0"/>
              </a:ext>
            </a:extLst>
          </a:blip>
          <a:srcRect/>
          <a:stretch>
            <a:fillRect/>
          </a:stretch>
        </p:blipFill>
        <p:spPr bwMode="auto">
          <a:xfrm>
            <a:off x="9108732" y="3729981"/>
            <a:ext cx="3094299" cy="2954939"/>
          </a:xfrm>
          <a:prstGeom prst="rect">
            <a:avLst/>
          </a:prstGeom>
          <a:noFill/>
          <a:ln>
            <a:noFill/>
          </a:ln>
        </p:spPr>
      </p:pic>
      <p:sp>
        <p:nvSpPr>
          <p:cNvPr id="19" name="TextBox 18"/>
          <p:cNvSpPr txBox="1"/>
          <p:nvPr/>
        </p:nvSpPr>
        <p:spPr>
          <a:xfrm>
            <a:off x="520673" y="368601"/>
            <a:ext cx="6033448" cy="9531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2. Vì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sao</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cỏ</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 non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lại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khóc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endParaRPr>
          </a:p>
        </p:txBody>
      </p:sp>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2816" y="-41256"/>
            <a:ext cx="797845" cy="797845"/>
          </a:xfrm>
          <a:prstGeom prst="rect">
            <a:avLst/>
          </a:prstGeom>
        </p:spPr>
      </p:pic>
      <p:sp>
        <p:nvSpPr>
          <p:cNvPr id="22" name="TextBox 21"/>
          <p:cNvSpPr txBox="1"/>
          <p:nvPr/>
        </p:nvSpPr>
        <p:spPr>
          <a:xfrm>
            <a:off x="715931" y="1087676"/>
            <a:ext cx="8726451" cy="52322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Arial-Rounded" panose="020B0500000000000000" charset="0"/>
                <a:cs typeface="Times New Roman" panose="02020603050405020304" pitchFamily="18" charset="0"/>
              </a:rPr>
              <a:t>=&gt; Cỏ </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charset="0"/>
                <a:cs typeface="Times New Roman" panose="02020603050405020304" pitchFamily="18" charset="0"/>
              </a:rPr>
              <a:t>non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charset="0"/>
                <a:cs typeface="Times New Roman" panose="02020603050405020304" pitchFamily="18" charset="0"/>
              </a:rPr>
              <a:t>khóc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charset="0"/>
                <a:cs typeface="Times New Roman" panose="02020603050405020304" pitchFamily="18" charset="0"/>
              </a:rPr>
              <a:t>vì</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charset="0"/>
                <a:cs typeface="Times New Roman" panose="02020603050405020304" pitchFamily="18" charset="0"/>
              </a:rPr>
              <a:t>các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charset="0"/>
                <a:cs typeface="Times New Roman" panose="02020603050405020304" pitchFamily="18" charset="0"/>
              </a:rPr>
              <a:t>bạn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charset="0"/>
                <a:cs typeface="Times New Roman" panose="02020603050405020304" pitchFamily="18" charset="0"/>
              </a:rPr>
              <a:t>nhỏ</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charset="0"/>
                <a:cs typeface="Times New Roman" panose="02020603050405020304" pitchFamily="18" charset="0"/>
              </a:rPr>
              <a:t>giẫm</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charset="0"/>
                <a:cs typeface="Times New Roman" panose="02020603050405020304" pitchFamily="18" charset="0"/>
              </a:rPr>
              <a:t>lên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charset="0"/>
                <a:cs typeface="Times New Roman" panose="02020603050405020304" pitchFamily="18" charset="0"/>
              </a:rPr>
              <a:t>.</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charset="0"/>
              <a:cs typeface="Times New Roman" panose="02020603050405020304" pitchFamily="18" charset="0"/>
            </a:endParaRPr>
          </a:p>
        </p:txBody>
      </p:sp>
      <p:sp>
        <p:nvSpPr>
          <p:cNvPr id="17" name="TextBox 16"/>
          <p:cNvSpPr txBox="1"/>
          <p:nvPr/>
        </p:nvSpPr>
        <p:spPr>
          <a:xfrm>
            <a:off x="520672" y="1920586"/>
            <a:ext cx="878645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3. </a:t>
            </a:r>
            <a:r>
              <a:rPr kumimoji="0" lang="vi-VN" sz="2800" b="1"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Thương cỏ non, chim én đã làm gì?</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endParaRPr>
          </a:p>
        </p:txBody>
      </p:sp>
      <p:sp>
        <p:nvSpPr>
          <p:cNvPr id="18" name="TextBox 17"/>
          <p:cNvSpPr txBox="1"/>
          <p:nvPr/>
        </p:nvSpPr>
        <p:spPr>
          <a:xfrm>
            <a:off x="715930" y="2538053"/>
            <a:ext cx="11142393"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Arial-Rounded" panose="020B0500000000000000" charset="0"/>
                <a:cs typeface="Times New Roman" panose="02020603050405020304" pitchFamily="18" charset="0"/>
              </a:rPr>
              <a:t>=&gt; Chim én đã gọi thêm nhiều bạn ra sức đi tìm cỏ khô tết thành dòng chữ “Không giẫm lên cỏ” và đặt cạnh bãi cỏ để bảo vệ cỏ non. </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charset="0"/>
              <a:cs typeface="Times New Roman" panose="02020603050405020304" pitchFamily="18" charset="0"/>
            </a:endParaRPr>
          </a:p>
        </p:txBody>
      </p:sp>
      <p:sp>
        <p:nvSpPr>
          <p:cNvPr id="20" name="TextBox 19"/>
          <p:cNvSpPr txBox="1"/>
          <p:nvPr/>
        </p:nvSpPr>
        <p:spPr>
          <a:xfrm>
            <a:off x="520672" y="4209293"/>
            <a:ext cx="968898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4. </a:t>
            </a:r>
            <a:r>
              <a:rPr kumimoji="0" lang="vi-VN" sz="2800" b="1"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Thay lời chim én, nói lời nhắn nhủ tới các bạn nhỏ.</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endParaRPr>
          </a:p>
        </p:txBody>
      </p:sp>
      <p:sp>
        <p:nvSpPr>
          <p:cNvPr id="24" name="TextBox 23"/>
          <p:cNvSpPr txBox="1"/>
          <p:nvPr/>
        </p:nvSpPr>
        <p:spPr>
          <a:xfrm>
            <a:off x="638928" y="4932968"/>
            <a:ext cx="9188466"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Arial-Rounded" panose="020B0500000000000000" charset="0"/>
                <a:cs typeface="Times New Roman" panose="02020603050405020304" pitchFamily="18" charset="0"/>
              </a:rPr>
              <a:t>=&gt; Các bạn ơi, để cỏ non có thể vui vẻ các bạn đừng giẫm lên cỏ nữa nhé!</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2" grpId="0"/>
      <p:bldP spid="17" grpId="0"/>
      <p:bldP spid="18" grpId="0"/>
      <p:bldP spid="20"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08278" y="2931665"/>
            <a:ext cx="7271095" cy="119888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7200" b="1" i="1"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Times New Roman" panose="02020603050405020304" pitchFamily="18" charset="0"/>
                <a:ea typeface="Arial-Rounded" panose="020B0500000000000000" charset="0"/>
                <a:cs typeface="Times New Roman" panose="02020603050405020304" pitchFamily="18" charset="0"/>
                <a:sym typeface="+mn-ea"/>
              </a:rPr>
              <a:t>LUYỆN ĐỌC LẠI</a:t>
            </a:r>
            <a:endParaRPr kumimoji="0" lang="en-US" altLang="zh-CN" sz="7200" b="1" i="1"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Times New Roman" panose="02020603050405020304" pitchFamily="18" charset="0"/>
              <a:ea typeface="Arial-Rounded" panose="020B0500000000000000" charset="0"/>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a:srcRect l="46256" t="-41660" r="-22977" b="41660"/>
          <a:stretch>
            <a:fillRect/>
          </a:stretch>
        </p:blipFill>
        <p:spPr>
          <a:xfrm>
            <a:off x="241081" y="4832943"/>
            <a:ext cx="1305930" cy="1765735"/>
          </a:xfrm>
          <a:prstGeom prst="rect">
            <a:avLst/>
          </a:prstGeom>
        </p:spPr>
      </p:pic>
      <p:grpSp>
        <p:nvGrpSpPr>
          <p:cNvPr id="23" name="组合 22"/>
          <p:cNvGrpSpPr/>
          <p:nvPr/>
        </p:nvGrpSpPr>
        <p:grpSpPr>
          <a:xfrm>
            <a:off x="10230836" y="4629150"/>
            <a:ext cx="1715737" cy="1962272"/>
            <a:chOff x="8194080" y="3408873"/>
            <a:chExt cx="2724693" cy="3182549"/>
          </a:xfrm>
        </p:grpSpPr>
        <p:pic>
          <p:nvPicPr>
            <p:cNvPr id="18" name="图片 17"/>
            <p:cNvPicPr>
              <a:picLocks noChangeAspect="1"/>
            </p:cNvPicPr>
            <p:nvPr/>
          </p:nvPicPr>
          <p:blipFill rotWithShape="1">
            <a:blip r:embed="rId2"/>
            <a:srcRect b="19213"/>
            <a:stretch>
              <a:fillRect/>
            </a:stretch>
          </p:blipFill>
          <p:spPr>
            <a:xfrm>
              <a:off x="8194080" y="4487627"/>
              <a:ext cx="2477043" cy="2103795"/>
            </a:xfrm>
            <a:prstGeom prst="rect">
              <a:avLst/>
            </a:prstGeom>
          </p:spPr>
        </p:pic>
        <p:pic>
          <p:nvPicPr>
            <p:cNvPr id="17" name="图片 16"/>
            <p:cNvPicPr>
              <a:picLocks noChangeAspect="1"/>
            </p:cNvPicPr>
            <p:nvPr/>
          </p:nvPicPr>
          <p:blipFill>
            <a:blip r:embed="rId3"/>
            <a:stretch>
              <a:fillRect/>
            </a:stretch>
          </p:blipFill>
          <p:spPr>
            <a:xfrm>
              <a:off x="9445250" y="3408873"/>
              <a:ext cx="1473523" cy="1473563"/>
            </a:xfrm>
            <a:prstGeom prst="rect">
              <a:avLst/>
            </a:prstGeom>
          </p:spPr>
        </p:pic>
      </p:grpSp>
      <p:sp>
        <p:nvSpPr>
          <p:cNvPr id="4" name="Text Box 3"/>
          <p:cNvSpPr txBox="1"/>
          <p:nvPr/>
        </p:nvSpPr>
        <p:spPr>
          <a:xfrm>
            <a:off x="4292538" y="194437"/>
            <a:ext cx="4044950" cy="7067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Cỏ</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non </a:t>
            </a:r>
            <a:r>
              <a:rPr kumimoji="0" lang="en-US" sz="4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cười</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rồi</a:t>
            </a:r>
            <a:endPar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5" name="Text Box 4"/>
          <p:cNvSpPr txBox="1"/>
          <p:nvPr/>
        </p:nvSpPr>
        <p:spPr>
          <a:xfrm>
            <a:off x="598092" y="803245"/>
            <a:ext cx="10412640" cy="5632311"/>
          </a:xfrm>
          <a:prstGeom prst="rect">
            <a:avLst/>
          </a:prstGeom>
          <a:noFill/>
        </p:spPr>
        <p:txBody>
          <a:bodyPr wrap="square" rtlCol="0">
            <a:spAutoFit/>
          </a:bodyPr>
          <a:lstStyle/>
          <a:p>
            <a:pPr marL="0" marR="0" lvl="0" indent="457200" algn="just"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Mùa</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xuân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đã</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đến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Cỏ</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công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viên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bừng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tỉnh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sau</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giấc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ngủ</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đông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Từng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đàn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én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từ</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phương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Nam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trở</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về</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Trẻ</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em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chơi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đùa</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dưới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ánh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mặt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trời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ấm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áp</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457200" algn="just"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Một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hôm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chị</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én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nâu</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đang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sửa</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soạn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ngủ</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thì</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nghe</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thấy</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tiếng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khóc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thút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thít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Lần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theo</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tiếng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khóc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én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nâu</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tìm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đến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công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viên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nhỏ</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Thấy</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một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cây</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cỏ</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non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đang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khóc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én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nâu</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err="1">
                <a:ln>
                  <a:noFill/>
                </a:ln>
                <a:solidFill>
                  <a:prstClr val="black"/>
                </a:solidFill>
                <a:effectLst/>
                <a:uLnTx/>
                <a:uFillTx/>
                <a:latin typeface="Times New Roman" panose="02020603050405020304" pitchFamily="18" charset="0"/>
                <a:cs typeface="Times New Roman" panose="02020603050405020304" pitchFamily="18" charset="0"/>
              </a:rPr>
              <a:t>hỏi</a:t>
            </a:r>
            <a:r>
              <a:rPr kumimoji="0" lang="en-US" sz="20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a:p>
            <a:pPr lvl="0" indent="457200">
              <a:defRPr/>
            </a:pPr>
            <a:r>
              <a:rPr lang="en-US" sz="2000">
                <a:solidFill>
                  <a:prstClr val="black"/>
                </a:solidFill>
                <a:latin typeface="Times New Roman" panose="02020603050405020304" pitchFamily="18" charset="0"/>
                <a:ea typeface="Arial-Rounded" panose="020B0500000000000000" charset="0"/>
                <a:cs typeface="Times New Roman" panose="02020603050405020304" pitchFamily="18" charset="0"/>
              </a:rPr>
              <a:t>- Em bị ốm à?</a:t>
            </a:r>
            <a:endParaRPr lang="en-US" sz="2000">
              <a:solidFill>
                <a:prstClr val="black"/>
              </a:solidFill>
              <a:latin typeface="Times New Roman" panose="02020603050405020304" pitchFamily="18" charset="0"/>
              <a:ea typeface="Arial-Rounded" panose="020B0500000000000000" charset="0"/>
              <a:cs typeface="Times New Roman" panose="02020603050405020304" pitchFamily="18" charset="0"/>
            </a:endParaRPr>
          </a:p>
          <a:p>
            <a:pPr lvl="0" indent="457200">
              <a:defRPr/>
            </a:pPr>
            <a:r>
              <a:rPr lang="en-US" sz="2000">
                <a:solidFill>
                  <a:prstClr val="black"/>
                </a:solidFill>
                <a:latin typeface="Times New Roman" panose="02020603050405020304" pitchFamily="18" charset="0"/>
                <a:ea typeface="Arial-Rounded" panose="020B0500000000000000" charset="0"/>
                <a:cs typeface="Times New Roman" panose="02020603050405020304" pitchFamily="18" charset="0"/>
              </a:rPr>
              <a:t>Cỏ non khóc nấc lên:</a:t>
            </a:r>
            <a:endParaRPr lang="en-US" sz="2000">
              <a:solidFill>
                <a:prstClr val="black"/>
              </a:solidFill>
              <a:latin typeface="Times New Roman" panose="02020603050405020304" pitchFamily="18" charset="0"/>
              <a:ea typeface="Arial-Rounded" panose="020B0500000000000000" charset="0"/>
              <a:cs typeface="Times New Roman" panose="02020603050405020304" pitchFamily="18" charset="0"/>
            </a:endParaRPr>
          </a:p>
          <a:p>
            <a:pPr lvl="0" indent="457200">
              <a:defRPr/>
            </a:pPr>
            <a:r>
              <a:rPr lang="en-US" sz="2000">
                <a:solidFill>
                  <a:prstClr val="black"/>
                </a:solidFill>
                <a:latin typeface="Times New Roman" panose="02020603050405020304" pitchFamily="18" charset="0"/>
                <a:ea typeface="Arial-Rounded" panose="020B0500000000000000" charset="0"/>
                <a:cs typeface="Times New Roman" panose="02020603050405020304" pitchFamily="18" charset="0"/>
              </a:rPr>
              <a:t>- Chị ơi, em không đứng thẳng được nữa. Các bạn nhỏ đã đến đây chơi đùa và dẫm lên em.</a:t>
            </a:r>
            <a:endParaRPr lang="en-US" sz="2000">
              <a:solidFill>
                <a:prstClr val="black"/>
              </a:solidFill>
              <a:latin typeface="Times New Roman" panose="02020603050405020304" pitchFamily="18" charset="0"/>
              <a:ea typeface="Arial-Rounded" panose="020B0500000000000000" charset="0"/>
              <a:cs typeface="Times New Roman" panose="02020603050405020304" pitchFamily="18" charset="0"/>
            </a:endParaRPr>
          </a:p>
          <a:p>
            <a:pPr lvl="0" indent="457200">
              <a:defRPr/>
            </a:pPr>
            <a:r>
              <a:rPr lang="en-US" sz="2000">
                <a:solidFill>
                  <a:prstClr val="black"/>
                </a:solidFill>
                <a:latin typeface="Times New Roman" panose="02020603050405020304" pitchFamily="18" charset="0"/>
                <a:ea typeface="Arial-Rounded" panose="020B0500000000000000" charset="0"/>
                <a:cs typeface="Times New Roman" panose="02020603050405020304" pitchFamily="18" charset="0"/>
              </a:rPr>
              <a:t>Én nâu lặng đi một phút rồi bỗng reo lên:</a:t>
            </a:r>
            <a:endParaRPr lang="en-US" sz="2000">
              <a:solidFill>
                <a:prstClr val="black"/>
              </a:solidFill>
              <a:latin typeface="Times New Roman" panose="02020603050405020304" pitchFamily="18" charset="0"/>
              <a:ea typeface="Arial-Rounded" panose="020B0500000000000000" charset="0"/>
              <a:cs typeface="Times New Roman" panose="02020603050405020304" pitchFamily="18" charset="0"/>
            </a:endParaRPr>
          </a:p>
          <a:p>
            <a:pPr lvl="0">
              <a:defRPr/>
            </a:pPr>
            <a:r>
              <a:rPr lang="en-US" sz="2000">
                <a:solidFill>
                  <a:prstClr val="black"/>
                </a:solidFill>
                <a:latin typeface="Times New Roman" panose="02020603050405020304" pitchFamily="18" charset="0"/>
                <a:ea typeface="Arial-Rounded" panose="020B0500000000000000" charset="0"/>
                <a:cs typeface="Times New Roman" panose="02020603050405020304" pitchFamily="18" charset="0"/>
              </a:rPr>
              <a:t>       - Đừng khóc nữa, chị sẽ giúp em.</a:t>
            </a:r>
            <a:endParaRPr lang="en-US" sz="2000">
              <a:solidFill>
                <a:prstClr val="black"/>
              </a:solidFill>
              <a:latin typeface="Times New Roman" panose="02020603050405020304" pitchFamily="18" charset="0"/>
              <a:ea typeface="Arial-Rounded" panose="020B0500000000000000" charset="0"/>
              <a:cs typeface="Times New Roman" panose="02020603050405020304" pitchFamily="18" charset="0"/>
            </a:endParaRPr>
          </a:p>
          <a:p>
            <a:pPr lvl="0" indent="457200" algn="just">
              <a:defRPr/>
            </a:pPr>
            <a:r>
              <a:rPr lang="en-US" sz="2000">
                <a:solidFill>
                  <a:prstClr val="black"/>
                </a:solidFill>
                <a:latin typeface="Times New Roman" panose="02020603050405020304" pitchFamily="18" charset="0"/>
                <a:cs typeface="Times New Roman" panose="02020603050405020304" pitchFamily="18" charset="0"/>
              </a:rPr>
              <a:t>Thế rồi, én nâu gọi thêm rất nhiều bạn của mình. Suốt đêm, cả đàn én ra sức đi tìm cỏ khô tết thành dòng chữ “Không dẫm chân lên cỏ!” đặt bên cạnh bãi cỏ. Xong việc én nâu tươi cười bảo cỏ non:</a:t>
            </a:r>
            <a:endParaRPr lang="en-US" sz="2000">
              <a:solidFill>
                <a:prstClr val="black"/>
              </a:solidFill>
              <a:latin typeface="Times New Roman" panose="02020603050405020304" pitchFamily="18" charset="0"/>
              <a:cs typeface="Times New Roman" panose="02020603050405020304" pitchFamily="18" charset="0"/>
            </a:endParaRPr>
          </a:p>
          <a:p>
            <a:pPr lvl="0" indent="457200" algn="just">
              <a:defRPr/>
            </a:pPr>
            <a:r>
              <a:rPr lang="en-US" sz="2000">
                <a:solidFill>
                  <a:prstClr val="black"/>
                </a:solidFill>
                <a:latin typeface="Times New Roman" panose="02020603050405020304" pitchFamily="18" charset="0"/>
                <a:cs typeface="Times New Roman" panose="02020603050405020304" pitchFamily="18" charset="0"/>
              </a:rPr>
              <a:t>- Từ nay em yên tâm rồi. Không còn ai dẫm lên em nữa đâu.</a:t>
            </a:r>
            <a:endParaRPr lang="en-US" sz="2000">
              <a:solidFill>
                <a:prstClr val="black"/>
              </a:solidFill>
              <a:latin typeface="Times New Roman" panose="02020603050405020304" pitchFamily="18" charset="0"/>
              <a:cs typeface="Times New Roman" panose="02020603050405020304" pitchFamily="18" charset="0"/>
            </a:endParaRPr>
          </a:p>
          <a:p>
            <a:pPr lvl="0" indent="457200" algn="just">
              <a:defRPr/>
            </a:pPr>
            <a:r>
              <a:rPr lang="en-US" sz="2000">
                <a:solidFill>
                  <a:prstClr val="black"/>
                </a:solidFill>
                <a:latin typeface="Times New Roman" panose="02020603050405020304" pitchFamily="18" charset="0"/>
                <a:cs typeface="Times New Roman" panose="02020603050405020304" pitchFamily="18" charset="0"/>
              </a:rPr>
              <a:t>Cỏ non nhoẻn miệng cười và cảm ơn chị én nâu.</a:t>
            </a:r>
            <a:endParaRPr lang="en-US" sz="2000">
              <a:solidFill>
                <a:prstClr val="black"/>
              </a:solidFill>
              <a:latin typeface="Times New Roman" panose="02020603050405020304" pitchFamily="18" charset="0"/>
              <a:cs typeface="Times New Roman" panose="02020603050405020304" pitchFamily="18" charset="0"/>
            </a:endParaRPr>
          </a:p>
          <a:p>
            <a:pPr lvl="0" indent="457200" algn="just">
              <a:defRPr/>
            </a:pPr>
            <a:r>
              <a:rPr lang="en-US" sz="2000">
                <a:solidFill>
                  <a:prstClr val="black"/>
                </a:solidFill>
                <a:latin typeface="Times New Roman" panose="02020603050405020304" pitchFamily="18" charset="0"/>
                <a:cs typeface="Times New Roman" panose="02020603050405020304" pitchFamily="18" charset="0"/>
              </a:rPr>
              <a:t>                     (</a:t>
            </a:r>
            <a:r>
              <a:rPr lang="en-US">
                <a:solidFill>
                  <a:prstClr val="black"/>
                </a:solidFill>
                <a:latin typeface="Times New Roman" panose="02020603050405020304" pitchFamily="18" charset="0"/>
                <a:cs typeface="Times New Roman" panose="02020603050405020304" pitchFamily="18" charset="0"/>
              </a:rPr>
              <a:t>Theo </a:t>
            </a:r>
            <a:r>
              <a:rPr lang="en-US" i="1">
                <a:solidFill>
                  <a:prstClr val="black"/>
                </a:solidFill>
                <a:latin typeface="Times New Roman" panose="02020603050405020304" pitchFamily="18" charset="0"/>
                <a:cs typeface="Times New Roman" panose="02020603050405020304" pitchFamily="18" charset="0"/>
              </a:rPr>
              <a:t>365 truyện kể hằng đêm </a:t>
            </a:r>
            <a:r>
              <a:rPr lang="en-US">
                <a:solidFill>
                  <a:prstClr val="black"/>
                </a:solidFill>
                <a:latin typeface="Times New Roman" panose="02020603050405020304" pitchFamily="18" charset="0"/>
                <a:cs typeface="Times New Roman" panose="02020603050405020304" pitchFamily="18" charset="0"/>
              </a:rPr>
              <a:t>)</a:t>
            </a:r>
            <a:endParaRPr lang="en-US" sz="2000" i="1">
              <a:solidFill>
                <a:prstClr val="black"/>
              </a:solidFill>
              <a:latin typeface="Times New Roman" panose="02020603050405020304" pitchFamily="18" charset="0"/>
              <a:cs typeface="Times New Roman" panose="02020603050405020304" pitchFamily="18" charset="0"/>
            </a:endParaRPr>
          </a:p>
          <a:p>
            <a:pPr marL="342900" lvl="0" indent="-342900">
              <a:buFontTx/>
              <a:buChar char="-"/>
              <a:defRPr/>
            </a:pPr>
            <a:endParaRPr lang="en-US" sz="2000">
              <a:solidFill>
                <a:prstClr val="black"/>
              </a:solidFill>
              <a:latin typeface="Times New Roman" panose="02020603050405020304" pitchFamily="18" charset="0"/>
              <a:ea typeface="Arial-Rounded" panose="020B0500000000000000" charset="0"/>
              <a:cs typeface="Times New Roman" panose="02020603050405020304" pitchFamily="18" charset="0"/>
            </a:endParaRPr>
          </a:p>
          <a:p>
            <a:pPr marL="0" marR="0" lvl="0" indent="457200" algn="just"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a:stretch>
            <a:fillRect/>
          </a:stretch>
        </p:blipFill>
        <p:spPr>
          <a:xfrm>
            <a:off x="8128285" y="4789394"/>
            <a:ext cx="3966305" cy="1985472"/>
          </a:xfrm>
          <a:prstGeom prst="rect">
            <a:avLst/>
          </a:prstGeom>
        </p:spPr>
      </p:pic>
      <p:sp>
        <p:nvSpPr>
          <p:cNvPr id="9" name="Oval 8"/>
          <p:cNvSpPr/>
          <p:nvPr/>
        </p:nvSpPr>
        <p:spPr>
          <a:xfrm>
            <a:off x="224656" y="778716"/>
            <a:ext cx="518305" cy="456812"/>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2" name="Oval 11"/>
          <p:cNvSpPr/>
          <p:nvPr/>
        </p:nvSpPr>
        <p:spPr>
          <a:xfrm>
            <a:off x="224656" y="1398650"/>
            <a:ext cx="518305" cy="456812"/>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3" name="Oval 12"/>
          <p:cNvSpPr/>
          <p:nvPr/>
        </p:nvSpPr>
        <p:spPr>
          <a:xfrm>
            <a:off x="281798" y="3774206"/>
            <a:ext cx="518305" cy="456812"/>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3</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a:srcRect l="46256" t="-41660" r="-22977" b="41660"/>
          <a:stretch>
            <a:fillRect/>
          </a:stretch>
        </p:blipFill>
        <p:spPr>
          <a:xfrm>
            <a:off x="241081" y="4832943"/>
            <a:ext cx="1305930" cy="1765735"/>
          </a:xfrm>
          <a:prstGeom prst="rect">
            <a:avLst/>
          </a:prstGeom>
        </p:spPr>
      </p:pic>
      <p:grpSp>
        <p:nvGrpSpPr>
          <p:cNvPr id="23" name="组合 22"/>
          <p:cNvGrpSpPr/>
          <p:nvPr/>
        </p:nvGrpSpPr>
        <p:grpSpPr>
          <a:xfrm>
            <a:off x="10230836" y="4629150"/>
            <a:ext cx="1715737" cy="1962272"/>
            <a:chOff x="8194080" y="3408873"/>
            <a:chExt cx="2724693" cy="3182549"/>
          </a:xfrm>
        </p:grpSpPr>
        <p:pic>
          <p:nvPicPr>
            <p:cNvPr id="18" name="图片 17"/>
            <p:cNvPicPr>
              <a:picLocks noChangeAspect="1"/>
            </p:cNvPicPr>
            <p:nvPr/>
          </p:nvPicPr>
          <p:blipFill rotWithShape="1">
            <a:blip r:embed="rId2"/>
            <a:srcRect b="19213"/>
            <a:stretch>
              <a:fillRect/>
            </a:stretch>
          </p:blipFill>
          <p:spPr>
            <a:xfrm>
              <a:off x="8194080" y="4487627"/>
              <a:ext cx="2477043" cy="2103795"/>
            </a:xfrm>
            <a:prstGeom prst="rect">
              <a:avLst/>
            </a:prstGeom>
          </p:spPr>
        </p:pic>
        <p:pic>
          <p:nvPicPr>
            <p:cNvPr id="17" name="图片 16"/>
            <p:cNvPicPr>
              <a:picLocks noChangeAspect="1"/>
            </p:cNvPicPr>
            <p:nvPr/>
          </p:nvPicPr>
          <p:blipFill>
            <a:blip r:embed="rId3"/>
            <a:stretch>
              <a:fillRect/>
            </a:stretch>
          </p:blipFill>
          <p:spPr>
            <a:xfrm>
              <a:off x="9445250" y="3408873"/>
              <a:ext cx="1473523" cy="1473563"/>
            </a:xfrm>
            <a:prstGeom prst="rect">
              <a:avLst/>
            </a:prstGeom>
          </p:spPr>
        </p:pic>
      </p:grpSp>
      <p:sp>
        <p:nvSpPr>
          <p:cNvPr id="4" name="Text Box 3"/>
          <p:cNvSpPr txBox="1"/>
          <p:nvPr/>
        </p:nvSpPr>
        <p:spPr>
          <a:xfrm>
            <a:off x="4292538" y="194437"/>
            <a:ext cx="4044950" cy="7067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Cỏ</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non </a:t>
            </a:r>
            <a:r>
              <a:rPr kumimoji="0" lang="en-US" sz="4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cười</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rồi</a:t>
            </a:r>
            <a:endPar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5" name="Text Box 4"/>
          <p:cNvSpPr txBox="1"/>
          <p:nvPr/>
        </p:nvSpPr>
        <p:spPr>
          <a:xfrm>
            <a:off x="598092" y="803245"/>
            <a:ext cx="11192536" cy="5016758"/>
          </a:xfrm>
          <a:prstGeom prst="rect">
            <a:avLst/>
          </a:prstGeom>
          <a:noFill/>
        </p:spPr>
        <p:txBody>
          <a:bodyPr wrap="square" rtlCol="0">
            <a:spAutoFit/>
          </a:bodyPr>
          <a:lstStyle/>
          <a:p>
            <a:pPr lvl="0" indent="457200" algn="just">
              <a:defRPr/>
            </a:pPr>
            <a:r>
              <a:rPr lang="en-US" sz="3200">
                <a:solidFill>
                  <a:prstClr val="black"/>
                </a:solidFill>
                <a:latin typeface="Times New Roman" panose="02020603050405020304" pitchFamily="18" charset="0"/>
                <a:cs typeface="Times New Roman" panose="02020603050405020304" pitchFamily="18" charset="0"/>
              </a:rPr>
              <a:t>Thế rồi, én nâu gọi thêm rất nhiều bạn của mình. Suốt đêm, cả đàn én ra sức đi tìm cỏ khô tết thành dòng chữ “Không dẫm chân lên cỏ!” đặt bên cạnh bãi cỏ. Xong việc én nâu tươi cười bảo cỏ non:</a:t>
            </a:r>
            <a:endParaRPr lang="en-US" sz="3200">
              <a:solidFill>
                <a:prstClr val="black"/>
              </a:solidFill>
              <a:latin typeface="Times New Roman" panose="02020603050405020304" pitchFamily="18" charset="0"/>
              <a:cs typeface="Times New Roman" panose="02020603050405020304" pitchFamily="18" charset="0"/>
            </a:endParaRPr>
          </a:p>
          <a:p>
            <a:pPr lvl="0" indent="457200" algn="just">
              <a:defRPr/>
            </a:pPr>
            <a:r>
              <a:rPr lang="en-US" sz="3200">
                <a:solidFill>
                  <a:prstClr val="black"/>
                </a:solidFill>
                <a:latin typeface="Times New Roman" panose="02020603050405020304" pitchFamily="18" charset="0"/>
                <a:cs typeface="Times New Roman" panose="02020603050405020304" pitchFamily="18" charset="0"/>
              </a:rPr>
              <a:t>- Từ nay em yên tâm rồi. Không còn ai dẫm lên em nữa đâu.</a:t>
            </a:r>
            <a:endParaRPr lang="en-US" sz="3200">
              <a:solidFill>
                <a:prstClr val="black"/>
              </a:solidFill>
              <a:latin typeface="Times New Roman" panose="02020603050405020304" pitchFamily="18" charset="0"/>
              <a:cs typeface="Times New Roman" panose="02020603050405020304" pitchFamily="18" charset="0"/>
            </a:endParaRPr>
          </a:p>
          <a:p>
            <a:pPr lvl="0" indent="457200" algn="just">
              <a:defRPr/>
            </a:pPr>
            <a:r>
              <a:rPr lang="en-US" sz="3200">
                <a:solidFill>
                  <a:prstClr val="black"/>
                </a:solidFill>
                <a:latin typeface="Times New Roman" panose="02020603050405020304" pitchFamily="18" charset="0"/>
                <a:cs typeface="Times New Roman" panose="02020603050405020304" pitchFamily="18" charset="0"/>
              </a:rPr>
              <a:t>Cỏ non nhoẻn miệng cười và cảm ơn chị én nâu.</a:t>
            </a:r>
            <a:endParaRPr lang="en-US" sz="3200">
              <a:solidFill>
                <a:prstClr val="black"/>
              </a:solidFill>
              <a:latin typeface="Times New Roman" panose="02020603050405020304" pitchFamily="18" charset="0"/>
              <a:cs typeface="Times New Roman" panose="02020603050405020304" pitchFamily="18" charset="0"/>
            </a:endParaRPr>
          </a:p>
          <a:p>
            <a:pPr lvl="0" indent="457200" algn="just">
              <a:defRPr/>
            </a:pPr>
            <a:r>
              <a:rPr lang="en-US" sz="3200">
                <a:solidFill>
                  <a:prstClr val="black"/>
                </a:solidFill>
                <a:latin typeface="Times New Roman" panose="02020603050405020304" pitchFamily="18" charset="0"/>
                <a:cs typeface="Times New Roman" panose="02020603050405020304" pitchFamily="18" charset="0"/>
              </a:rPr>
              <a:t>                                 (</a:t>
            </a:r>
            <a:r>
              <a:rPr lang="en-US" sz="2800">
                <a:solidFill>
                  <a:prstClr val="black"/>
                </a:solidFill>
                <a:latin typeface="Times New Roman" panose="02020603050405020304" pitchFamily="18" charset="0"/>
                <a:cs typeface="Times New Roman" panose="02020603050405020304" pitchFamily="18" charset="0"/>
              </a:rPr>
              <a:t>Theo </a:t>
            </a:r>
            <a:r>
              <a:rPr lang="en-US" sz="2800" i="1">
                <a:solidFill>
                  <a:prstClr val="black"/>
                </a:solidFill>
                <a:latin typeface="Times New Roman" panose="02020603050405020304" pitchFamily="18" charset="0"/>
                <a:cs typeface="Times New Roman" panose="02020603050405020304" pitchFamily="18" charset="0"/>
              </a:rPr>
              <a:t>365 truyện kể hằng đêm </a:t>
            </a:r>
            <a:r>
              <a:rPr lang="en-US" sz="2800">
                <a:solidFill>
                  <a:prstClr val="black"/>
                </a:solidFill>
                <a:latin typeface="Times New Roman" panose="02020603050405020304" pitchFamily="18" charset="0"/>
                <a:cs typeface="Times New Roman" panose="02020603050405020304" pitchFamily="18" charset="0"/>
              </a:rPr>
              <a:t>)</a:t>
            </a:r>
            <a:endParaRPr lang="en-US" sz="3200" i="1">
              <a:solidFill>
                <a:prstClr val="black"/>
              </a:solidFill>
              <a:latin typeface="Times New Roman" panose="02020603050405020304" pitchFamily="18" charset="0"/>
              <a:cs typeface="Times New Roman" panose="02020603050405020304" pitchFamily="18" charset="0"/>
            </a:endParaRPr>
          </a:p>
          <a:p>
            <a:pPr marL="342900" lvl="0" indent="-342900">
              <a:buFontTx/>
              <a:buChar char="-"/>
              <a:defRPr/>
            </a:pPr>
            <a:endParaRPr lang="en-US" sz="3200">
              <a:solidFill>
                <a:prstClr val="black"/>
              </a:solidFill>
              <a:latin typeface="Times New Roman" panose="02020603050405020304" pitchFamily="18" charset="0"/>
              <a:ea typeface="Arial-Rounded" panose="020B0500000000000000" charset="0"/>
              <a:cs typeface="Times New Roman" panose="02020603050405020304" pitchFamily="18" charset="0"/>
            </a:endParaRPr>
          </a:p>
          <a:p>
            <a:pPr marL="0" marR="0" lvl="0" indent="457200" algn="just"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a:stretch>
            <a:fillRect/>
          </a:stretch>
        </p:blipFill>
        <p:spPr>
          <a:xfrm>
            <a:off x="8128285" y="4789394"/>
            <a:ext cx="3966305" cy="1985472"/>
          </a:xfrm>
          <a:prstGeom prst="rect">
            <a:avLst/>
          </a:prstGeom>
        </p:spPr>
      </p:pic>
      <p:cxnSp>
        <p:nvCxnSpPr>
          <p:cNvPr id="14" name="Straight Connector 13"/>
          <p:cNvCxnSpPr/>
          <p:nvPr/>
        </p:nvCxnSpPr>
        <p:spPr>
          <a:xfrm flipV="1">
            <a:off x="2479200" y="841535"/>
            <a:ext cx="155134" cy="453883"/>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flipV="1">
            <a:off x="9356885" y="851505"/>
            <a:ext cx="155134" cy="453883"/>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flipV="1">
            <a:off x="11238314" y="862299"/>
            <a:ext cx="155134" cy="453883"/>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a:xfrm flipV="1">
            <a:off x="1831810" y="1295149"/>
            <a:ext cx="155134" cy="453883"/>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flipV="1">
            <a:off x="11709908" y="1320292"/>
            <a:ext cx="155134" cy="453883"/>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1" name="Straight Connector 20"/>
          <p:cNvCxnSpPr/>
          <p:nvPr/>
        </p:nvCxnSpPr>
        <p:spPr>
          <a:xfrm flipV="1">
            <a:off x="5629488" y="1795334"/>
            <a:ext cx="155134" cy="453883"/>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4" name="Straight Connector 23"/>
          <p:cNvCxnSpPr/>
          <p:nvPr/>
        </p:nvCxnSpPr>
        <p:spPr>
          <a:xfrm flipV="1">
            <a:off x="10438358" y="1841689"/>
            <a:ext cx="155134" cy="453883"/>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6" name="Straight Connector 25"/>
          <p:cNvCxnSpPr/>
          <p:nvPr/>
        </p:nvCxnSpPr>
        <p:spPr>
          <a:xfrm flipV="1">
            <a:off x="5492756" y="1795167"/>
            <a:ext cx="155134" cy="453883"/>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7" name="Straight Connector 26"/>
          <p:cNvCxnSpPr/>
          <p:nvPr/>
        </p:nvCxnSpPr>
        <p:spPr>
          <a:xfrm flipV="1">
            <a:off x="2479394" y="2843247"/>
            <a:ext cx="155134" cy="453883"/>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8" name="Straight Connector 27"/>
          <p:cNvCxnSpPr/>
          <p:nvPr/>
        </p:nvCxnSpPr>
        <p:spPr>
          <a:xfrm flipV="1">
            <a:off x="5224292" y="2755780"/>
            <a:ext cx="155134" cy="453883"/>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9" name="Straight Connector 28"/>
          <p:cNvCxnSpPr/>
          <p:nvPr/>
        </p:nvCxnSpPr>
        <p:spPr>
          <a:xfrm flipV="1">
            <a:off x="5069085" y="2755780"/>
            <a:ext cx="155134" cy="453883"/>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0" name="Straight Connector 29"/>
          <p:cNvCxnSpPr/>
          <p:nvPr/>
        </p:nvCxnSpPr>
        <p:spPr>
          <a:xfrm flipV="1">
            <a:off x="7470031" y="2802468"/>
            <a:ext cx="155134" cy="453883"/>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1" name="Straight Connector 30"/>
          <p:cNvCxnSpPr/>
          <p:nvPr/>
        </p:nvCxnSpPr>
        <p:spPr>
          <a:xfrm flipV="1">
            <a:off x="11018685" y="2843740"/>
            <a:ext cx="155134" cy="453883"/>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2" name="Straight Connector 31"/>
          <p:cNvCxnSpPr/>
          <p:nvPr/>
        </p:nvCxnSpPr>
        <p:spPr>
          <a:xfrm flipV="1">
            <a:off x="10933170" y="2843554"/>
            <a:ext cx="155134" cy="453883"/>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3" name="Straight Connector 32"/>
          <p:cNvCxnSpPr/>
          <p:nvPr/>
        </p:nvCxnSpPr>
        <p:spPr>
          <a:xfrm flipV="1">
            <a:off x="5337583" y="3296988"/>
            <a:ext cx="155134" cy="453883"/>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4" name="Straight Connector 33"/>
          <p:cNvCxnSpPr/>
          <p:nvPr/>
        </p:nvCxnSpPr>
        <p:spPr>
          <a:xfrm flipV="1">
            <a:off x="9140279" y="3296739"/>
            <a:ext cx="155134" cy="453883"/>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5" name="Straight Connector 34"/>
          <p:cNvCxnSpPr/>
          <p:nvPr/>
        </p:nvCxnSpPr>
        <p:spPr>
          <a:xfrm flipV="1">
            <a:off x="8984823" y="3310074"/>
            <a:ext cx="155134" cy="453883"/>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6" name="Straight Connector 35"/>
          <p:cNvCxnSpPr/>
          <p:nvPr/>
        </p:nvCxnSpPr>
        <p:spPr>
          <a:xfrm>
            <a:off x="3797772" y="1363607"/>
            <a:ext cx="1694684" cy="3675"/>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7" name="Straight Connector 36"/>
          <p:cNvCxnSpPr/>
          <p:nvPr/>
        </p:nvCxnSpPr>
        <p:spPr>
          <a:xfrm flipV="1">
            <a:off x="3864643" y="1779925"/>
            <a:ext cx="1359487" cy="13168"/>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8" name="Straight Connector 37"/>
          <p:cNvCxnSpPr/>
          <p:nvPr/>
        </p:nvCxnSpPr>
        <p:spPr>
          <a:xfrm>
            <a:off x="867267" y="2308715"/>
            <a:ext cx="4164537" cy="19236"/>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0" name="Straight Connector 39"/>
          <p:cNvCxnSpPr/>
          <p:nvPr/>
        </p:nvCxnSpPr>
        <p:spPr>
          <a:xfrm flipV="1">
            <a:off x="3234802" y="3256254"/>
            <a:ext cx="1359487" cy="13168"/>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1" name="Straight Connector 40"/>
          <p:cNvCxnSpPr/>
          <p:nvPr/>
        </p:nvCxnSpPr>
        <p:spPr>
          <a:xfrm flipV="1">
            <a:off x="7625165" y="3256022"/>
            <a:ext cx="1359487" cy="13168"/>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2" name="Straight Connector 41"/>
          <p:cNvCxnSpPr/>
          <p:nvPr/>
        </p:nvCxnSpPr>
        <p:spPr>
          <a:xfrm>
            <a:off x="2505075" y="3825875"/>
            <a:ext cx="1990725" cy="254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3" name="Straight Connector 42"/>
          <p:cNvCxnSpPr/>
          <p:nvPr/>
        </p:nvCxnSpPr>
        <p:spPr>
          <a:xfrm flipV="1">
            <a:off x="5972496" y="3751140"/>
            <a:ext cx="1359487" cy="13168"/>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par>
                                <p:cTn id="38" presetID="10" presetClass="entr" presetSubtype="0"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par>
                                <p:cTn id="41" presetID="10"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par>
                                <p:cTn id="44" presetID="10" presetClass="entr" presetSubtype="0"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par>
                                <p:cTn id="47" presetID="10"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par>
                                <p:cTn id="50" presetID="10" presetClass="entr" presetSubtype="0" fill="hold"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par>
                                <p:cTn id="53" presetID="10"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par>
                                <p:cTn id="56" presetID="10" presetClass="entr" presetSubtype="0" fill="hold"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par>
                                <p:cTn id="59" presetID="10"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500"/>
                                        <p:tgtEl>
                                          <p:spTgt spid="37"/>
                                        </p:tgtEl>
                                      </p:cBhvr>
                                    </p:animEffect>
                                  </p:childTnLst>
                                </p:cTn>
                              </p:par>
                              <p:par>
                                <p:cTn id="62" presetID="10" presetClass="entr" presetSubtype="0" fill="hold" nodeType="with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fade">
                                      <p:cBhvr>
                                        <p:cTn id="64" dur="500"/>
                                        <p:tgtEl>
                                          <p:spTgt spid="38"/>
                                        </p:tgtEl>
                                      </p:cBhvr>
                                    </p:animEffect>
                                  </p:childTnLst>
                                </p:cTn>
                              </p:par>
                              <p:par>
                                <p:cTn id="65" presetID="10" presetClass="entr" presetSubtype="0" fill="hold" nodeType="with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500"/>
                                        <p:tgtEl>
                                          <p:spTgt spid="40"/>
                                        </p:tgtEl>
                                      </p:cBhvr>
                                    </p:animEffect>
                                  </p:childTnLst>
                                </p:cTn>
                              </p:par>
                              <p:par>
                                <p:cTn id="68" presetID="10" presetClass="entr" presetSubtype="0" fill="hold" nodeType="with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fade">
                                      <p:cBhvr>
                                        <p:cTn id="70" dur="500"/>
                                        <p:tgtEl>
                                          <p:spTgt spid="41"/>
                                        </p:tgtEl>
                                      </p:cBhvr>
                                    </p:animEffect>
                                  </p:childTnLst>
                                </p:cTn>
                              </p:par>
                              <p:par>
                                <p:cTn id="71" presetID="10" presetClass="entr" presetSubtype="0" fill="hold" nodeType="with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500"/>
                                        <p:tgtEl>
                                          <p:spTgt spid="42"/>
                                        </p:tgtEl>
                                      </p:cBhvr>
                                    </p:animEffect>
                                  </p:childTnLst>
                                </p:cTn>
                              </p:par>
                              <p:par>
                                <p:cTn id="74" presetID="10"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93038" y="1905505"/>
            <a:ext cx="7271095" cy="156845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9600" b="1" i="1"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Times New Roman" panose="02020603050405020304" pitchFamily="18" charset="0"/>
                <a:ea typeface="Arial-Rounded" panose="020B0500000000000000" charset="0"/>
                <a:cs typeface="Times New Roman" panose="02020603050405020304" pitchFamily="18" charset="0"/>
                <a:sym typeface="+mn-ea"/>
              </a:rPr>
              <a:t>LUYỆN TẬP</a:t>
            </a:r>
            <a:endParaRPr kumimoji="0" lang="en-US" altLang="zh-CN" sz="9600" b="1" i="1"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Times New Roman" panose="02020603050405020304" pitchFamily="18" charset="0"/>
              <a:ea typeface="Arial-Rounded" panose="020B0500000000000000" charset="0"/>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22863" y="277882"/>
            <a:ext cx="3731636" cy="1182971"/>
            <a:chOff x="549644" y="540772"/>
            <a:chExt cx="2798727" cy="887228"/>
          </a:xfrm>
        </p:grpSpPr>
        <p:pic>
          <p:nvPicPr>
            <p:cNvPr id="3" name="Picture 2" descr="20210409090849_wm_shs-tieng-viet-2-tap-1"/>
            <p:cNvPicPr>
              <a:picLocks noChangeAspect="1" noChangeArrowheads="1"/>
            </p:cNvPicPr>
            <p:nvPr/>
          </p:nvPicPr>
          <p:blipFill rotWithShape="1">
            <a:blip r:embed="rId1">
              <a:extLst>
                <a:ext uri="{BEBA8EAE-BF5A-486C-A8C5-ECC9F3942E4B}">
                  <a14:imgProps xmlns:a14="http://schemas.microsoft.com/office/drawing/2010/main">
                    <a14:imgLayer r:embed="rId2">
                      <a14:imgEffect>
                        <a14:sharpenSoften amount="25000"/>
                      </a14:imgEffect>
                    </a14:imgLayer>
                  </a14:imgProps>
                </a:ext>
                <a:ext uri="{28A0092B-C50C-407E-A947-70E740481C1C}">
                  <a14:useLocalDpi xmlns:a14="http://schemas.microsoft.com/office/drawing/2010/main" val="0"/>
                </a:ext>
              </a:extLst>
            </a:blip>
            <a:srcRect l="8169" t="35990" r="85076" b="58298"/>
            <a:stretch>
              <a:fillRect/>
            </a:stretch>
          </p:blipFill>
          <p:spPr bwMode="auto">
            <a:xfrm>
              <a:off x="549644" y="540772"/>
              <a:ext cx="747486" cy="887228"/>
            </a:xfrm>
            <a:prstGeom prst="roundRect">
              <a:avLst>
                <a:gd name="adj" fmla="val 50000"/>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23387" y="627964"/>
              <a:ext cx="2424984" cy="622459"/>
            </a:xfrm>
            <a:prstGeom prst="rect">
              <a:avLst/>
            </a:prstGeom>
            <a:noFill/>
          </p:spPr>
          <p:txBody>
            <a:bodyPr wrap="square" rtlCol="0">
              <a:spAutoFit/>
            </a:bodyPr>
            <a:lstStyle/>
            <a:p>
              <a:pPr algn="ctr" defTabSz="1219200">
                <a:lnSpc>
                  <a:spcPct val="150000"/>
                </a:lnSpc>
                <a:buClr>
                  <a:srgbClr val="000000"/>
                </a:buClr>
              </a:pPr>
              <a:r>
                <a:rPr lang="en-US" sz="3200" b="1" kern="0" dirty="0" err="1">
                  <a:solidFill>
                    <a:srgbClr val="17479D"/>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Luyện</a:t>
              </a:r>
              <a:r>
                <a:rPr lang="en-US" sz="3200" b="1" kern="0" dirty="0">
                  <a:solidFill>
                    <a:srgbClr val="17479D"/>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b="1" kern="0" dirty="0" err="1">
                  <a:solidFill>
                    <a:srgbClr val="17479D"/>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tập</a:t>
              </a:r>
              <a:r>
                <a:rPr lang="en-US" sz="3200" b="1" kern="0" dirty="0">
                  <a:solidFill>
                    <a:srgbClr val="17479D"/>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endParaRPr lang="en-US" sz="3200" b="1" kern="0" dirty="0">
                <a:solidFill>
                  <a:srgbClr val="17479D"/>
                </a:solidFill>
                <a:latin typeface="Times New Roman" panose="02020603050405020304" pitchFamily="18" charset="0"/>
                <a:ea typeface="Arial-Rounded" panose="020B0500000000000000" charset="0"/>
                <a:cs typeface="Times New Roman" panose="02020603050405020304" pitchFamily="18" charset="0"/>
                <a:sym typeface="Arial" panose="020B0604020202020204"/>
              </a:endParaRPr>
            </a:p>
          </p:txBody>
        </p:sp>
      </p:grpSp>
      <p:sp>
        <p:nvSpPr>
          <p:cNvPr id="5" name="TextBox 4"/>
          <p:cNvSpPr txBox="1"/>
          <p:nvPr/>
        </p:nvSpPr>
        <p:spPr>
          <a:xfrm>
            <a:off x="1022863" y="1106981"/>
            <a:ext cx="10251595" cy="1468864"/>
          </a:xfrm>
          <a:prstGeom prst="rect">
            <a:avLst/>
          </a:prstGeom>
          <a:noFill/>
        </p:spPr>
        <p:txBody>
          <a:bodyPr wrap="square" rtlCol="0">
            <a:spAutoFit/>
          </a:bodyPr>
          <a:lstStyle/>
          <a:p>
            <a:pPr algn="just" defTabSz="1219200">
              <a:lnSpc>
                <a:spcPct val="150000"/>
              </a:lnSpc>
              <a:buClr>
                <a:srgbClr val="000000"/>
              </a:buClr>
            </a:pPr>
            <a:r>
              <a:rPr lang="en-US" sz="3200" b="1"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1. </a:t>
            </a:r>
            <a:r>
              <a:rPr lang="en-US" sz="3200" b="1" kern="0" dirty="0" err="1">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Tìm</a:t>
            </a:r>
            <a:r>
              <a:rPr lang="en-US" sz="3200" b="1"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b="1" kern="0" dirty="0" err="1">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những</a:t>
            </a:r>
            <a:r>
              <a:rPr lang="en-US" sz="3200" b="1"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b="1" kern="0" dirty="0" err="1">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từ</a:t>
            </a:r>
            <a:r>
              <a:rPr lang="en-US" sz="3200" b="1"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b="1" kern="0" dirty="0" err="1">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ngữ</a:t>
            </a:r>
            <a:r>
              <a:rPr lang="en-US" sz="3200" b="1"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b="1" kern="0" dirty="0" err="1">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cho</a:t>
            </a:r>
            <a:r>
              <a:rPr lang="en-US" sz="3200" b="1"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b="1" kern="0" dirty="0" err="1">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biết</a:t>
            </a:r>
            <a:r>
              <a:rPr lang="en-US" sz="3200" b="1"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b="1" kern="0" dirty="0" err="1">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tâm</a:t>
            </a:r>
            <a:r>
              <a:rPr lang="en-US" sz="3200" b="1"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b="1" kern="0" dirty="0" err="1">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trạng</a:t>
            </a:r>
            <a:r>
              <a:rPr lang="en-US" sz="3200" b="1"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b="1" kern="0" dirty="0" err="1">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cảm</a:t>
            </a:r>
            <a:r>
              <a:rPr lang="en-US" sz="3200" b="1"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b="1" kern="0" dirty="0" err="1">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xúc</a:t>
            </a:r>
            <a:r>
              <a:rPr lang="en-US" sz="3200" b="1"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b="1" kern="0" dirty="0" err="1">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của</a:t>
            </a:r>
            <a:r>
              <a:rPr lang="en-US" sz="3200" b="1"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b="1" kern="0" dirty="0" err="1">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cỏ</a:t>
            </a:r>
            <a:r>
              <a:rPr lang="en-US" sz="3200" b="1"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non.</a:t>
            </a:r>
            <a:endParaRPr lang="vi-VN" sz="3200" b="1"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endParaRPr>
          </a:p>
        </p:txBody>
      </p:sp>
      <p:sp>
        <p:nvSpPr>
          <p:cNvPr id="13" name="TextBox 12"/>
          <p:cNvSpPr txBox="1"/>
          <p:nvPr/>
        </p:nvSpPr>
        <p:spPr>
          <a:xfrm>
            <a:off x="4371839" y="2374080"/>
            <a:ext cx="3966712" cy="2207527"/>
          </a:xfrm>
          <a:prstGeom prst="rect">
            <a:avLst/>
          </a:prstGeom>
          <a:noFill/>
        </p:spPr>
        <p:txBody>
          <a:bodyPr wrap="square" rtlCol="0">
            <a:spAutoFit/>
          </a:bodyPr>
          <a:lstStyle/>
          <a:p>
            <a:pPr algn="just" defTabSz="1219200">
              <a:lnSpc>
                <a:spcPct val="150000"/>
              </a:lnSpc>
              <a:buClr>
                <a:srgbClr val="000000"/>
              </a:buClr>
            </a:pPr>
            <a:r>
              <a:rPr lang="en-US" sz="3200" kern="0" dirty="0" err="1">
                <a:solidFill>
                  <a:srgbClr val="C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khóc</a:t>
            </a:r>
            <a:r>
              <a:rPr lang="en-US" sz="3200" kern="0" dirty="0">
                <a:solidFill>
                  <a:srgbClr val="C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kern="0" dirty="0" err="1">
                <a:solidFill>
                  <a:srgbClr val="C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thút</a:t>
            </a:r>
            <a:r>
              <a:rPr lang="en-US" sz="3200" kern="0" dirty="0">
                <a:solidFill>
                  <a:srgbClr val="C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kern="0" dirty="0" err="1">
                <a:solidFill>
                  <a:srgbClr val="C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thít</a:t>
            </a:r>
            <a:endParaRPr lang="en-US" sz="3200" kern="0" dirty="0">
              <a:solidFill>
                <a:srgbClr val="C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endParaRPr>
          </a:p>
          <a:p>
            <a:pPr algn="just" defTabSz="1219200">
              <a:lnSpc>
                <a:spcPct val="150000"/>
              </a:lnSpc>
              <a:buClr>
                <a:srgbClr val="000000"/>
              </a:buClr>
            </a:pPr>
            <a:r>
              <a:rPr lang="en-US" sz="3200" kern="0" dirty="0" err="1">
                <a:solidFill>
                  <a:srgbClr val="C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khóc</a:t>
            </a:r>
            <a:r>
              <a:rPr lang="en-US" sz="3200" kern="0" dirty="0">
                <a:solidFill>
                  <a:srgbClr val="C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kern="0" dirty="0" err="1">
                <a:solidFill>
                  <a:srgbClr val="C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nấc</a:t>
            </a:r>
            <a:endParaRPr lang="en-US" sz="3200" kern="0" dirty="0">
              <a:solidFill>
                <a:srgbClr val="C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endParaRPr>
          </a:p>
          <a:p>
            <a:pPr algn="just" defTabSz="1219200">
              <a:lnSpc>
                <a:spcPct val="150000"/>
              </a:lnSpc>
              <a:buClr>
                <a:srgbClr val="000000"/>
              </a:buClr>
            </a:pPr>
            <a:r>
              <a:rPr lang="en-US" sz="3200" kern="0" dirty="0" err="1">
                <a:solidFill>
                  <a:srgbClr val="C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nhoẻn</a:t>
            </a:r>
            <a:r>
              <a:rPr lang="en-US" sz="3200" kern="0" dirty="0">
                <a:solidFill>
                  <a:srgbClr val="C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kern="0" dirty="0" err="1">
                <a:solidFill>
                  <a:srgbClr val="C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miệng</a:t>
            </a:r>
            <a:r>
              <a:rPr lang="en-US" sz="3200" kern="0" dirty="0">
                <a:solidFill>
                  <a:srgbClr val="C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kern="0" dirty="0" err="1">
                <a:solidFill>
                  <a:srgbClr val="C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cười</a:t>
            </a:r>
            <a:endParaRPr lang="vi-VN" sz="3200" kern="0" dirty="0">
              <a:solidFill>
                <a:srgbClr val="C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endParaRPr>
          </a:p>
        </p:txBody>
      </p:sp>
      <p:sp>
        <p:nvSpPr>
          <p:cNvPr id="7" name="TextBox 6"/>
          <p:cNvSpPr txBox="1"/>
          <p:nvPr/>
        </p:nvSpPr>
        <p:spPr>
          <a:xfrm>
            <a:off x="1022863" y="4651459"/>
            <a:ext cx="8364359" cy="739754"/>
          </a:xfrm>
          <a:prstGeom prst="rect">
            <a:avLst/>
          </a:prstGeom>
          <a:noFill/>
        </p:spPr>
        <p:txBody>
          <a:bodyPr wrap="square" rtlCol="0">
            <a:spAutoFit/>
          </a:bodyPr>
          <a:lstStyle/>
          <a:p>
            <a:pPr algn="just" defTabSz="1219200">
              <a:lnSpc>
                <a:spcPct val="150000"/>
              </a:lnSpc>
              <a:buClr>
                <a:srgbClr val="000000"/>
              </a:buClr>
            </a:pPr>
            <a:r>
              <a:rPr lang="en-US" sz="3200" b="1" kern="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2. Đặt một câu với từ ngữ vừa tìm được.</a:t>
            </a:r>
            <a:endParaRPr lang="en-US" sz="3200" b="1"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fade">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fade">
                                      <p:cBhvr>
                                        <p:cTn id="27" dur="500"/>
                                        <p:tgtEl>
                                          <p:spTgt spid="1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3" grpId="0" build="p"/>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Em yêu cây xanh- Bài hát cực hay cho thiếu nhi về môi trường">
            <a:hlinkClick r:id="" action="ppaction://media"/>
          </p:cNvPr>
          <p:cNvPicPr>
            <a:picLocks noGrp="1" noChangeAspect="1"/>
          </p:cNvPicPr>
          <p:nvPr>
            <p:ph idx="1"/>
            <a:videoFile r:link="rId1"/>
            <p:extLst>
              <p:ext uri="{DAA4B4D4-6D71-4841-9C94-3DE7FCFB9230}">
                <p14:media xmlns:p14="http://schemas.microsoft.com/office/powerpoint/2010/main" r:embed="rId2"/>
              </p:ext>
            </p:extLst>
          </p:nvPr>
        </p:nvPicPr>
        <p:blipFill>
          <a:blip r:embed="rId3"/>
          <a:stretch>
            <a:fillRect/>
          </a:stretch>
        </p:blipFill>
        <p:spPr>
          <a:xfrm>
            <a:off x="285913" y="109945"/>
            <a:ext cx="11422178" cy="6485251"/>
          </a:xfrm>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363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541047" y="2304317"/>
            <a:ext cx="3090399" cy="4469671"/>
          </a:xfrm>
          <a:prstGeom prst="rect">
            <a:avLst/>
          </a:prstGeom>
        </p:spPr>
      </p:pic>
      <p:pic>
        <p:nvPicPr>
          <p:cNvPr id="6"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386" y="3754658"/>
            <a:ext cx="3019329" cy="3019329"/>
          </a:xfrm>
          <a:prstGeom prst="rect">
            <a:avLst/>
          </a:prstGeom>
        </p:spPr>
      </p:pic>
      <p:pic>
        <p:nvPicPr>
          <p:cNvPr id="9"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386" y="1883606"/>
            <a:ext cx="3272828" cy="3272828"/>
          </a:xfrm>
          <a:prstGeom prst="rect">
            <a:avLst/>
          </a:prstGeom>
        </p:spPr>
      </p:pic>
      <p:pic>
        <p:nvPicPr>
          <p:cNvPr id="2" name="Picture 1"/>
          <p:cNvPicPr>
            <a:picLocks noChangeAspect="1"/>
          </p:cNvPicPr>
          <p:nvPr/>
        </p:nvPicPr>
        <p:blipFill>
          <a:blip r:embed="rId4"/>
          <a:stretch>
            <a:fillRect/>
          </a:stretch>
        </p:blipFill>
        <p:spPr>
          <a:xfrm>
            <a:off x="1899306" y="0"/>
            <a:ext cx="7933151" cy="4238757"/>
          </a:xfrm>
          <a:prstGeom prst="rect">
            <a:avLst/>
          </a:prstGeom>
        </p:spPr>
      </p:pic>
      <p:sp>
        <p:nvSpPr>
          <p:cNvPr id="3" name="Rectangle 2"/>
          <p:cNvSpPr/>
          <p:nvPr/>
        </p:nvSpPr>
        <p:spPr>
          <a:xfrm>
            <a:off x="3781909" y="1257876"/>
            <a:ext cx="4209807" cy="2062296"/>
          </a:xfrm>
          <a:prstGeom prst="rect">
            <a:avLst/>
          </a:prstGeom>
        </p:spPr>
        <p:txBody>
          <a:bodyPr wrap="none">
            <a:spAutoFit/>
          </a:bodyPr>
          <a:lstStyle/>
          <a:p>
            <a:pPr defTabSz="914400"/>
            <a:r>
              <a:rPr lang="en-US" sz="4265" b="1" dirty="0" err="1">
                <a:solidFill>
                  <a:srgbClr val="FFFF00"/>
                </a:solidFill>
                <a:latin typeface="Times New Roman" panose="02020603050405020304" pitchFamily="18" charset="0"/>
                <a:ea typeface="Calibri" panose="020F0502020204030204" pitchFamily="34" charset="0"/>
              </a:rPr>
              <a:t>Hôm</a:t>
            </a:r>
            <a:r>
              <a:rPr lang="en-US" sz="4265" b="1" dirty="0">
                <a:solidFill>
                  <a:srgbClr val="FFFF00"/>
                </a:solidFill>
                <a:latin typeface="Times New Roman" panose="02020603050405020304" pitchFamily="18" charset="0"/>
                <a:ea typeface="Calibri" panose="020F0502020204030204" pitchFamily="34" charset="0"/>
              </a:rPr>
              <a:t> nay, </a:t>
            </a:r>
            <a:endParaRPr lang="en-US" sz="4265" b="1" dirty="0">
              <a:solidFill>
                <a:srgbClr val="FFFF00"/>
              </a:solidFill>
              <a:latin typeface="Times New Roman" panose="02020603050405020304" pitchFamily="18" charset="0"/>
              <a:ea typeface="Calibri" panose="020F0502020204030204" pitchFamily="34" charset="0"/>
            </a:endParaRPr>
          </a:p>
          <a:p>
            <a:pPr defTabSz="914400"/>
            <a:r>
              <a:rPr lang="en-US" sz="4265" b="1" dirty="0" err="1">
                <a:solidFill>
                  <a:srgbClr val="FFFF00"/>
                </a:solidFill>
                <a:latin typeface="Times New Roman" panose="02020603050405020304" pitchFamily="18" charset="0"/>
                <a:ea typeface="Calibri" panose="020F0502020204030204" pitchFamily="34" charset="0"/>
              </a:rPr>
              <a:t>em</a:t>
            </a:r>
            <a:r>
              <a:rPr lang="en-US" sz="4265" b="1" dirty="0">
                <a:solidFill>
                  <a:srgbClr val="FFFF00"/>
                </a:solidFill>
                <a:latin typeface="Times New Roman" panose="02020603050405020304" pitchFamily="18" charset="0"/>
                <a:ea typeface="Calibri" panose="020F0502020204030204" pitchFamily="34" charset="0"/>
              </a:rPr>
              <a:t> </a:t>
            </a:r>
            <a:r>
              <a:rPr lang="en-US" sz="4265" b="1" dirty="0" err="1">
                <a:solidFill>
                  <a:srgbClr val="FFFF00"/>
                </a:solidFill>
                <a:latin typeface="Times New Roman" panose="02020603050405020304" pitchFamily="18" charset="0"/>
                <a:ea typeface="Calibri" panose="020F0502020204030204" pitchFamily="34" charset="0"/>
              </a:rPr>
              <a:t>đã</a:t>
            </a:r>
            <a:r>
              <a:rPr lang="en-US" sz="4265" b="1" dirty="0">
                <a:solidFill>
                  <a:srgbClr val="FFFF00"/>
                </a:solidFill>
                <a:latin typeface="Times New Roman" panose="02020603050405020304" pitchFamily="18" charset="0"/>
                <a:ea typeface="Calibri" panose="020F0502020204030204" pitchFamily="34" charset="0"/>
              </a:rPr>
              <a:t> </a:t>
            </a:r>
            <a:r>
              <a:rPr lang="en-US" sz="4265" b="1" dirty="0" err="1">
                <a:solidFill>
                  <a:srgbClr val="FFFF00"/>
                </a:solidFill>
                <a:latin typeface="Times New Roman" panose="02020603050405020304" pitchFamily="18" charset="0"/>
                <a:ea typeface="Calibri" panose="020F0502020204030204" pitchFamily="34" charset="0"/>
              </a:rPr>
              <a:t>học</a:t>
            </a:r>
            <a:r>
              <a:rPr lang="en-US" sz="4265" b="1" dirty="0">
                <a:solidFill>
                  <a:srgbClr val="FFFF00"/>
                </a:solidFill>
                <a:latin typeface="Times New Roman" panose="02020603050405020304" pitchFamily="18" charset="0"/>
                <a:ea typeface="Calibri" panose="020F0502020204030204" pitchFamily="34" charset="0"/>
              </a:rPr>
              <a:t> </a:t>
            </a:r>
            <a:r>
              <a:rPr lang="en-US" sz="4265" b="1" dirty="0" err="1">
                <a:solidFill>
                  <a:srgbClr val="FFFF00"/>
                </a:solidFill>
                <a:latin typeface="Times New Roman" panose="02020603050405020304" pitchFamily="18" charset="0"/>
                <a:ea typeface="Calibri" panose="020F0502020204030204" pitchFamily="34" charset="0"/>
              </a:rPr>
              <a:t>những</a:t>
            </a:r>
            <a:endParaRPr lang="en-US" sz="4265" b="1" dirty="0">
              <a:solidFill>
                <a:srgbClr val="FFFF00"/>
              </a:solidFill>
              <a:latin typeface="Times New Roman" panose="02020603050405020304" pitchFamily="18" charset="0"/>
              <a:ea typeface="Calibri" panose="020F0502020204030204" pitchFamily="34" charset="0"/>
            </a:endParaRPr>
          </a:p>
          <a:p>
            <a:pPr defTabSz="914400"/>
            <a:r>
              <a:rPr lang="en-US" sz="4265" b="1" dirty="0">
                <a:solidFill>
                  <a:srgbClr val="FFFF00"/>
                </a:solidFill>
                <a:latin typeface="Times New Roman" panose="02020603050405020304" pitchFamily="18" charset="0"/>
                <a:ea typeface="Calibri" panose="020F0502020204030204" pitchFamily="34" charset="0"/>
              </a:rPr>
              <a:t> </a:t>
            </a:r>
            <a:r>
              <a:rPr lang="en-US" sz="4265" b="1" dirty="0" err="1">
                <a:solidFill>
                  <a:srgbClr val="FFFF00"/>
                </a:solidFill>
                <a:latin typeface="Times New Roman" panose="02020603050405020304" pitchFamily="18" charset="0"/>
                <a:ea typeface="Calibri" panose="020F0502020204030204" pitchFamily="34" charset="0"/>
              </a:rPr>
              <a:t>nội</a:t>
            </a:r>
            <a:r>
              <a:rPr lang="en-US" sz="4265" b="1" dirty="0">
                <a:solidFill>
                  <a:srgbClr val="FFFF00"/>
                </a:solidFill>
                <a:latin typeface="Times New Roman" panose="02020603050405020304" pitchFamily="18" charset="0"/>
                <a:ea typeface="Calibri" panose="020F0502020204030204" pitchFamily="34" charset="0"/>
              </a:rPr>
              <a:t> dung </a:t>
            </a:r>
            <a:r>
              <a:rPr lang="en-US" sz="4265" b="1" dirty="0" err="1">
                <a:solidFill>
                  <a:srgbClr val="FFFF00"/>
                </a:solidFill>
                <a:latin typeface="Times New Roman" panose="02020603050405020304" pitchFamily="18" charset="0"/>
                <a:ea typeface="Calibri" panose="020F0502020204030204" pitchFamily="34" charset="0"/>
              </a:rPr>
              <a:t>gì</a:t>
            </a:r>
            <a:r>
              <a:rPr lang="en-US" sz="4265" b="1" dirty="0">
                <a:solidFill>
                  <a:srgbClr val="FFFF00"/>
                </a:solidFill>
                <a:latin typeface="Times New Roman" panose="02020603050405020304" pitchFamily="18" charset="0"/>
                <a:ea typeface="Calibri" panose="020F0502020204030204" pitchFamily="34" charset="0"/>
              </a:rPr>
              <a:t>?</a:t>
            </a:r>
            <a:endParaRPr lang="en-US" sz="4265" b="1" dirty="0">
              <a:solidFill>
                <a:srgbClr val="FFFF00"/>
              </a:solidFill>
              <a:latin typeface="DFPOP1-W9"/>
            </a:endParaRPr>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44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1+#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0-#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750" fill="hold"/>
                                        <p:tgtEl>
                                          <p:spTgt spid="9"/>
                                        </p:tgtEl>
                                        <p:attrNameLst>
                                          <p:attrName>ppt_w</p:attrName>
                                        </p:attrNameLst>
                                      </p:cBhvr>
                                      <p:tavLst>
                                        <p:tav tm="0">
                                          <p:val>
                                            <p:fltVal val="0"/>
                                          </p:val>
                                        </p:tav>
                                        <p:tav tm="100000">
                                          <p:val>
                                            <p:strVal val="#ppt_w"/>
                                          </p:val>
                                        </p:tav>
                                      </p:tavLst>
                                    </p:anim>
                                    <p:anim calcmode="lin" valueType="num">
                                      <p:cBhvr>
                                        <p:cTn id="16" dur="750" fill="hold"/>
                                        <p:tgtEl>
                                          <p:spTgt spid="9"/>
                                        </p:tgtEl>
                                        <p:attrNameLst>
                                          <p:attrName>ppt_h</p:attrName>
                                        </p:attrNameLst>
                                      </p:cBhvr>
                                      <p:tavLst>
                                        <p:tav tm="0">
                                          <p:val>
                                            <p:fltVal val="0"/>
                                          </p:val>
                                        </p:tav>
                                        <p:tav tm="100000">
                                          <p:val>
                                            <p:strVal val="#ppt_h"/>
                                          </p:val>
                                        </p:tav>
                                      </p:tavLst>
                                    </p:anim>
                                    <p:animEffect transition="in" filter="fade">
                                      <p:cBhvr>
                                        <p:cTn id="1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1"/>
          <a:stretch>
            <a:fillRect/>
          </a:stretch>
        </p:blipFill>
        <p:spPr>
          <a:xfrm>
            <a:off x="0" y="53773"/>
            <a:ext cx="12192000" cy="6720064"/>
          </a:xfrm>
          <a:prstGeom prst="rect">
            <a:avLst/>
          </a:prstGeom>
          <a:noFill/>
          <a:ln w="9525">
            <a:noFill/>
          </a:ln>
        </p:spPr>
      </p:pic>
      <p:pic>
        <p:nvPicPr>
          <p:cNvPr id="42" name="图片 46114" descr="02"/>
          <p:cNvPicPr>
            <a:picLocks noChangeAspect="1"/>
          </p:cNvPicPr>
          <p:nvPr/>
        </p:nvPicPr>
        <p:blipFill>
          <a:blip r:embed="rId2"/>
          <a:stretch>
            <a:fillRect/>
          </a:stretch>
        </p:blipFill>
        <p:spPr>
          <a:xfrm>
            <a:off x="1479131" y="1810111"/>
            <a:ext cx="8447294" cy="1139825"/>
          </a:xfrm>
          <a:prstGeom prst="rect">
            <a:avLst/>
          </a:prstGeom>
          <a:noFill/>
          <a:ln w="9525">
            <a:noFill/>
          </a:ln>
        </p:spPr>
      </p:pic>
      <p:pic>
        <p:nvPicPr>
          <p:cNvPr id="3093" name="图片 3092" descr="PPT素材-13"/>
          <p:cNvPicPr>
            <a:picLocks noChangeAspect="1"/>
          </p:cNvPicPr>
          <p:nvPr/>
        </p:nvPicPr>
        <p:blipFill>
          <a:blip r:embed="rId3"/>
          <a:stretch>
            <a:fillRect/>
          </a:stretch>
        </p:blipFill>
        <p:spPr>
          <a:xfrm>
            <a:off x="7773363" y="2740947"/>
            <a:ext cx="4631362" cy="4411915"/>
          </a:xfrm>
          <a:prstGeom prst="rect">
            <a:avLst/>
          </a:prstGeom>
          <a:noFill/>
          <a:ln w="9525">
            <a:noFill/>
          </a:ln>
        </p:spPr>
      </p:pic>
      <p:sp>
        <p:nvSpPr>
          <p:cNvPr id="8" name="TextBox 7"/>
          <p:cNvSpPr txBox="1"/>
          <p:nvPr/>
        </p:nvSpPr>
        <p:spPr>
          <a:xfrm>
            <a:off x="8848725" y="3180715"/>
            <a:ext cx="3136265" cy="1198880"/>
          </a:xfrm>
          <a:prstGeom prst="rect">
            <a:avLst/>
          </a:prstGeom>
          <a:noFill/>
          <a:ln>
            <a:noFill/>
          </a:ln>
        </p:spPr>
        <p:txBody>
          <a:bodyPr wrap="square" rtlCol="0">
            <a:spAutoFit/>
          </a:bodyPr>
          <a:lstStyle/>
          <a:p>
            <a:pPr>
              <a:lnSpc>
                <a:spcPct val="200000"/>
              </a:lnSpc>
            </a:pPr>
            <a:r>
              <a:rPr lang="en-US" altLang="zh-CN"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rPr>
              <a:t>MỤC TIÊU</a:t>
            </a:r>
            <a:endParaRPr lang="en-US" altLang="zh-CN"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endParaRPr>
          </a:p>
        </p:txBody>
      </p:sp>
      <p:sp>
        <p:nvSpPr>
          <p:cNvPr id="16" name="TextBox 15"/>
          <p:cNvSpPr txBox="1"/>
          <p:nvPr/>
        </p:nvSpPr>
        <p:spPr>
          <a:xfrm>
            <a:off x="1871531" y="3413805"/>
            <a:ext cx="418704" cy="646331"/>
          </a:xfrm>
          <a:prstGeom prst="rect">
            <a:avLst/>
          </a:prstGeom>
          <a:noFill/>
        </p:spPr>
        <p:txBody>
          <a:bodyPr wrap="none" rtlCol="0">
            <a:spAutoFit/>
          </a:bodyPr>
          <a:lstStyle/>
          <a:p>
            <a:r>
              <a:rPr lang="en-US" altLang="zh-CN" sz="3600" dirty="0">
                <a:solidFill>
                  <a:schemeClr val="bg1"/>
                </a:solidFill>
              </a:rPr>
              <a:t>3</a:t>
            </a:r>
            <a:endParaRPr lang="zh-CN" altLang="en-US" sz="3600" dirty="0">
              <a:solidFill>
                <a:schemeClr val="bg1"/>
              </a:solidFill>
            </a:endParaRPr>
          </a:p>
        </p:txBody>
      </p:sp>
      <p:sp>
        <p:nvSpPr>
          <p:cNvPr id="17" name="TextBox 16"/>
          <p:cNvSpPr txBox="1"/>
          <p:nvPr/>
        </p:nvSpPr>
        <p:spPr>
          <a:xfrm>
            <a:off x="3125061" y="4764155"/>
            <a:ext cx="418704" cy="646331"/>
          </a:xfrm>
          <a:prstGeom prst="rect">
            <a:avLst/>
          </a:prstGeom>
          <a:noFill/>
        </p:spPr>
        <p:txBody>
          <a:bodyPr wrap="none" rtlCol="0">
            <a:spAutoFit/>
          </a:bodyPr>
          <a:lstStyle/>
          <a:p>
            <a:r>
              <a:rPr lang="en-US" altLang="zh-CN" sz="3600" dirty="0">
                <a:solidFill>
                  <a:schemeClr val="bg1"/>
                </a:solidFill>
              </a:rPr>
              <a:t>4</a:t>
            </a:r>
            <a:endParaRPr lang="zh-CN" altLang="en-US" sz="3600" dirty="0">
              <a:solidFill>
                <a:schemeClr val="bg1"/>
              </a:solidFill>
            </a:endParaRPr>
          </a:p>
        </p:txBody>
      </p:sp>
      <p:pic>
        <p:nvPicPr>
          <p:cNvPr id="25" name="图片 46112" descr="01"/>
          <p:cNvPicPr>
            <a:picLocks noChangeAspect="1"/>
          </p:cNvPicPr>
          <p:nvPr/>
        </p:nvPicPr>
        <p:blipFill>
          <a:blip r:embed="rId4"/>
          <a:stretch>
            <a:fillRect/>
          </a:stretch>
        </p:blipFill>
        <p:spPr>
          <a:xfrm>
            <a:off x="1261839" y="566768"/>
            <a:ext cx="10587653" cy="1335675"/>
          </a:xfrm>
          <a:prstGeom prst="rect">
            <a:avLst/>
          </a:prstGeom>
          <a:noFill/>
          <a:ln w="9525">
            <a:noFill/>
          </a:ln>
        </p:spPr>
      </p:pic>
      <p:sp>
        <p:nvSpPr>
          <p:cNvPr id="26" name="TextBox 71"/>
          <p:cNvSpPr txBox="1"/>
          <p:nvPr/>
        </p:nvSpPr>
        <p:spPr>
          <a:xfrm>
            <a:off x="4512523" y="761705"/>
            <a:ext cx="7109373" cy="1291590"/>
          </a:xfrm>
          <a:prstGeom prst="rect">
            <a:avLst/>
          </a:prstGeom>
          <a:noFill/>
          <a:ln w="9525">
            <a:noFill/>
          </a:ln>
        </p:spPr>
        <p:txBody>
          <a:bodyPr wrap="square">
            <a:spAutoFit/>
          </a:bodyPr>
          <a:lstStyle/>
          <a:p>
            <a:pPr eaLnBrk="0" hangingPunct="0"/>
            <a:r>
              <a:rPr lang="en-US" altLang="zh-CN" b="1">
                <a:solidFill>
                  <a:srgbClr val="002060"/>
                </a:solidFill>
                <a:latin typeface="Times New Roman" panose="02020603050405020304" pitchFamily="18" charset="0"/>
                <a:ea typeface="Arial-Rounded" panose="020B0500000000000000" charset="0"/>
                <a:cs typeface="Times New Roman" panose="02020603050405020304" pitchFamily="18" charset="0"/>
              </a:rPr>
              <a:t>Đọc đúng, rõ ràng một bài thơ ngắn, biết ngắt hơi chỗ có dấu câu</a:t>
            </a:r>
            <a:r>
              <a:rPr lang="vi-VN" b="1">
                <a:solidFill>
                  <a:srgbClr val="002060"/>
                </a:solidFill>
                <a:latin typeface="Times New Roman" panose="02020603050405020304" pitchFamily="18" charset="0"/>
                <a:cs typeface="Times New Roman" panose="02020603050405020304" pitchFamily="18" charset="0"/>
              </a:rPr>
              <a:t>; biết cách đọc lời nói, lời đối thoại của các nhân vật trong bài, biết ngắt, nghỉ hơi sau mỗi đoạn.</a:t>
            </a:r>
            <a:endParaRPr lang="en-US" b="1">
              <a:solidFill>
                <a:srgbClr val="002060"/>
              </a:solidFill>
              <a:latin typeface="Times New Roman" panose="02020603050405020304" pitchFamily="18" charset="0"/>
              <a:cs typeface="Times New Roman" panose="02020603050405020304" pitchFamily="18" charset="0"/>
            </a:endParaRPr>
          </a:p>
          <a:p>
            <a:pPr lvl="0" eaLnBrk="0" hangingPunct="0"/>
            <a:endParaRPr lang="zh-CN" altLang="en-US" sz="2400" b="1" dirty="0">
              <a:solidFill>
                <a:srgbClr val="000000"/>
              </a:solidFill>
              <a:latin typeface="Times New Roman" panose="02020603050405020304" pitchFamily="18" charset="0"/>
              <a:ea typeface="Arial-Rounded" panose="020B0500000000000000" charset="0"/>
              <a:cs typeface="Times New Roman" panose="02020603050405020304" pitchFamily="18" charset="0"/>
            </a:endParaRPr>
          </a:p>
        </p:txBody>
      </p:sp>
      <p:pic>
        <p:nvPicPr>
          <p:cNvPr id="27" name="图片 46116" descr="03"/>
          <p:cNvPicPr>
            <a:picLocks noChangeAspect="1"/>
          </p:cNvPicPr>
          <p:nvPr/>
        </p:nvPicPr>
        <p:blipFill>
          <a:blip r:embed="rId5"/>
          <a:stretch>
            <a:fillRect/>
          </a:stretch>
        </p:blipFill>
        <p:spPr>
          <a:xfrm>
            <a:off x="1409198" y="2637430"/>
            <a:ext cx="6937968" cy="2999680"/>
          </a:xfrm>
          <a:prstGeom prst="rect">
            <a:avLst/>
          </a:prstGeom>
          <a:noFill/>
          <a:ln w="9525">
            <a:noFill/>
          </a:ln>
        </p:spPr>
      </p:pic>
      <p:pic>
        <p:nvPicPr>
          <p:cNvPr id="34" name="图片 46124" descr="png-0730"/>
          <p:cNvPicPr>
            <a:picLocks noChangeAspect="1"/>
          </p:cNvPicPr>
          <p:nvPr/>
        </p:nvPicPr>
        <p:blipFill>
          <a:blip r:embed="rId6"/>
          <a:stretch>
            <a:fillRect/>
          </a:stretch>
        </p:blipFill>
        <p:spPr>
          <a:xfrm>
            <a:off x="1870217" y="571659"/>
            <a:ext cx="1096962" cy="1008062"/>
          </a:xfrm>
          <a:prstGeom prst="rect">
            <a:avLst/>
          </a:prstGeom>
          <a:noFill/>
          <a:ln w="9525">
            <a:noFill/>
          </a:ln>
        </p:spPr>
      </p:pic>
      <p:pic>
        <p:nvPicPr>
          <p:cNvPr id="37" name="图片 46127" descr="png-0731"/>
          <p:cNvPicPr>
            <a:picLocks noChangeAspect="1"/>
          </p:cNvPicPr>
          <p:nvPr/>
        </p:nvPicPr>
        <p:blipFill>
          <a:blip r:embed="rId7"/>
          <a:stretch>
            <a:fillRect/>
          </a:stretch>
        </p:blipFill>
        <p:spPr>
          <a:xfrm>
            <a:off x="1240279" y="1860222"/>
            <a:ext cx="1096962" cy="1096962"/>
          </a:xfrm>
          <a:prstGeom prst="rect">
            <a:avLst/>
          </a:prstGeom>
          <a:noFill/>
          <a:ln w="9525">
            <a:noFill/>
          </a:ln>
        </p:spPr>
      </p:pic>
      <p:pic>
        <p:nvPicPr>
          <p:cNvPr id="40" name="图片 46130" descr="png-0731副本"/>
          <p:cNvPicPr>
            <a:picLocks noChangeAspect="1"/>
          </p:cNvPicPr>
          <p:nvPr/>
        </p:nvPicPr>
        <p:blipFill>
          <a:blip r:embed="rId8"/>
          <a:stretch>
            <a:fillRect/>
          </a:stretch>
        </p:blipFill>
        <p:spPr>
          <a:xfrm>
            <a:off x="1958648" y="3952987"/>
            <a:ext cx="939800" cy="1111250"/>
          </a:xfrm>
          <a:prstGeom prst="rect">
            <a:avLst/>
          </a:prstGeom>
          <a:noFill/>
          <a:ln w="9525">
            <a:noFill/>
          </a:ln>
        </p:spPr>
      </p:pic>
      <p:sp>
        <p:nvSpPr>
          <p:cNvPr id="43" name="TextBox 71"/>
          <p:cNvSpPr txBox="1"/>
          <p:nvPr/>
        </p:nvSpPr>
        <p:spPr>
          <a:xfrm>
            <a:off x="4406886" y="2195357"/>
            <a:ext cx="5265015" cy="398780"/>
          </a:xfrm>
          <a:prstGeom prst="rect">
            <a:avLst/>
          </a:prstGeom>
          <a:noFill/>
          <a:ln w="9525">
            <a:noFill/>
          </a:ln>
        </p:spPr>
        <p:txBody>
          <a:bodyPr wrap="square">
            <a:spAutoFit/>
          </a:bodyPr>
          <a:lstStyle/>
          <a:p>
            <a:pPr lvl="0" eaLnBrk="0" hangingPunct="0"/>
            <a:r>
              <a:rPr lang="en-US" altLang="zh-CN" sz="2000" b="1">
                <a:solidFill>
                  <a:srgbClr val="002060"/>
                </a:solidFill>
                <a:latin typeface="Times New Roman" panose="02020603050405020304" pitchFamily="18" charset="0"/>
                <a:ea typeface="Arial-Rounded" panose="020B0500000000000000" charset="0"/>
                <a:cs typeface="Times New Roman" panose="02020603050405020304" pitchFamily="18" charset="0"/>
              </a:rPr>
              <a:t>Trả lời được các câu hỏi của bài.</a:t>
            </a:r>
            <a:endParaRPr lang="en-US" altLang="zh-CN" sz="2000" b="1" dirty="0">
              <a:solidFill>
                <a:srgbClr val="002060"/>
              </a:solidFill>
              <a:latin typeface="Times New Roman" panose="02020603050405020304" pitchFamily="18" charset="0"/>
              <a:ea typeface="Arial-Rounded" panose="020B0500000000000000" charset="0"/>
              <a:cs typeface="Times New Roman" panose="02020603050405020304" pitchFamily="18" charset="0"/>
            </a:endParaRPr>
          </a:p>
        </p:txBody>
      </p:sp>
      <p:sp>
        <p:nvSpPr>
          <p:cNvPr id="44" name="TextBox 71"/>
          <p:cNvSpPr txBox="1"/>
          <p:nvPr/>
        </p:nvSpPr>
        <p:spPr>
          <a:xfrm>
            <a:off x="3594596" y="3456104"/>
            <a:ext cx="4557435" cy="1631216"/>
          </a:xfrm>
          <a:prstGeom prst="rect">
            <a:avLst/>
          </a:prstGeom>
          <a:noFill/>
          <a:ln w="9525">
            <a:noFill/>
          </a:ln>
        </p:spPr>
        <p:txBody>
          <a:bodyPr wrap="square">
            <a:spAutoFit/>
          </a:bodyPr>
          <a:lstStyle/>
          <a:p>
            <a:pPr lvl="0" algn="just" eaLnBrk="0" hangingPunct="0"/>
            <a:r>
              <a:rPr lang="vi-VN" sz="2000" b="1">
                <a:solidFill>
                  <a:srgbClr val="002060"/>
                </a:solidFill>
                <a:latin typeface="Times New Roman" panose="02020603050405020304" pitchFamily="18" charset="0"/>
                <a:cs typeface="Times New Roman" panose="02020603050405020304" pitchFamily="18" charset="0"/>
              </a:rPr>
              <a:t>Hiểu và nắm được vì sao cỏ non lại khóc, chim én đã làm gì để giúp cỏ non. Thông qua đó thấy được ý thức trách nhiệm bảo vệ môi trường của chim én.</a:t>
            </a:r>
            <a:endParaRPr lang="vi-VN" altLang="en-US" sz="2000" b="1" dirty="0">
              <a:solidFill>
                <a:srgbClr val="002060"/>
              </a:solidFill>
              <a:latin typeface="Times New Roman" panose="02020603050405020304" pitchFamily="18" charset="0"/>
              <a:ea typeface="Arial-Rounded" panose="020B0500000000000000"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barn(inVertical)">
                                      <p:cBhvr>
                                        <p:cTn id="18" dur="500"/>
                                        <p:tgtEl>
                                          <p:spTgt spid="37"/>
                                        </p:tgtEl>
                                      </p:cBhvr>
                                    </p:animEffect>
                                  </p:childTnLst>
                                </p:cTn>
                              </p:par>
                              <p:par>
                                <p:cTn id="19" presetID="16" presetClass="entr" presetSubtype="21"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barn(inVertical)">
                                      <p:cBhvr>
                                        <p:cTn id="21" dur="500"/>
                                        <p:tgtEl>
                                          <p:spTgt spid="4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barn(inVertical)">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arn(inVertical)">
                                      <p:cBhvr>
                                        <p:cTn id="29" dur="500"/>
                                        <p:tgtEl>
                                          <p:spTgt spid="40"/>
                                        </p:tgtEl>
                                      </p:cBhvr>
                                    </p:animEffect>
                                  </p:childTnLst>
                                </p:cTn>
                              </p:par>
                              <p:par>
                                <p:cTn id="30" presetID="16" presetClass="entr" presetSubtype="21"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inVertical)">
                                      <p:cBhvr>
                                        <p:cTn id="32" dur="500"/>
                                        <p:tgtEl>
                                          <p:spTgt spid="27"/>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barn(inVertical)">
                                      <p:cBhvr>
                                        <p:cTn id="3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3" grpId="0"/>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25050" y="159657"/>
            <a:ext cx="2107293" cy="124822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6" name="Picture 4" descr="Trạng Nguyên - Học trực tuyến - Thi Trực Tiếp - Tiếng Việt, Olympic Toán -  Tiếng Anh - Phát triển trí thông minh đa diện"/>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0" b="100000" l="0" r="100000">
                        <a14:foregroundMark x1="27121" y1="13650" x2="27121" y2="13650"/>
                        <a14:foregroundMark x1="14809" y1="13056" x2="14809" y2="13056"/>
                        <a14:foregroundMark x1="14809" y1="13056" x2="14809" y2="13056"/>
                        <a14:foregroundMark x1="16473" y1="18101" x2="16473" y2="18101"/>
                        <a14:foregroundMark x1="16473" y1="18101" x2="16473" y2="18101"/>
                        <a14:foregroundMark x1="20799" y1="16914" x2="20799" y2="16914"/>
                        <a14:foregroundMark x1="7654" y1="5935" x2="7654" y2="5935"/>
                        <a14:foregroundMark x1="7654" y1="33234" x2="7654" y2="33234"/>
                        <a14:foregroundMark x1="8819" y1="58754" x2="8819" y2="58754"/>
                        <a14:foregroundMark x1="13311" y1="7715" x2="10649" y2="80119"/>
                        <a14:foregroundMark x1="15141" y1="6231" x2="666" y2="1780"/>
                        <a14:backgroundMark x1="53245" y1="30861" x2="53245" y2="30861"/>
                        <a14:backgroundMark x1="51747" y1="81009" x2="60732" y2="13650"/>
                        <a14:backgroundMark x1="41098" y1="30564" x2="79035" y2="59347"/>
                        <a14:backgroundMark x1="60899" y1="13650" x2="79534" y2="53116"/>
                      </a14:backgroundRemoval>
                    </a14:imgEffect>
                  </a14:imgLayer>
                </a14:imgProps>
              </a:ext>
              <a:ext uri="{28A0092B-C50C-407E-A947-70E740481C1C}">
                <a14:useLocalDpi xmlns:a14="http://schemas.microsoft.com/office/drawing/2010/main" val="0"/>
              </a:ext>
            </a:extLst>
          </a:blip>
          <a:srcRect/>
          <a:stretch>
            <a:fillRect/>
          </a:stretch>
        </p:blipFill>
        <p:spPr bwMode="auto">
          <a:xfrm>
            <a:off x="0" y="0"/>
            <a:ext cx="1223043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255582" y="1398173"/>
            <a:ext cx="8168492"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5400" b="1">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Định hướng tiếp theo</a:t>
            </a:r>
            <a:endParaRPr kumimoji="0" lang="en-US" sz="54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3" name="TextBox 2"/>
          <p:cNvSpPr txBox="1"/>
          <p:nvPr/>
        </p:nvSpPr>
        <p:spPr>
          <a:xfrm>
            <a:off x="4833269" y="2780288"/>
            <a:ext cx="6590805" cy="1077218"/>
          </a:xfrm>
          <a:prstGeom prst="rect">
            <a:avLst/>
          </a:prstGeom>
          <a:noFill/>
        </p:spPr>
        <p:txBody>
          <a:bodyPr wrap="square" rtlCol="0">
            <a:spAutoFit/>
          </a:bodyPr>
          <a:lstStyle/>
          <a:p>
            <a:pPr marL="285750" indent="-285750">
              <a:buFontTx/>
              <a:buChar char="-"/>
            </a:pP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a:p>
            <a:pPr marL="285750" indent="-285750">
              <a:buFontTx/>
              <a:buChar char="-"/>
            </a:pPr>
            <a:r>
              <a:rPr lang="en-US" sz="3200" b="1" dirty="0" err="1">
                <a:latin typeface="Times New Roman" panose="02020603050405020304" pitchFamily="18" charset="0"/>
                <a:cs typeface="Times New Roman" panose="02020603050405020304" pitchFamily="18" charset="0"/>
              </a:rPr>
              <a:t>Chuẩn</a:t>
            </a:r>
            <a:r>
              <a:rPr lang="en-US" sz="3200" b="1" dirty="0">
                <a:latin typeface="Times New Roman" panose="02020603050405020304" pitchFamily="18" charset="0"/>
                <a:cs typeface="Times New Roman" panose="02020603050405020304" pitchFamily="18" charset="0"/>
              </a:rPr>
              <a:t> </a:t>
            </a:r>
            <a:r>
              <a:rPr lang="en-US" sz="3200" b="1" err="1">
                <a:latin typeface="Times New Roman" panose="02020603050405020304" pitchFamily="18" charset="0"/>
                <a:cs typeface="Times New Roman" panose="02020603050405020304" pitchFamily="18" charset="0"/>
              </a:rPr>
              <a:t>bị</a:t>
            </a:r>
            <a:r>
              <a:rPr lang="en-US" sz="3200" b="1">
                <a:latin typeface="Times New Roman" panose="02020603050405020304" pitchFamily="18" charset="0"/>
                <a:cs typeface="Times New Roman" panose="02020603050405020304" pitchFamily="18" charset="0"/>
              </a:rPr>
              <a:t> bài học sau.</a:t>
            </a:r>
            <a:endParaRPr lang="en-US" sz="32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39694" y="704055"/>
            <a:ext cx="2661644" cy="891500"/>
          </a:xfrm>
          <a:prstGeom prst="rect">
            <a:avLst/>
          </a:prstGeom>
        </p:spPr>
      </p:pic>
      <p:pic>
        <p:nvPicPr>
          <p:cNvPr id="81" name="图片 80"/>
          <p:cNvPicPr>
            <a:picLocks noChangeAspect="1"/>
          </p:cNvPicPr>
          <p:nvPr/>
        </p:nvPicPr>
        <p:blipFill rotWithShape="1">
          <a:blip r:embed="rId2">
            <a:extLst>
              <a:ext uri="{28A0092B-C50C-407E-A947-70E740481C1C}">
                <a14:useLocalDpi xmlns:a14="http://schemas.microsoft.com/office/drawing/2010/main" val="0"/>
              </a:ext>
            </a:extLst>
          </a:blip>
          <a:srcRect l="135" t="36971" r="-1"/>
          <a:stretch>
            <a:fillRect/>
          </a:stretch>
        </p:blipFill>
        <p:spPr>
          <a:xfrm>
            <a:off x="2" y="2438400"/>
            <a:ext cx="12191997" cy="4005651"/>
          </a:xfrm>
          <a:prstGeom prst="rect">
            <a:avLst/>
          </a:prstGeom>
        </p:spPr>
      </p:pic>
      <p:pic>
        <p:nvPicPr>
          <p:cNvPr id="82" name="图片 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577330"/>
            <a:ext cx="12818077" cy="2010708"/>
          </a:xfrm>
          <a:prstGeom prst="rect">
            <a:avLst/>
          </a:prstGeom>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005" y="236091"/>
            <a:ext cx="12331428" cy="10693183"/>
          </a:xfrm>
          <a:prstGeom prst="rect">
            <a:avLst/>
          </a:prstGeom>
        </p:spPr>
      </p:pic>
      <p:sp>
        <p:nvSpPr>
          <p:cNvPr id="26" name="任意多边形 25"/>
          <p:cNvSpPr/>
          <p:nvPr/>
        </p:nvSpPr>
        <p:spPr>
          <a:xfrm>
            <a:off x="1915887" y="1868278"/>
            <a:ext cx="8338236" cy="4592245"/>
          </a:xfrm>
          <a:custGeom>
            <a:avLst/>
            <a:gdLst>
              <a:gd name="connsiteX0" fmla="*/ 2693773 w 5387546"/>
              <a:gd name="connsiteY0" fmla="*/ 0 h 2967166"/>
              <a:gd name="connsiteX1" fmla="*/ 5387546 w 5387546"/>
              <a:gd name="connsiteY1" fmla="*/ 2693773 h 2967166"/>
              <a:gd name="connsiteX2" fmla="*/ 5373741 w 5387546"/>
              <a:gd name="connsiteY2" fmla="*/ 2967166 h 2967166"/>
              <a:gd name="connsiteX3" fmla="*/ 13805 w 5387546"/>
              <a:gd name="connsiteY3" fmla="*/ 2967166 h 2967166"/>
              <a:gd name="connsiteX4" fmla="*/ 0 w 5387546"/>
              <a:gd name="connsiteY4" fmla="*/ 2693773 h 2967166"/>
              <a:gd name="connsiteX5" fmla="*/ 2693773 w 5387546"/>
              <a:gd name="connsiteY5" fmla="*/ 0 h 296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7546" h="2967166">
                <a:moveTo>
                  <a:pt x="2693773" y="0"/>
                </a:moveTo>
                <a:cubicBezTo>
                  <a:pt x="4181503" y="0"/>
                  <a:pt x="5387546" y="1206043"/>
                  <a:pt x="5387546" y="2693773"/>
                </a:cubicBezTo>
                <a:lnTo>
                  <a:pt x="5373741" y="2967166"/>
                </a:lnTo>
                <a:lnTo>
                  <a:pt x="13805" y="2967166"/>
                </a:lnTo>
                <a:lnTo>
                  <a:pt x="0" y="2693773"/>
                </a:lnTo>
                <a:cubicBezTo>
                  <a:pt x="0" y="1206043"/>
                  <a:pt x="1206043" y="0"/>
                  <a:pt x="2693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cs typeface="+mn-ea"/>
              <a:sym typeface="+mn-lt"/>
            </a:endParaRPr>
          </a:p>
        </p:txBody>
      </p:sp>
      <p:sp>
        <p:nvSpPr>
          <p:cNvPr id="105" name="任意多边形 104"/>
          <p:cNvSpPr/>
          <p:nvPr/>
        </p:nvSpPr>
        <p:spPr>
          <a:xfrm>
            <a:off x="2390356" y="2056871"/>
            <a:ext cx="7408981" cy="4072083"/>
          </a:xfrm>
          <a:custGeom>
            <a:avLst/>
            <a:gdLst>
              <a:gd name="connsiteX0" fmla="*/ 0 w 4967417"/>
              <a:gd name="connsiteY0" fmla="*/ 2644346 h 2656703"/>
              <a:gd name="connsiteX1" fmla="*/ 2261287 w 4967417"/>
              <a:gd name="connsiteY1" fmla="*/ 0 h 2656703"/>
              <a:gd name="connsiteX2" fmla="*/ 2150076 w 4967417"/>
              <a:gd name="connsiteY2" fmla="*/ 2656703 h 2656703"/>
              <a:gd name="connsiteX3" fmla="*/ 4028303 w 4967417"/>
              <a:gd name="connsiteY3" fmla="*/ 444843 h 2656703"/>
              <a:gd name="connsiteX4" fmla="*/ 3917092 w 4967417"/>
              <a:gd name="connsiteY4" fmla="*/ 2619632 h 2656703"/>
              <a:gd name="connsiteX5" fmla="*/ 4967417 w 4967417"/>
              <a:gd name="connsiteY5" fmla="*/ 1779373 h 2656703"/>
              <a:gd name="connsiteX6" fmla="*/ 4905633 w 4967417"/>
              <a:gd name="connsiteY6" fmla="*/ 2607275 h 2656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7417" h="2656703">
                <a:moveTo>
                  <a:pt x="0" y="2644346"/>
                </a:moveTo>
                <a:lnTo>
                  <a:pt x="2261287" y="0"/>
                </a:lnTo>
                <a:lnTo>
                  <a:pt x="2150076" y="2656703"/>
                </a:lnTo>
                <a:lnTo>
                  <a:pt x="4028303" y="444843"/>
                </a:lnTo>
                <a:lnTo>
                  <a:pt x="3917092" y="2619632"/>
                </a:lnTo>
                <a:lnTo>
                  <a:pt x="4967417" y="1779373"/>
                </a:lnTo>
                <a:lnTo>
                  <a:pt x="4905633" y="2607275"/>
                </a:lnTo>
              </a:path>
            </a:pathLst>
          </a:custGeom>
          <a:noFill/>
          <a:ln w="190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cs typeface="+mn-ea"/>
              <a:sym typeface="+mn-lt"/>
            </a:endParaRPr>
          </a:p>
        </p:txBody>
      </p:sp>
      <p:pic>
        <p:nvPicPr>
          <p:cNvPr id="89" name="图片 88"/>
          <p:cNvPicPr>
            <a:picLocks noChangeAspect="1"/>
          </p:cNvPicPr>
          <p:nvPr/>
        </p:nvPicPr>
        <p:blipFill rotWithShape="1">
          <a:blip r:embed="rId5">
            <a:extLst>
              <a:ext uri="{28A0092B-C50C-407E-A947-70E740481C1C}">
                <a14:useLocalDpi xmlns:a14="http://schemas.microsoft.com/office/drawing/2010/main" val="0"/>
              </a:ext>
            </a:extLst>
          </a:blip>
          <a:srcRect l="30889" t="27748" r="21866"/>
          <a:stretch>
            <a:fillRect/>
          </a:stretch>
        </p:blipFill>
        <p:spPr>
          <a:xfrm>
            <a:off x="8798010" y="-32952"/>
            <a:ext cx="3393991" cy="3285056"/>
          </a:xfrm>
          <a:prstGeom prst="rect">
            <a:avLst/>
          </a:prstGeom>
        </p:spPr>
      </p:pic>
      <p:pic>
        <p:nvPicPr>
          <p:cNvPr id="80" name="图片 79"/>
          <p:cNvPicPr>
            <a:picLocks noChangeAspect="1"/>
          </p:cNvPicPr>
          <p:nvPr/>
        </p:nvPicPr>
        <p:blipFill rotWithShape="1">
          <a:blip r:embed="rId6">
            <a:extLst>
              <a:ext uri="{28A0092B-C50C-407E-A947-70E740481C1C}">
                <a14:useLocalDpi xmlns:a14="http://schemas.microsoft.com/office/drawing/2010/main" val="0"/>
              </a:ext>
            </a:extLst>
          </a:blip>
          <a:srcRect l="1" r="77432"/>
          <a:stretch>
            <a:fillRect/>
          </a:stretch>
        </p:blipFill>
        <p:spPr>
          <a:xfrm>
            <a:off x="0" y="4840823"/>
            <a:ext cx="2751437" cy="1620820"/>
          </a:xfrm>
          <a:prstGeom prst="rect">
            <a:avLst/>
          </a:prstGeom>
        </p:spPr>
      </p:pic>
      <p:grpSp>
        <p:nvGrpSpPr>
          <p:cNvPr id="108" name="组合 107"/>
          <p:cNvGrpSpPr/>
          <p:nvPr/>
        </p:nvGrpSpPr>
        <p:grpSpPr>
          <a:xfrm>
            <a:off x="639707" y="3481240"/>
            <a:ext cx="1405279" cy="2687453"/>
            <a:chOff x="181346" y="1761375"/>
            <a:chExt cx="1517253" cy="2901593"/>
          </a:xfrm>
        </p:grpSpPr>
        <p:pic>
          <p:nvPicPr>
            <p:cNvPr id="18" name="图片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9"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20" name="图片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86" name="图片 85"/>
          <p:cNvPicPr>
            <a:picLocks noChangeAspect="1"/>
          </p:cNvPicPr>
          <p:nvPr/>
        </p:nvPicPr>
        <p:blipFill rotWithShape="1">
          <a:blip r:embed="rId6">
            <a:extLst>
              <a:ext uri="{28A0092B-C50C-407E-A947-70E740481C1C}">
                <a14:useLocalDpi xmlns:a14="http://schemas.microsoft.com/office/drawing/2010/main" val="0"/>
              </a:ext>
            </a:extLst>
          </a:blip>
          <a:srcRect l="77162"/>
          <a:stretch>
            <a:fillRect/>
          </a:stretch>
        </p:blipFill>
        <p:spPr>
          <a:xfrm>
            <a:off x="9407611" y="4800725"/>
            <a:ext cx="2784389" cy="1620820"/>
          </a:xfrm>
          <a:prstGeom prst="rect">
            <a:avLst/>
          </a:prstGeom>
        </p:spPr>
      </p:pic>
      <p:pic>
        <p:nvPicPr>
          <p:cNvPr id="27" name="图片 26"/>
          <p:cNvPicPr>
            <a:picLocks noChangeAspect="1"/>
          </p:cNvPicPr>
          <p:nvPr/>
        </p:nvPicPr>
        <p:blipFill rotWithShape="1">
          <a:blip r:embed="rId10" cstate="print">
            <a:extLst>
              <a:ext uri="{28A0092B-C50C-407E-A947-70E740481C1C}">
                <a14:useLocalDpi xmlns:a14="http://schemas.microsoft.com/office/drawing/2010/main" val="0"/>
              </a:ext>
            </a:extLst>
          </a:blip>
          <a:srcRect r="45910"/>
          <a:stretch>
            <a:fillRect/>
          </a:stretch>
        </p:blipFill>
        <p:spPr>
          <a:xfrm>
            <a:off x="9670239" y="3330309"/>
            <a:ext cx="2176557" cy="3377231"/>
          </a:xfrm>
          <a:prstGeom prst="rect">
            <a:avLst/>
          </a:prstGeom>
        </p:spPr>
      </p:pic>
      <p:sp>
        <p:nvSpPr>
          <p:cNvPr id="92" name="任意多边形 91"/>
          <p:cNvSpPr/>
          <p:nvPr/>
        </p:nvSpPr>
        <p:spPr>
          <a:xfrm>
            <a:off x="-6577" y="6168693"/>
            <a:ext cx="12192000" cy="686217"/>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C4D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cs typeface="+mn-ea"/>
              <a:sym typeface="+mn-lt"/>
            </a:endParaRPr>
          </a:p>
        </p:txBody>
      </p:sp>
      <p:sp>
        <p:nvSpPr>
          <p:cNvPr id="111" name="任意多边形 110"/>
          <p:cNvSpPr/>
          <p:nvPr/>
        </p:nvSpPr>
        <p:spPr>
          <a:xfrm>
            <a:off x="-6577" y="6291730"/>
            <a:ext cx="12192000" cy="569031"/>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cs typeface="+mn-ea"/>
              <a:sym typeface="+mn-lt"/>
            </a:endParaRPr>
          </a:p>
        </p:txBody>
      </p:sp>
      <p:sp>
        <p:nvSpPr>
          <p:cNvPr id="112" name="任意多边形 111"/>
          <p:cNvSpPr/>
          <p:nvPr/>
        </p:nvSpPr>
        <p:spPr>
          <a:xfrm>
            <a:off x="-6577" y="6487466"/>
            <a:ext cx="12192000" cy="365639"/>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cs typeface="+mn-ea"/>
              <a:sym typeface="+mn-lt"/>
            </a:endParaRPr>
          </a:p>
        </p:txBody>
      </p:sp>
      <p:pic>
        <p:nvPicPr>
          <p:cNvPr id="28" name="图片 2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22366" y="4748185"/>
            <a:ext cx="3121967" cy="1772088"/>
          </a:xfrm>
          <a:prstGeom prst="rect">
            <a:avLst/>
          </a:prstGeom>
        </p:spPr>
      </p:pic>
      <p:sp>
        <p:nvSpPr>
          <p:cNvPr id="24" name="TextBox 31"/>
          <p:cNvSpPr txBox="1"/>
          <p:nvPr/>
        </p:nvSpPr>
        <p:spPr>
          <a:xfrm>
            <a:off x="1832499" y="2923447"/>
            <a:ext cx="8374419" cy="1734185"/>
          </a:xfrm>
          <a:prstGeom prst="rect">
            <a:avLst/>
          </a:prstGeom>
          <a:noFill/>
          <a:ln w="9525">
            <a:noFill/>
          </a:ln>
        </p:spPr>
        <p:txBody>
          <a:bodyPr wrap="square">
            <a:spAutoFit/>
          </a:bodyPr>
          <a:lstStyle/>
          <a:p>
            <a:pPr algn="ctr" defTabSz="914400"/>
            <a:r>
              <a:rPr lang="en-US" altLang="zh-CN" sz="5335" b="1" dirty="0" err="1">
                <a:solidFill>
                  <a:srgbClr val="A9250B"/>
                </a:solidFill>
                <a:latin typeface="Times New Roman" panose="02020603050405020304" pitchFamily="18" charset="0"/>
                <a:ea typeface="Microsoft YaHei" panose="020B0503020204020204" charset="-122"/>
                <a:cs typeface="Times New Roman" panose="02020603050405020304" pitchFamily="18" charset="0"/>
              </a:rPr>
              <a:t>Chúc</a:t>
            </a:r>
            <a:r>
              <a:rPr lang="en-US" altLang="zh-CN" sz="5335" b="1" dirty="0">
                <a:solidFill>
                  <a:srgbClr val="A9250B"/>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5335" b="1" dirty="0" err="1">
                <a:solidFill>
                  <a:srgbClr val="A9250B"/>
                </a:solidFill>
                <a:latin typeface="Times New Roman" panose="02020603050405020304" pitchFamily="18" charset="0"/>
                <a:ea typeface="Microsoft YaHei" panose="020B0503020204020204" charset="-122"/>
                <a:cs typeface="Times New Roman" panose="02020603050405020304" pitchFamily="18" charset="0"/>
              </a:rPr>
              <a:t>các</a:t>
            </a:r>
            <a:r>
              <a:rPr lang="en-US" altLang="zh-CN" sz="5335" b="1" dirty="0">
                <a:solidFill>
                  <a:srgbClr val="A9250B"/>
                </a:solidFill>
                <a:latin typeface="Times New Roman" panose="02020603050405020304" pitchFamily="18" charset="0"/>
                <a:ea typeface="Microsoft YaHei" panose="020B0503020204020204" charset="-122"/>
                <a:cs typeface="Times New Roman" panose="02020603050405020304" pitchFamily="18" charset="0"/>
              </a:rPr>
              <a:t> con</a:t>
            </a:r>
            <a:endParaRPr lang="en-US" altLang="zh-CN" sz="5335" b="1" dirty="0">
              <a:solidFill>
                <a:srgbClr val="A9250B"/>
              </a:solidFill>
              <a:latin typeface="Times New Roman" panose="02020603050405020304" pitchFamily="18" charset="0"/>
              <a:ea typeface="Microsoft YaHei" panose="020B0503020204020204" charset="-122"/>
              <a:cs typeface="Times New Roman" panose="02020603050405020304" pitchFamily="18" charset="0"/>
            </a:endParaRPr>
          </a:p>
          <a:p>
            <a:pPr algn="ctr" defTabSz="914400"/>
            <a:r>
              <a:rPr lang="en-US" altLang="zh-CN" sz="5335" b="1" dirty="0" err="1">
                <a:solidFill>
                  <a:srgbClr val="A9250B"/>
                </a:solidFill>
                <a:latin typeface="Times New Roman" panose="02020603050405020304" pitchFamily="18" charset="0"/>
                <a:ea typeface="Microsoft YaHei" panose="020B0503020204020204" charset="-122"/>
                <a:cs typeface="Times New Roman" panose="02020603050405020304" pitchFamily="18" charset="0"/>
              </a:rPr>
              <a:t>Chăm</a:t>
            </a:r>
            <a:r>
              <a:rPr lang="en-US" altLang="zh-CN" sz="5335" b="1" dirty="0">
                <a:solidFill>
                  <a:srgbClr val="A9250B"/>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5335" b="1" dirty="0" err="1">
                <a:solidFill>
                  <a:srgbClr val="A9250B"/>
                </a:solidFill>
                <a:latin typeface="Times New Roman" panose="02020603050405020304" pitchFamily="18" charset="0"/>
                <a:ea typeface="Microsoft YaHei" panose="020B0503020204020204" charset="-122"/>
                <a:cs typeface="Times New Roman" panose="02020603050405020304" pitchFamily="18" charset="0"/>
              </a:rPr>
              <a:t>ngoan</a:t>
            </a:r>
            <a:r>
              <a:rPr lang="en-US" altLang="zh-CN" sz="5335" b="1" dirty="0">
                <a:solidFill>
                  <a:srgbClr val="A9250B"/>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5335" b="1" dirty="0" err="1">
                <a:solidFill>
                  <a:srgbClr val="A9250B"/>
                </a:solidFill>
                <a:latin typeface="Times New Roman" panose="02020603050405020304" pitchFamily="18" charset="0"/>
                <a:ea typeface="Microsoft YaHei" panose="020B0503020204020204" charset="-122"/>
                <a:cs typeface="Times New Roman" panose="02020603050405020304" pitchFamily="18" charset="0"/>
              </a:rPr>
              <a:t>học</a:t>
            </a:r>
            <a:r>
              <a:rPr lang="en-US" altLang="zh-CN" sz="5335" b="1" dirty="0">
                <a:solidFill>
                  <a:srgbClr val="A9250B"/>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5335" b="1" dirty="0" err="1">
                <a:solidFill>
                  <a:srgbClr val="A9250B"/>
                </a:solidFill>
                <a:latin typeface="Times New Roman" panose="02020603050405020304" pitchFamily="18" charset="0"/>
                <a:ea typeface="Microsoft YaHei" panose="020B0503020204020204" charset="-122"/>
                <a:cs typeface="Times New Roman" panose="02020603050405020304" pitchFamily="18" charset="0"/>
              </a:rPr>
              <a:t>giỏi</a:t>
            </a:r>
            <a:endParaRPr lang="zh-CN" altLang="en-US" sz="5335" b="1" dirty="0">
              <a:solidFill>
                <a:srgbClr val="A9250B"/>
              </a:solidFill>
              <a:latin typeface="Times New Roman" panose="02020603050405020304" pitchFamily="18" charset="0"/>
              <a:ea typeface="Microsoft YaHei" panose="020B050302020402020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50600"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1000" fill="hold"/>
                                        <p:tgtEl>
                                          <p:spTgt spid="89"/>
                                        </p:tgtEl>
                                        <p:attrNameLst>
                                          <p:attrName>ppt_x</p:attrName>
                                        </p:attrNameLst>
                                      </p:cBhvr>
                                      <p:tavLst>
                                        <p:tav tm="0">
                                          <p:val>
                                            <p:strVal val="1+#ppt_w/2"/>
                                          </p:val>
                                        </p:tav>
                                        <p:tav tm="100000">
                                          <p:val>
                                            <p:strVal val="#ppt_x"/>
                                          </p:val>
                                        </p:tav>
                                      </p:tavLst>
                                    </p:anim>
                                    <p:anim calcmode="lin" valueType="num">
                                      <p:cBhvr additive="base">
                                        <p:cTn id="8" dur="1000" fill="hold"/>
                                        <p:tgtEl>
                                          <p:spTgt spid="89"/>
                                        </p:tgtEl>
                                        <p:attrNameLst>
                                          <p:attrName>ppt_y</p:attrName>
                                        </p:attrNameLst>
                                      </p:cBhvr>
                                      <p:tavLst>
                                        <p:tav tm="0">
                                          <p:val>
                                            <p:strVal val="0-#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92"/>
                                        </p:tgtEl>
                                        <p:attrNameLst>
                                          <p:attrName>style.visibility</p:attrName>
                                        </p:attrNameLst>
                                      </p:cBhvr>
                                      <p:to>
                                        <p:strVal val="visible"/>
                                      </p:to>
                                    </p:set>
                                    <p:animEffect transition="in" filter="wipe(down)">
                                      <p:cBhvr>
                                        <p:cTn id="11" dur="500"/>
                                        <p:tgtEl>
                                          <p:spTgt spid="92"/>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11"/>
                                        </p:tgtEl>
                                        <p:attrNameLst>
                                          <p:attrName>style.visibility</p:attrName>
                                        </p:attrNameLst>
                                      </p:cBhvr>
                                      <p:to>
                                        <p:strVal val="visible"/>
                                      </p:to>
                                    </p:set>
                                    <p:animEffect transition="in" filter="wipe(down)">
                                      <p:cBhvr>
                                        <p:cTn id="14" dur="500"/>
                                        <p:tgtEl>
                                          <p:spTgt spid="111"/>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wipe(down)">
                                      <p:cBhvr>
                                        <p:cTn id="17" dur="500"/>
                                        <p:tgtEl>
                                          <p:spTgt spid="112"/>
                                        </p:tgtEl>
                                      </p:cBhvr>
                                    </p:animEffect>
                                  </p:childTnLst>
                                </p:cTn>
                              </p:par>
                              <p:par>
                                <p:cTn id="18" presetID="42" presetClass="entr" presetSubtype="0" fill="hold" nodeType="withEffect">
                                  <p:stCondLst>
                                    <p:cond delay="0"/>
                                  </p:stCondLst>
                                  <p:childTnLst>
                                    <p:set>
                                      <p:cBhvr>
                                        <p:cTn id="19" dur="1" fill="hold">
                                          <p:stCondLst>
                                            <p:cond delay="0"/>
                                          </p:stCondLst>
                                        </p:cTn>
                                        <p:tgtEl>
                                          <p:spTgt spid="82"/>
                                        </p:tgtEl>
                                        <p:attrNameLst>
                                          <p:attrName>style.visibility</p:attrName>
                                        </p:attrNameLst>
                                      </p:cBhvr>
                                      <p:to>
                                        <p:strVal val="visible"/>
                                      </p:to>
                                    </p:set>
                                    <p:animEffect transition="in" filter="fade">
                                      <p:cBhvr>
                                        <p:cTn id="20" dur="1000"/>
                                        <p:tgtEl>
                                          <p:spTgt spid="82"/>
                                        </p:tgtEl>
                                      </p:cBhvr>
                                    </p:animEffect>
                                    <p:anim calcmode="lin" valueType="num">
                                      <p:cBhvr>
                                        <p:cTn id="21" dur="1000" fill="hold"/>
                                        <p:tgtEl>
                                          <p:spTgt spid="82"/>
                                        </p:tgtEl>
                                        <p:attrNameLst>
                                          <p:attrName>ppt_x</p:attrName>
                                        </p:attrNameLst>
                                      </p:cBhvr>
                                      <p:tavLst>
                                        <p:tav tm="0">
                                          <p:val>
                                            <p:strVal val="#ppt_x"/>
                                          </p:val>
                                        </p:tav>
                                        <p:tav tm="100000">
                                          <p:val>
                                            <p:strVal val="#ppt_x"/>
                                          </p:val>
                                        </p:tav>
                                      </p:tavLst>
                                    </p:anim>
                                    <p:anim calcmode="lin" valueType="num">
                                      <p:cBhvr>
                                        <p:cTn id="22" dur="1000" fill="hold"/>
                                        <p:tgtEl>
                                          <p:spTgt spid="82"/>
                                        </p:tgtEl>
                                        <p:attrNameLst>
                                          <p:attrName>ppt_y</p:attrName>
                                        </p:attrNameLst>
                                      </p:cBhvr>
                                      <p:tavLst>
                                        <p:tav tm="0">
                                          <p:val>
                                            <p:strVal val="#ppt_y+.1"/>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05"/>
                                        </p:tgtEl>
                                        <p:attrNameLst>
                                          <p:attrName>style.visibility</p:attrName>
                                        </p:attrNameLst>
                                      </p:cBhvr>
                                      <p:to>
                                        <p:strVal val="visible"/>
                                      </p:to>
                                    </p:set>
                                    <p:animEffect transition="in" filter="wipe(left)">
                                      <p:cBhvr>
                                        <p:cTn id="31" dur="500"/>
                                        <p:tgtEl>
                                          <p:spTgt spid="105"/>
                                        </p:tgtEl>
                                      </p:cBhvr>
                                    </p:animEffect>
                                  </p:childTnLst>
                                </p:cTn>
                              </p:par>
                              <p:par>
                                <p:cTn id="32" presetID="8" presetClass="emph" presetSubtype="0" fill="hold" nodeType="withEffect">
                                  <p:stCondLst>
                                    <p:cond delay="0"/>
                                  </p:stCondLst>
                                  <p:childTnLst>
                                    <p:animRot by="21600000">
                                      <p:cBhvr>
                                        <p:cTn id="33" dur="10000" fill="hold"/>
                                        <p:tgtEl>
                                          <p:spTgt spid="23"/>
                                        </p:tgtEl>
                                        <p:attrNameLst>
                                          <p:attrName>r</p:attrName>
                                        </p:attrNameLst>
                                      </p:cBhvr>
                                    </p:animRot>
                                  </p:childTnLst>
                                </p:cTn>
                              </p:par>
                              <p:par>
                                <p:cTn id="34" presetID="22" presetClass="entr" presetSubtype="8" fill="hold" nodeType="withEffect">
                                  <p:stCondLst>
                                    <p:cond delay="0"/>
                                  </p:stCondLst>
                                  <p:childTnLst>
                                    <p:set>
                                      <p:cBhvr>
                                        <p:cTn id="35" dur="1" fill="hold">
                                          <p:stCondLst>
                                            <p:cond delay="0"/>
                                          </p:stCondLst>
                                        </p:cTn>
                                        <p:tgtEl>
                                          <p:spTgt spid="80"/>
                                        </p:tgtEl>
                                        <p:attrNameLst>
                                          <p:attrName>style.visibility</p:attrName>
                                        </p:attrNameLst>
                                      </p:cBhvr>
                                      <p:to>
                                        <p:strVal val="visible"/>
                                      </p:to>
                                    </p:set>
                                    <p:animEffect transition="in" filter="wipe(left)">
                                      <p:cBhvr>
                                        <p:cTn id="36" dur="500"/>
                                        <p:tgtEl>
                                          <p:spTgt spid="80"/>
                                        </p:tgtEl>
                                      </p:cBhvr>
                                    </p:animEffect>
                                  </p:childTnLst>
                                </p:cTn>
                              </p:par>
                              <p:par>
                                <p:cTn id="37" presetID="22" presetClass="entr" presetSubtype="2" fill="hold" nodeType="with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right)">
                                      <p:cBhvr>
                                        <p:cTn id="39" dur="500"/>
                                        <p:tgtEl>
                                          <p:spTgt spid="86"/>
                                        </p:tgtEl>
                                      </p:cBhvr>
                                    </p:animEffect>
                                  </p:childTnLst>
                                </p:cTn>
                              </p:par>
                              <p:par>
                                <p:cTn id="40" presetID="42" presetClass="entr" presetSubtype="0" fill="hold" nodeType="withEffect">
                                  <p:stCondLst>
                                    <p:cond delay="0"/>
                                  </p:stCondLst>
                                  <p:childTnLst>
                                    <p:set>
                                      <p:cBhvr>
                                        <p:cTn id="41" dur="1" fill="hold">
                                          <p:stCondLst>
                                            <p:cond delay="0"/>
                                          </p:stCondLst>
                                        </p:cTn>
                                        <p:tgtEl>
                                          <p:spTgt spid="108"/>
                                        </p:tgtEl>
                                        <p:attrNameLst>
                                          <p:attrName>style.visibility</p:attrName>
                                        </p:attrNameLst>
                                      </p:cBhvr>
                                      <p:to>
                                        <p:strVal val="visible"/>
                                      </p:to>
                                    </p:set>
                                    <p:animEffect transition="in" filter="fade">
                                      <p:cBhvr>
                                        <p:cTn id="42" dur="1000"/>
                                        <p:tgtEl>
                                          <p:spTgt spid="108"/>
                                        </p:tgtEl>
                                      </p:cBhvr>
                                    </p:animEffect>
                                    <p:anim calcmode="lin" valueType="num">
                                      <p:cBhvr>
                                        <p:cTn id="43" dur="1000" fill="hold"/>
                                        <p:tgtEl>
                                          <p:spTgt spid="108"/>
                                        </p:tgtEl>
                                        <p:attrNameLst>
                                          <p:attrName>ppt_x</p:attrName>
                                        </p:attrNameLst>
                                      </p:cBhvr>
                                      <p:tavLst>
                                        <p:tav tm="0">
                                          <p:val>
                                            <p:strVal val="#ppt_x"/>
                                          </p:val>
                                        </p:tav>
                                        <p:tav tm="100000">
                                          <p:val>
                                            <p:strVal val="#ppt_x"/>
                                          </p:val>
                                        </p:tav>
                                      </p:tavLst>
                                    </p:anim>
                                    <p:anim calcmode="lin" valueType="num">
                                      <p:cBhvr>
                                        <p:cTn id="44" dur="1000" fill="hold"/>
                                        <p:tgtEl>
                                          <p:spTgt spid="108"/>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par>
                                <p:cTn id="50" presetID="53" presetClass="entr" presetSubtype="528" fill="hold" nodeType="with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p:cTn id="52" dur="1250" fill="hold"/>
                                        <p:tgtEl>
                                          <p:spTgt spid="2"/>
                                        </p:tgtEl>
                                        <p:attrNameLst>
                                          <p:attrName>ppt_w</p:attrName>
                                        </p:attrNameLst>
                                      </p:cBhvr>
                                      <p:tavLst>
                                        <p:tav tm="0">
                                          <p:val>
                                            <p:fltVal val="0"/>
                                          </p:val>
                                        </p:tav>
                                        <p:tav tm="100000">
                                          <p:val>
                                            <p:strVal val="#ppt_w"/>
                                          </p:val>
                                        </p:tav>
                                      </p:tavLst>
                                    </p:anim>
                                    <p:anim calcmode="lin" valueType="num">
                                      <p:cBhvr>
                                        <p:cTn id="53" dur="1250" fill="hold"/>
                                        <p:tgtEl>
                                          <p:spTgt spid="2"/>
                                        </p:tgtEl>
                                        <p:attrNameLst>
                                          <p:attrName>ppt_h</p:attrName>
                                        </p:attrNameLst>
                                      </p:cBhvr>
                                      <p:tavLst>
                                        <p:tav tm="0">
                                          <p:val>
                                            <p:fltVal val="0"/>
                                          </p:val>
                                        </p:tav>
                                        <p:tav tm="100000">
                                          <p:val>
                                            <p:strVal val="#ppt_h"/>
                                          </p:val>
                                        </p:tav>
                                      </p:tavLst>
                                    </p:anim>
                                    <p:animEffect transition="in" filter="fade">
                                      <p:cBhvr>
                                        <p:cTn id="54" dur="1250"/>
                                        <p:tgtEl>
                                          <p:spTgt spid="2"/>
                                        </p:tgtEl>
                                      </p:cBhvr>
                                    </p:animEffect>
                                    <p:anim calcmode="lin" valueType="num">
                                      <p:cBhvr>
                                        <p:cTn id="55" dur="1250" fill="hold"/>
                                        <p:tgtEl>
                                          <p:spTgt spid="2"/>
                                        </p:tgtEl>
                                        <p:attrNameLst>
                                          <p:attrName>ppt_x</p:attrName>
                                        </p:attrNameLst>
                                      </p:cBhvr>
                                      <p:tavLst>
                                        <p:tav tm="0">
                                          <p:val>
                                            <p:fltVal val="0.5"/>
                                          </p:val>
                                        </p:tav>
                                        <p:tav tm="100000">
                                          <p:val>
                                            <p:strVal val="#ppt_x"/>
                                          </p:val>
                                        </p:tav>
                                      </p:tavLst>
                                    </p:anim>
                                    <p:anim calcmode="lin" valueType="num">
                                      <p:cBhvr>
                                        <p:cTn id="56" dur="1250" fill="hold"/>
                                        <p:tgtEl>
                                          <p:spTgt spid="2"/>
                                        </p:tgtEl>
                                        <p:attrNameLst>
                                          <p:attrName>ppt_y</p:attrName>
                                        </p:attrNameLst>
                                      </p:cBhvr>
                                      <p:tavLst>
                                        <p:tav tm="0">
                                          <p:val>
                                            <p:fltVal val="0.5"/>
                                          </p:val>
                                        </p:tav>
                                        <p:tav tm="100000">
                                          <p:val>
                                            <p:strVal val="#ppt_y"/>
                                          </p:val>
                                        </p:tav>
                                      </p:tavLst>
                                    </p:anim>
                                  </p:childTnLst>
                                </p:cTn>
                              </p:par>
                              <p:par>
                                <p:cTn id="57" presetID="2" presetClass="entr" presetSubtype="8" decel="41000" fill="hold" nodeType="with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4500" fill="hold"/>
                                        <p:tgtEl>
                                          <p:spTgt spid="28"/>
                                        </p:tgtEl>
                                        <p:attrNameLst>
                                          <p:attrName>ppt_x</p:attrName>
                                        </p:attrNameLst>
                                      </p:cBhvr>
                                      <p:tavLst>
                                        <p:tav tm="0">
                                          <p:val>
                                            <p:strVal val="0-#ppt_w/2"/>
                                          </p:val>
                                        </p:tav>
                                        <p:tav tm="100000">
                                          <p:val>
                                            <p:strVal val="#ppt_x"/>
                                          </p:val>
                                        </p:tav>
                                      </p:tavLst>
                                    </p:anim>
                                    <p:anim calcmode="lin" valueType="num">
                                      <p:cBhvr additive="base">
                                        <p:cTn id="60" dur="4500" fill="hold"/>
                                        <p:tgtEl>
                                          <p:spTgt spid="28"/>
                                        </p:tgtEl>
                                        <p:attrNameLst>
                                          <p:attrName>ppt_y</p:attrName>
                                        </p:attrNameLst>
                                      </p:cBhvr>
                                      <p:tavLst>
                                        <p:tav tm="0">
                                          <p:val>
                                            <p:strVal val="#ppt_y"/>
                                          </p:val>
                                        </p:tav>
                                        <p:tav tm="100000">
                                          <p:val>
                                            <p:strVal val="#ppt_y"/>
                                          </p:val>
                                        </p:tav>
                                      </p:tavLst>
                                    </p:anim>
                                  </p:childTnLst>
                                </p:cTn>
                              </p:par>
                              <p:par>
                                <p:cTn id="61" presetID="6" presetClass="emph" presetSubtype="0" repeatCount="14000" autoRev="1" fill="hold" nodeType="withEffect">
                                  <p:stCondLst>
                                    <p:cond delay="0"/>
                                  </p:stCondLst>
                                  <p:childTnLst>
                                    <p:animScale>
                                      <p:cBhvr>
                                        <p:cTn id="62" dur="250" fill="hold"/>
                                        <p:tgtEl>
                                          <p:spTgt spid="28"/>
                                        </p:tgtEl>
                                      </p:cBhvr>
                                      <p:by x="95000" y="95000"/>
                                    </p:animScale>
                                  </p:childTnLst>
                                </p:cTn>
                              </p:par>
                              <p:par>
                                <p:cTn id="63" presetID="41" presetClass="entr" presetSubtype="0" fill="hold" grpId="0" nodeType="withEffect">
                                  <p:stCondLst>
                                    <p:cond delay="0"/>
                                  </p:stCondLst>
                                  <p:iterate type="lt">
                                    <p:tmPct val="10000"/>
                                  </p:iterate>
                                  <p:childTnLst>
                                    <p:set>
                                      <p:cBhvr>
                                        <p:cTn id="64" dur="1" fill="hold">
                                          <p:stCondLst>
                                            <p:cond delay="0"/>
                                          </p:stCondLst>
                                        </p:cTn>
                                        <p:tgtEl>
                                          <p:spTgt spid="24"/>
                                        </p:tgtEl>
                                        <p:attrNameLst>
                                          <p:attrName>style.visibility</p:attrName>
                                        </p:attrNameLst>
                                      </p:cBhvr>
                                      <p:to>
                                        <p:strVal val="visible"/>
                                      </p:to>
                                    </p:set>
                                    <p:anim calcmode="lin" valueType="num">
                                      <p:cBhvr>
                                        <p:cTn id="65" dur="4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66" dur="400" fill="hold"/>
                                        <p:tgtEl>
                                          <p:spTgt spid="24"/>
                                        </p:tgtEl>
                                        <p:attrNameLst>
                                          <p:attrName>ppt_y</p:attrName>
                                        </p:attrNameLst>
                                      </p:cBhvr>
                                      <p:tavLst>
                                        <p:tav tm="0">
                                          <p:val>
                                            <p:strVal val="#ppt_y"/>
                                          </p:val>
                                        </p:tav>
                                        <p:tav tm="100000">
                                          <p:val>
                                            <p:strVal val="#ppt_y"/>
                                          </p:val>
                                        </p:tav>
                                      </p:tavLst>
                                    </p:anim>
                                    <p:anim calcmode="lin" valueType="num">
                                      <p:cBhvr>
                                        <p:cTn id="67" dur="4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68" dur="4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69" dur="4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05" grpId="0" animBg="1"/>
      <p:bldP spid="92" grpId="0" animBg="1"/>
      <p:bldP spid="111" grpId="0" animBg="1"/>
      <p:bldP spid="112" grpId="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stretch>
            <a:fillRect/>
          </a:stretch>
        </p:blipFill>
        <p:spPr>
          <a:xfrm>
            <a:off x="1045019" y="1951514"/>
            <a:ext cx="9739514" cy="4235288"/>
          </a:xfrm>
          <a:prstGeom prst="rect">
            <a:avLst/>
          </a:prstGeom>
        </p:spPr>
      </p:pic>
      <p:sp>
        <p:nvSpPr>
          <p:cNvPr id="6" name="Text Box 3"/>
          <p:cNvSpPr txBox="1"/>
          <p:nvPr/>
        </p:nvSpPr>
        <p:spPr>
          <a:xfrm>
            <a:off x="1591249" y="542741"/>
            <a:ext cx="9009501" cy="13220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tấm</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biển</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báo</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dưới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đây</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nhắc</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nhở</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chúng</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điều</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gì</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1"/>
          <a:stretch>
            <a:fillRect/>
          </a:stretch>
        </p:blipFill>
        <p:spPr>
          <a:xfrm>
            <a:off x="0" y="53773"/>
            <a:ext cx="12192000" cy="6720064"/>
          </a:xfrm>
          <a:prstGeom prst="rect">
            <a:avLst/>
          </a:prstGeom>
          <a:noFill/>
          <a:ln w="9525">
            <a:noFill/>
          </a:ln>
        </p:spPr>
      </p:pic>
      <p:pic>
        <p:nvPicPr>
          <p:cNvPr id="42" name="图片 46114" descr="02"/>
          <p:cNvPicPr>
            <a:picLocks noChangeAspect="1"/>
          </p:cNvPicPr>
          <p:nvPr/>
        </p:nvPicPr>
        <p:blipFill>
          <a:blip r:embed="rId2"/>
          <a:stretch>
            <a:fillRect/>
          </a:stretch>
        </p:blipFill>
        <p:spPr>
          <a:xfrm>
            <a:off x="1479131" y="1810111"/>
            <a:ext cx="8447294" cy="1139825"/>
          </a:xfrm>
          <a:prstGeom prst="rect">
            <a:avLst/>
          </a:prstGeom>
          <a:noFill/>
          <a:ln w="9525">
            <a:noFill/>
          </a:ln>
        </p:spPr>
      </p:pic>
      <p:pic>
        <p:nvPicPr>
          <p:cNvPr id="3093" name="图片 3092" descr="PPT素材-13"/>
          <p:cNvPicPr>
            <a:picLocks noChangeAspect="1"/>
          </p:cNvPicPr>
          <p:nvPr/>
        </p:nvPicPr>
        <p:blipFill>
          <a:blip r:embed="rId3"/>
          <a:stretch>
            <a:fillRect/>
          </a:stretch>
        </p:blipFill>
        <p:spPr>
          <a:xfrm>
            <a:off x="7773363" y="2740947"/>
            <a:ext cx="4631362" cy="4411915"/>
          </a:xfrm>
          <a:prstGeom prst="rect">
            <a:avLst/>
          </a:prstGeom>
          <a:noFill/>
          <a:ln w="9525">
            <a:noFill/>
          </a:ln>
        </p:spPr>
      </p:pic>
      <p:sp>
        <p:nvSpPr>
          <p:cNvPr id="8" name="TextBox 7"/>
          <p:cNvSpPr txBox="1"/>
          <p:nvPr/>
        </p:nvSpPr>
        <p:spPr>
          <a:xfrm>
            <a:off x="8916670" y="3214370"/>
            <a:ext cx="2890520" cy="1198880"/>
          </a:xfrm>
          <a:prstGeom prst="rect">
            <a:avLst/>
          </a:prstGeom>
          <a:noFill/>
          <a:ln>
            <a:noFill/>
          </a:ln>
        </p:spPr>
        <p:txBody>
          <a:bodyPr wrap="square" rtlCol="0">
            <a:spAutoFit/>
          </a:bodyPr>
          <a:lstStyle/>
          <a:p>
            <a:pPr>
              <a:lnSpc>
                <a:spcPct val="200000"/>
              </a:lnSpc>
            </a:pPr>
            <a:r>
              <a:rPr lang="en-US" altLang="zh-CN" sz="36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rPr>
              <a:t>MỤC TIÊU</a:t>
            </a:r>
            <a:endParaRPr lang="en-US" altLang="zh-CN" sz="36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endParaRPr>
          </a:p>
        </p:txBody>
      </p:sp>
      <p:sp>
        <p:nvSpPr>
          <p:cNvPr id="16" name="TextBox 15"/>
          <p:cNvSpPr txBox="1"/>
          <p:nvPr/>
        </p:nvSpPr>
        <p:spPr>
          <a:xfrm>
            <a:off x="1871531" y="3413805"/>
            <a:ext cx="418704" cy="646331"/>
          </a:xfrm>
          <a:prstGeom prst="rect">
            <a:avLst/>
          </a:prstGeom>
          <a:noFill/>
        </p:spPr>
        <p:txBody>
          <a:bodyPr wrap="none" rtlCol="0">
            <a:spAutoFit/>
          </a:bodyPr>
          <a:lstStyle/>
          <a:p>
            <a:r>
              <a:rPr lang="en-US" altLang="zh-CN" sz="3600" dirty="0">
                <a:solidFill>
                  <a:srgbClr val="002060"/>
                </a:solidFill>
              </a:rPr>
              <a:t>3</a:t>
            </a:r>
            <a:endParaRPr lang="zh-CN" altLang="en-US" sz="3600" dirty="0">
              <a:solidFill>
                <a:srgbClr val="002060"/>
              </a:solidFill>
            </a:endParaRPr>
          </a:p>
        </p:txBody>
      </p:sp>
      <p:sp>
        <p:nvSpPr>
          <p:cNvPr id="17" name="TextBox 16"/>
          <p:cNvSpPr txBox="1"/>
          <p:nvPr/>
        </p:nvSpPr>
        <p:spPr>
          <a:xfrm>
            <a:off x="3125061" y="4764155"/>
            <a:ext cx="418704" cy="646331"/>
          </a:xfrm>
          <a:prstGeom prst="rect">
            <a:avLst/>
          </a:prstGeom>
          <a:noFill/>
        </p:spPr>
        <p:txBody>
          <a:bodyPr wrap="none" rtlCol="0">
            <a:spAutoFit/>
          </a:bodyPr>
          <a:lstStyle/>
          <a:p>
            <a:r>
              <a:rPr lang="en-US" altLang="zh-CN" sz="3600" dirty="0">
                <a:solidFill>
                  <a:srgbClr val="002060"/>
                </a:solidFill>
              </a:rPr>
              <a:t>4</a:t>
            </a:r>
            <a:endParaRPr lang="zh-CN" altLang="en-US" sz="3600" dirty="0">
              <a:solidFill>
                <a:srgbClr val="002060"/>
              </a:solidFill>
            </a:endParaRPr>
          </a:p>
        </p:txBody>
      </p:sp>
      <p:pic>
        <p:nvPicPr>
          <p:cNvPr id="25" name="图片 46112" descr="01"/>
          <p:cNvPicPr>
            <a:picLocks noChangeAspect="1"/>
          </p:cNvPicPr>
          <p:nvPr/>
        </p:nvPicPr>
        <p:blipFill>
          <a:blip r:embed="rId4"/>
          <a:stretch>
            <a:fillRect/>
          </a:stretch>
        </p:blipFill>
        <p:spPr>
          <a:xfrm>
            <a:off x="1261839" y="566768"/>
            <a:ext cx="10587653" cy="1335675"/>
          </a:xfrm>
          <a:prstGeom prst="rect">
            <a:avLst/>
          </a:prstGeom>
          <a:noFill/>
          <a:ln w="9525">
            <a:noFill/>
          </a:ln>
        </p:spPr>
      </p:pic>
      <p:sp>
        <p:nvSpPr>
          <p:cNvPr id="26" name="TextBox 71"/>
          <p:cNvSpPr txBox="1"/>
          <p:nvPr/>
        </p:nvSpPr>
        <p:spPr>
          <a:xfrm>
            <a:off x="4497283" y="789010"/>
            <a:ext cx="7109373" cy="1322070"/>
          </a:xfrm>
          <a:prstGeom prst="rect">
            <a:avLst/>
          </a:prstGeom>
          <a:noFill/>
          <a:ln w="9525">
            <a:noFill/>
          </a:ln>
        </p:spPr>
        <p:txBody>
          <a:bodyPr wrap="square">
            <a:spAutoFit/>
          </a:bodyPr>
          <a:lstStyle/>
          <a:p>
            <a:pPr eaLnBrk="0" hangingPunct="0"/>
            <a:r>
              <a:rPr lang="en-US" altLang="zh-CN" sz="2000" b="1">
                <a:solidFill>
                  <a:srgbClr val="002060"/>
                </a:solidFill>
                <a:latin typeface="Times New Roman" panose="02020603050405020304" pitchFamily="18" charset="0"/>
                <a:ea typeface="Arial-Rounded" panose="020B0500000000000000" charset="0"/>
                <a:cs typeface="Times New Roman" panose="02020603050405020304" pitchFamily="18" charset="0"/>
              </a:rPr>
              <a:t>Đọc đúng, rõ ràng một bài thơ ngắn, biết ngắt hơi chỗ có dấu câu</a:t>
            </a:r>
            <a:r>
              <a:rPr lang="vi-VN" sz="2000" b="1">
                <a:solidFill>
                  <a:srgbClr val="002060"/>
                </a:solidFill>
                <a:latin typeface="Times New Roman" panose="02020603050405020304" pitchFamily="18" charset="0"/>
                <a:cs typeface="Times New Roman" panose="02020603050405020304" pitchFamily="18" charset="0"/>
              </a:rPr>
              <a:t>; biết cách đọc lời nói, lời đối thoại của các nhân vật trong bài, biết ngắt, nghỉ hơi sau mỗi đoạn.</a:t>
            </a:r>
            <a:endParaRPr lang="en-US" sz="2000" b="1">
              <a:solidFill>
                <a:srgbClr val="002060"/>
              </a:solidFill>
              <a:latin typeface="Times New Roman" panose="02020603050405020304" pitchFamily="18" charset="0"/>
              <a:cs typeface="Times New Roman" panose="02020603050405020304" pitchFamily="18" charset="0"/>
            </a:endParaRPr>
          </a:p>
          <a:p>
            <a:pPr lvl="0" eaLnBrk="0" hangingPunct="0"/>
            <a:endParaRPr lang="zh-CN" altLang="en-US" sz="2000" b="1" dirty="0">
              <a:solidFill>
                <a:srgbClr val="002060"/>
              </a:solidFill>
              <a:latin typeface="Times New Roman" panose="02020603050405020304" pitchFamily="18" charset="0"/>
              <a:ea typeface="Arial-Rounded" panose="020B0500000000000000" charset="0"/>
              <a:cs typeface="Times New Roman" panose="02020603050405020304" pitchFamily="18" charset="0"/>
            </a:endParaRPr>
          </a:p>
        </p:txBody>
      </p:sp>
      <p:pic>
        <p:nvPicPr>
          <p:cNvPr id="27" name="图片 46116" descr="03"/>
          <p:cNvPicPr>
            <a:picLocks noChangeAspect="1"/>
          </p:cNvPicPr>
          <p:nvPr/>
        </p:nvPicPr>
        <p:blipFill>
          <a:blip r:embed="rId5"/>
          <a:stretch>
            <a:fillRect/>
          </a:stretch>
        </p:blipFill>
        <p:spPr>
          <a:xfrm>
            <a:off x="1409198" y="2637430"/>
            <a:ext cx="6937968" cy="2999680"/>
          </a:xfrm>
          <a:prstGeom prst="rect">
            <a:avLst/>
          </a:prstGeom>
          <a:noFill/>
          <a:ln w="9525">
            <a:noFill/>
          </a:ln>
        </p:spPr>
      </p:pic>
      <p:pic>
        <p:nvPicPr>
          <p:cNvPr id="34" name="图片 46124" descr="png-0730"/>
          <p:cNvPicPr>
            <a:picLocks noChangeAspect="1"/>
          </p:cNvPicPr>
          <p:nvPr/>
        </p:nvPicPr>
        <p:blipFill>
          <a:blip r:embed="rId6"/>
          <a:stretch>
            <a:fillRect/>
          </a:stretch>
        </p:blipFill>
        <p:spPr>
          <a:xfrm>
            <a:off x="1870217" y="571659"/>
            <a:ext cx="1096962" cy="1008062"/>
          </a:xfrm>
          <a:prstGeom prst="rect">
            <a:avLst/>
          </a:prstGeom>
          <a:noFill/>
          <a:ln w="9525">
            <a:noFill/>
          </a:ln>
        </p:spPr>
      </p:pic>
      <p:pic>
        <p:nvPicPr>
          <p:cNvPr id="37" name="图片 46127" descr="png-0731"/>
          <p:cNvPicPr>
            <a:picLocks noChangeAspect="1"/>
          </p:cNvPicPr>
          <p:nvPr/>
        </p:nvPicPr>
        <p:blipFill>
          <a:blip r:embed="rId7"/>
          <a:stretch>
            <a:fillRect/>
          </a:stretch>
        </p:blipFill>
        <p:spPr>
          <a:xfrm>
            <a:off x="1240279" y="1860222"/>
            <a:ext cx="1096962" cy="1096962"/>
          </a:xfrm>
          <a:prstGeom prst="rect">
            <a:avLst/>
          </a:prstGeom>
          <a:noFill/>
          <a:ln w="9525">
            <a:noFill/>
          </a:ln>
        </p:spPr>
      </p:pic>
      <p:pic>
        <p:nvPicPr>
          <p:cNvPr id="40" name="图片 46130" descr="png-0731副本"/>
          <p:cNvPicPr>
            <a:picLocks noChangeAspect="1"/>
          </p:cNvPicPr>
          <p:nvPr/>
        </p:nvPicPr>
        <p:blipFill>
          <a:blip r:embed="rId8"/>
          <a:stretch>
            <a:fillRect/>
          </a:stretch>
        </p:blipFill>
        <p:spPr>
          <a:xfrm>
            <a:off x="1958648" y="3952987"/>
            <a:ext cx="939800" cy="1111250"/>
          </a:xfrm>
          <a:prstGeom prst="rect">
            <a:avLst/>
          </a:prstGeom>
          <a:noFill/>
          <a:ln w="9525">
            <a:noFill/>
          </a:ln>
        </p:spPr>
      </p:pic>
      <p:sp>
        <p:nvSpPr>
          <p:cNvPr id="43" name="TextBox 71"/>
          <p:cNvSpPr txBox="1"/>
          <p:nvPr/>
        </p:nvSpPr>
        <p:spPr>
          <a:xfrm>
            <a:off x="4406886" y="2195357"/>
            <a:ext cx="5265015" cy="398780"/>
          </a:xfrm>
          <a:prstGeom prst="rect">
            <a:avLst/>
          </a:prstGeom>
          <a:noFill/>
          <a:ln w="9525">
            <a:noFill/>
          </a:ln>
        </p:spPr>
        <p:txBody>
          <a:bodyPr wrap="square">
            <a:spAutoFit/>
          </a:bodyPr>
          <a:lstStyle/>
          <a:p>
            <a:pPr lvl="0" eaLnBrk="0" hangingPunct="0"/>
            <a:r>
              <a:rPr lang="en-US" altLang="zh-CN" sz="2000" b="1">
                <a:solidFill>
                  <a:srgbClr val="002060"/>
                </a:solidFill>
                <a:latin typeface="Times New Roman" panose="02020603050405020304" pitchFamily="18" charset="0"/>
                <a:ea typeface="Arial-Rounded" panose="020B0500000000000000" charset="0"/>
                <a:cs typeface="Times New Roman" panose="02020603050405020304" pitchFamily="18" charset="0"/>
              </a:rPr>
              <a:t>Trả lời được các câu hỏi của bài.</a:t>
            </a:r>
            <a:endParaRPr lang="en-US" altLang="zh-CN" sz="2000" b="1" dirty="0">
              <a:solidFill>
                <a:srgbClr val="002060"/>
              </a:solidFill>
              <a:latin typeface="Times New Roman" panose="02020603050405020304" pitchFamily="18" charset="0"/>
              <a:ea typeface="Arial-Rounded" panose="020B0500000000000000" charset="0"/>
              <a:cs typeface="Times New Roman" panose="02020603050405020304" pitchFamily="18" charset="0"/>
            </a:endParaRPr>
          </a:p>
        </p:txBody>
      </p:sp>
      <p:sp>
        <p:nvSpPr>
          <p:cNvPr id="44" name="TextBox 71"/>
          <p:cNvSpPr txBox="1"/>
          <p:nvPr/>
        </p:nvSpPr>
        <p:spPr>
          <a:xfrm>
            <a:off x="3594596" y="3456104"/>
            <a:ext cx="4557435" cy="1631216"/>
          </a:xfrm>
          <a:prstGeom prst="rect">
            <a:avLst/>
          </a:prstGeom>
          <a:noFill/>
          <a:ln w="9525">
            <a:noFill/>
          </a:ln>
        </p:spPr>
        <p:txBody>
          <a:bodyPr wrap="square">
            <a:spAutoFit/>
          </a:bodyPr>
          <a:lstStyle/>
          <a:p>
            <a:pPr lvl="0" algn="just" eaLnBrk="0" hangingPunct="0"/>
            <a:r>
              <a:rPr lang="vi-VN" sz="2000" b="1">
                <a:solidFill>
                  <a:srgbClr val="002060"/>
                </a:solidFill>
                <a:latin typeface="Times New Roman" panose="02020603050405020304" pitchFamily="18" charset="0"/>
                <a:cs typeface="Times New Roman" panose="02020603050405020304" pitchFamily="18" charset="0"/>
              </a:rPr>
              <a:t>Hiểu và nắm được vì sao cỏ non lại khóc, chim én đã làm gì để giúp cỏ non. Thông qua đó thấy được ý thức trách nhiệm bảo vệ môi trường của chim én.</a:t>
            </a:r>
            <a:endParaRPr lang="vi-VN" altLang="en-US" sz="2000" b="1" dirty="0">
              <a:solidFill>
                <a:srgbClr val="002060"/>
              </a:solidFill>
              <a:latin typeface="Times New Roman" panose="02020603050405020304" pitchFamily="18" charset="0"/>
              <a:ea typeface="Arial-Rounded" panose="020B0500000000000000"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barn(inVertical)">
                                      <p:cBhvr>
                                        <p:cTn id="18" dur="500"/>
                                        <p:tgtEl>
                                          <p:spTgt spid="37"/>
                                        </p:tgtEl>
                                      </p:cBhvr>
                                    </p:animEffect>
                                  </p:childTnLst>
                                </p:cTn>
                              </p:par>
                              <p:par>
                                <p:cTn id="19" presetID="16" presetClass="entr" presetSubtype="21"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barn(inVertical)">
                                      <p:cBhvr>
                                        <p:cTn id="21" dur="500"/>
                                        <p:tgtEl>
                                          <p:spTgt spid="4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barn(inVertical)">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arn(inVertical)">
                                      <p:cBhvr>
                                        <p:cTn id="29" dur="500"/>
                                        <p:tgtEl>
                                          <p:spTgt spid="40"/>
                                        </p:tgtEl>
                                      </p:cBhvr>
                                    </p:animEffect>
                                  </p:childTnLst>
                                </p:cTn>
                              </p:par>
                              <p:par>
                                <p:cTn id="30" presetID="16" presetClass="entr" presetSubtype="21"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inVertical)">
                                      <p:cBhvr>
                                        <p:cTn id="32" dur="500"/>
                                        <p:tgtEl>
                                          <p:spTgt spid="27"/>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barn(inVertical)">
                                      <p:cBhvr>
                                        <p:cTn id="3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3" grpId="0"/>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a:srcRect l="46256" t="-41660" r="-22977" b="41660"/>
          <a:stretch>
            <a:fillRect/>
          </a:stretch>
        </p:blipFill>
        <p:spPr>
          <a:xfrm>
            <a:off x="241081" y="4832943"/>
            <a:ext cx="1305930" cy="1765735"/>
          </a:xfrm>
          <a:prstGeom prst="rect">
            <a:avLst/>
          </a:prstGeom>
        </p:spPr>
      </p:pic>
      <p:grpSp>
        <p:nvGrpSpPr>
          <p:cNvPr id="23" name="组合 22"/>
          <p:cNvGrpSpPr/>
          <p:nvPr/>
        </p:nvGrpSpPr>
        <p:grpSpPr>
          <a:xfrm>
            <a:off x="10230836" y="4629150"/>
            <a:ext cx="1715737" cy="1962272"/>
            <a:chOff x="8194080" y="3408873"/>
            <a:chExt cx="2724693" cy="3182549"/>
          </a:xfrm>
        </p:grpSpPr>
        <p:pic>
          <p:nvPicPr>
            <p:cNvPr id="18" name="图片 17"/>
            <p:cNvPicPr>
              <a:picLocks noChangeAspect="1"/>
            </p:cNvPicPr>
            <p:nvPr/>
          </p:nvPicPr>
          <p:blipFill rotWithShape="1">
            <a:blip r:embed="rId2"/>
            <a:srcRect b="19213"/>
            <a:stretch>
              <a:fillRect/>
            </a:stretch>
          </p:blipFill>
          <p:spPr>
            <a:xfrm>
              <a:off x="8194080" y="4487627"/>
              <a:ext cx="2477043" cy="2103795"/>
            </a:xfrm>
            <a:prstGeom prst="rect">
              <a:avLst/>
            </a:prstGeom>
          </p:spPr>
        </p:pic>
        <p:pic>
          <p:nvPicPr>
            <p:cNvPr id="17" name="图片 16"/>
            <p:cNvPicPr>
              <a:picLocks noChangeAspect="1"/>
            </p:cNvPicPr>
            <p:nvPr/>
          </p:nvPicPr>
          <p:blipFill>
            <a:blip r:embed="rId3"/>
            <a:stretch>
              <a:fillRect/>
            </a:stretch>
          </p:blipFill>
          <p:spPr>
            <a:xfrm>
              <a:off x="9445250" y="3408873"/>
              <a:ext cx="1473523" cy="1473563"/>
            </a:xfrm>
            <a:prstGeom prst="rect">
              <a:avLst/>
            </a:prstGeom>
          </p:spPr>
        </p:pic>
      </p:grpSp>
      <p:sp>
        <p:nvSpPr>
          <p:cNvPr id="4" name="Text Box 3"/>
          <p:cNvSpPr txBox="1"/>
          <p:nvPr/>
        </p:nvSpPr>
        <p:spPr>
          <a:xfrm>
            <a:off x="4292538" y="194437"/>
            <a:ext cx="4044950" cy="7067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Cỏ</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non </a:t>
            </a:r>
            <a:r>
              <a:rPr kumimoji="0" lang="en-US" sz="4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cười</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rồi</a:t>
            </a:r>
            <a:endPar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5" name="Text Box 4"/>
          <p:cNvSpPr txBox="1"/>
          <p:nvPr/>
        </p:nvSpPr>
        <p:spPr>
          <a:xfrm>
            <a:off x="598092" y="803245"/>
            <a:ext cx="10412640" cy="5632311"/>
          </a:xfrm>
          <a:prstGeom prst="rect">
            <a:avLst/>
          </a:prstGeom>
          <a:noFill/>
        </p:spPr>
        <p:txBody>
          <a:bodyPr wrap="square" rtlCol="0">
            <a:spAutoFit/>
          </a:bodyPr>
          <a:lstStyle/>
          <a:p>
            <a:pPr marL="0" marR="0" lvl="0" indent="457200" algn="just"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Mùa</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xuân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đã</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đến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Cỏ</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công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viên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bừng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tỉnh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sau</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giấc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ngủ</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đông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Từng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đàn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én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từ</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phương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Nam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trở</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về</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Trẻ</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em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chơi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đùa</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dưới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ánh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mặt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trời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ấm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áp</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457200" algn="just"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Một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hôm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chị</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én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nâu</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đang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sửa</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soạn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ngủ</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thì</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nghe</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thấy</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tiếng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khóc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thút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thít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Lần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theo</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tiếng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khóc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én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nâu</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tìm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đến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công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viên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nhỏ</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Thấy</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một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cây</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cỏ</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non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đang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khóc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én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nâu</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err="1">
                <a:ln>
                  <a:noFill/>
                </a:ln>
                <a:solidFill>
                  <a:prstClr val="black"/>
                </a:solidFill>
                <a:effectLst/>
                <a:uLnTx/>
                <a:uFillTx/>
                <a:latin typeface="Times New Roman" panose="02020603050405020304" pitchFamily="18" charset="0"/>
                <a:cs typeface="Times New Roman" panose="02020603050405020304" pitchFamily="18" charset="0"/>
              </a:rPr>
              <a:t>hỏi</a:t>
            </a:r>
            <a:r>
              <a:rPr kumimoji="0" lang="en-US" sz="20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a:p>
            <a:pPr lvl="0" indent="457200">
              <a:defRPr/>
            </a:pPr>
            <a:r>
              <a:rPr lang="en-US" sz="2000">
                <a:solidFill>
                  <a:prstClr val="black"/>
                </a:solidFill>
                <a:latin typeface="Times New Roman" panose="02020603050405020304" pitchFamily="18" charset="0"/>
                <a:ea typeface="Arial-Rounded" panose="020B0500000000000000" charset="0"/>
                <a:cs typeface="Times New Roman" panose="02020603050405020304" pitchFamily="18" charset="0"/>
              </a:rPr>
              <a:t>- Em bị ốm à?</a:t>
            </a:r>
            <a:endParaRPr lang="en-US" sz="2000">
              <a:solidFill>
                <a:prstClr val="black"/>
              </a:solidFill>
              <a:latin typeface="Times New Roman" panose="02020603050405020304" pitchFamily="18" charset="0"/>
              <a:ea typeface="Arial-Rounded" panose="020B0500000000000000" charset="0"/>
              <a:cs typeface="Times New Roman" panose="02020603050405020304" pitchFamily="18" charset="0"/>
            </a:endParaRPr>
          </a:p>
          <a:p>
            <a:pPr lvl="0" indent="457200">
              <a:defRPr/>
            </a:pPr>
            <a:r>
              <a:rPr lang="en-US" sz="2000">
                <a:solidFill>
                  <a:prstClr val="black"/>
                </a:solidFill>
                <a:latin typeface="Times New Roman" panose="02020603050405020304" pitchFamily="18" charset="0"/>
                <a:ea typeface="Arial-Rounded" panose="020B0500000000000000" charset="0"/>
                <a:cs typeface="Times New Roman" panose="02020603050405020304" pitchFamily="18" charset="0"/>
              </a:rPr>
              <a:t>Cỏ non khóc nấc lên:</a:t>
            </a:r>
            <a:endParaRPr lang="en-US" sz="2000">
              <a:solidFill>
                <a:prstClr val="black"/>
              </a:solidFill>
              <a:latin typeface="Times New Roman" panose="02020603050405020304" pitchFamily="18" charset="0"/>
              <a:ea typeface="Arial-Rounded" panose="020B0500000000000000" charset="0"/>
              <a:cs typeface="Times New Roman" panose="02020603050405020304" pitchFamily="18" charset="0"/>
            </a:endParaRPr>
          </a:p>
          <a:p>
            <a:pPr lvl="0" indent="457200">
              <a:defRPr/>
            </a:pPr>
            <a:r>
              <a:rPr lang="en-US" sz="2000">
                <a:solidFill>
                  <a:prstClr val="black"/>
                </a:solidFill>
                <a:latin typeface="Times New Roman" panose="02020603050405020304" pitchFamily="18" charset="0"/>
                <a:ea typeface="Arial-Rounded" panose="020B0500000000000000" charset="0"/>
                <a:cs typeface="Times New Roman" panose="02020603050405020304" pitchFamily="18" charset="0"/>
              </a:rPr>
              <a:t>- Chị ơi, em không đứng thẳng được nữa. Các bạn nhỏ đã đến đây chơi đùa và dẫm lên em.</a:t>
            </a:r>
            <a:endParaRPr lang="en-US" sz="2000">
              <a:solidFill>
                <a:prstClr val="black"/>
              </a:solidFill>
              <a:latin typeface="Times New Roman" panose="02020603050405020304" pitchFamily="18" charset="0"/>
              <a:ea typeface="Arial-Rounded" panose="020B0500000000000000" charset="0"/>
              <a:cs typeface="Times New Roman" panose="02020603050405020304" pitchFamily="18" charset="0"/>
            </a:endParaRPr>
          </a:p>
          <a:p>
            <a:pPr lvl="0" indent="457200">
              <a:defRPr/>
            </a:pPr>
            <a:r>
              <a:rPr lang="en-US" sz="2000">
                <a:solidFill>
                  <a:prstClr val="black"/>
                </a:solidFill>
                <a:latin typeface="Times New Roman" panose="02020603050405020304" pitchFamily="18" charset="0"/>
                <a:ea typeface="Arial-Rounded" panose="020B0500000000000000" charset="0"/>
                <a:cs typeface="Times New Roman" panose="02020603050405020304" pitchFamily="18" charset="0"/>
              </a:rPr>
              <a:t>Én nâu lặng đi một phút rồi bỗng reo lên:</a:t>
            </a:r>
            <a:endParaRPr lang="en-US" sz="2000">
              <a:solidFill>
                <a:prstClr val="black"/>
              </a:solidFill>
              <a:latin typeface="Times New Roman" panose="02020603050405020304" pitchFamily="18" charset="0"/>
              <a:ea typeface="Arial-Rounded" panose="020B0500000000000000" charset="0"/>
              <a:cs typeface="Times New Roman" panose="02020603050405020304" pitchFamily="18" charset="0"/>
            </a:endParaRPr>
          </a:p>
          <a:p>
            <a:pPr lvl="0">
              <a:defRPr/>
            </a:pPr>
            <a:r>
              <a:rPr lang="en-US" sz="2000">
                <a:solidFill>
                  <a:prstClr val="black"/>
                </a:solidFill>
                <a:latin typeface="Times New Roman" panose="02020603050405020304" pitchFamily="18" charset="0"/>
                <a:ea typeface="Arial-Rounded" panose="020B0500000000000000" charset="0"/>
                <a:cs typeface="Times New Roman" panose="02020603050405020304" pitchFamily="18" charset="0"/>
              </a:rPr>
              <a:t>       - Đừng khóc nữa, chị sẽ giúp em.</a:t>
            </a:r>
            <a:endParaRPr lang="en-US" sz="2000">
              <a:solidFill>
                <a:prstClr val="black"/>
              </a:solidFill>
              <a:latin typeface="Times New Roman" panose="02020603050405020304" pitchFamily="18" charset="0"/>
              <a:ea typeface="Arial-Rounded" panose="020B0500000000000000" charset="0"/>
              <a:cs typeface="Times New Roman" panose="02020603050405020304" pitchFamily="18" charset="0"/>
            </a:endParaRPr>
          </a:p>
          <a:p>
            <a:pPr lvl="0" indent="457200" algn="just">
              <a:defRPr/>
            </a:pPr>
            <a:r>
              <a:rPr lang="en-US" sz="2000">
                <a:solidFill>
                  <a:prstClr val="black"/>
                </a:solidFill>
                <a:latin typeface="Times New Roman" panose="02020603050405020304" pitchFamily="18" charset="0"/>
                <a:cs typeface="Times New Roman" panose="02020603050405020304" pitchFamily="18" charset="0"/>
              </a:rPr>
              <a:t>Thế rồi, én nâu gọi thêm rất nhiều bạn của mình. Suốt đêm, cả đàn én ra sức đi tìm cỏ khô tết thành dòng chữ “Không dẫm chân lên cỏ!” đặt bên cạnh bãi cỏ. Xong việc én nâu tươi cười bảo cỏ non:</a:t>
            </a:r>
            <a:endParaRPr lang="en-US" sz="2000">
              <a:solidFill>
                <a:prstClr val="black"/>
              </a:solidFill>
              <a:latin typeface="Times New Roman" panose="02020603050405020304" pitchFamily="18" charset="0"/>
              <a:cs typeface="Times New Roman" panose="02020603050405020304" pitchFamily="18" charset="0"/>
            </a:endParaRPr>
          </a:p>
          <a:p>
            <a:pPr lvl="0" indent="457200" algn="just">
              <a:defRPr/>
            </a:pPr>
            <a:r>
              <a:rPr lang="en-US" sz="2000">
                <a:solidFill>
                  <a:prstClr val="black"/>
                </a:solidFill>
                <a:latin typeface="Times New Roman" panose="02020603050405020304" pitchFamily="18" charset="0"/>
                <a:cs typeface="Times New Roman" panose="02020603050405020304" pitchFamily="18" charset="0"/>
              </a:rPr>
              <a:t>- Từ nay em yên tâm rồi. Không còn ai dẫm lên em nữa đâu.</a:t>
            </a:r>
            <a:endParaRPr lang="en-US" sz="2000">
              <a:solidFill>
                <a:prstClr val="black"/>
              </a:solidFill>
              <a:latin typeface="Times New Roman" panose="02020603050405020304" pitchFamily="18" charset="0"/>
              <a:cs typeface="Times New Roman" panose="02020603050405020304" pitchFamily="18" charset="0"/>
            </a:endParaRPr>
          </a:p>
          <a:p>
            <a:pPr lvl="0" indent="457200" algn="just">
              <a:defRPr/>
            </a:pPr>
            <a:r>
              <a:rPr lang="en-US" sz="2000">
                <a:solidFill>
                  <a:prstClr val="black"/>
                </a:solidFill>
                <a:latin typeface="Times New Roman" panose="02020603050405020304" pitchFamily="18" charset="0"/>
                <a:cs typeface="Times New Roman" panose="02020603050405020304" pitchFamily="18" charset="0"/>
              </a:rPr>
              <a:t>Cỏ non nhoẻn miệng cười và cảm ơn chị én nâu.</a:t>
            </a:r>
            <a:endParaRPr lang="en-US" sz="2000">
              <a:solidFill>
                <a:prstClr val="black"/>
              </a:solidFill>
              <a:latin typeface="Times New Roman" panose="02020603050405020304" pitchFamily="18" charset="0"/>
              <a:cs typeface="Times New Roman" panose="02020603050405020304" pitchFamily="18" charset="0"/>
            </a:endParaRPr>
          </a:p>
          <a:p>
            <a:pPr lvl="0" indent="457200" algn="just">
              <a:defRPr/>
            </a:pPr>
            <a:r>
              <a:rPr lang="en-US" sz="2000">
                <a:solidFill>
                  <a:prstClr val="black"/>
                </a:solidFill>
                <a:latin typeface="Times New Roman" panose="02020603050405020304" pitchFamily="18" charset="0"/>
                <a:cs typeface="Times New Roman" panose="02020603050405020304" pitchFamily="18" charset="0"/>
              </a:rPr>
              <a:t>                     (</a:t>
            </a:r>
            <a:r>
              <a:rPr lang="en-US">
                <a:solidFill>
                  <a:prstClr val="black"/>
                </a:solidFill>
                <a:latin typeface="Times New Roman" panose="02020603050405020304" pitchFamily="18" charset="0"/>
                <a:cs typeface="Times New Roman" panose="02020603050405020304" pitchFamily="18" charset="0"/>
              </a:rPr>
              <a:t>Theo </a:t>
            </a:r>
            <a:r>
              <a:rPr lang="en-US" i="1">
                <a:solidFill>
                  <a:prstClr val="black"/>
                </a:solidFill>
                <a:latin typeface="Times New Roman" panose="02020603050405020304" pitchFamily="18" charset="0"/>
                <a:cs typeface="Times New Roman" panose="02020603050405020304" pitchFamily="18" charset="0"/>
              </a:rPr>
              <a:t>365 truyện kể hằng đêm </a:t>
            </a:r>
            <a:r>
              <a:rPr lang="en-US">
                <a:solidFill>
                  <a:prstClr val="black"/>
                </a:solidFill>
                <a:latin typeface="Times New Roman" panose="02020603050405020304" pitchFamily="18" charset="0"/>
                <a:cs typeface="Times New Roman" panose="02020603050405020304" pitchFamily="18" charset="0"/>
              </a:rPr>
              <a:t>)</a:t>
            </a:r>
            <a:endParaRPr lang="en-US" sz="2000" i="1">
              <a:solidFill>
                <a:prstClr val="black"/>
              </a:solidFill>
              <a:latin typeface="Times New Roman" panose="02020603050405020304" pitchFamily="18" charset="0"/>
              <a:cs typeface="Times New Roman" panose="02020603050405020304" pitchFamily="18" charset="0"/>
            </a:endParaRPr>
          </a:p>
          <a:p>
            <a:pPr marL="342900" lvl="0" indent="-342900">
              <a:buFontTx/>
              <a:buChar char="-"/>
              <a:defRPr/>
            </a:pPr>
            <a:endParaRPr lang="en-US" sz="2000">
              <a:solidFill>
                <a:prstClr val="black"/>
              </a:solidFill>
              <a:latin typeface="Times New Roman" panose="02020603050405020304" pitchFamily="18" charset="0"/>
              <a:ea typeface="Arial-Rounded" panose="020B0500000000000000" charset="0"/>
              <a:cs typeface="Times New Roman" panose="02020603050405020304" pitchFamily="18" charset="0"/>
            </a:endParaRPr>
          </a:p>
          <a:p>
            <a:pPr marL="0" marR="0" lvl="0" indent="457200" algn="just"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a:stretch>
            <a:fillRect/>
          </a:stretch>
        </p:blipFill>
        <p:spPr>
          <a:xfrm>
            <a:off x="8128285" y="4789394"/>
            <a:ext cx="3966305" cy="198547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a:srcRect l="46256" t="-41660" r="-22977" b="41660"/>
          <a:stretch>
            <a:fillRect/>
          </a:stretch>
        </p:blipFill>
        <p:spPr>
          <a:xfrm>
            <a:off x="241081" y="4832943"/>
            <a:ext cx="1305930" cy="1765735"/>
          </a:xfrm>
          <a:prstGeom prst="rect">
            <a:avLst/>
          </a:prstGeom>
        </p:spPr>
      </p:pic>
      <p:grpSp>
        <p:nvGrpSpPr>
          <p:cNvPr id="23" name="组合 22"/>
          <p:cNvGrpSpPr/>
          <p:nvPr/>
        </p:nvGrpSpPr>
        <p:grpSpPr>
          <a:xfrm>
            <a:off x="10230836" y="4629150"/>
            <a:ext cx="1715737" cy="1962272"/>
            <a:chOff x="8194080" y="3408873"/>
            <a:chExt cx="2724693" cy="3182549"/>
          </a:xfrm>
        </p:grpSpPr>
        <p:pic>
          <p:nvPicPr>
            <p:cNvPr id="18" name="图片 17"/>
            <p:cNvPicPr>
              <a:picLocks noChangeAspect="1"/>
            </p:cNvPicPr>
            <p:nvPr/>
          </p:nvPicPr>
          <p:blipFill rotWithShape="1">
            <a:blip r:embed="rId2"/>
            <a:srcRect b="19213"/>
            <a:stretch>
              <a:fillRect/>
            </a:stretch>
          </p:blipFill>
          <p:spPr>
            <a:xfrm>
              <a:off x="8194080" y="4487627"/>
              <a:ext cx="2477043" cy="2103795"/>
            </a:xfrm>
            <a:prstGeom prst="rect">
              <a:avLst/>
            </a:prstGeom>
          </p:spPr>
        </p:pic>
        <p:pic>
          <p:nvPicPr>
            <p:cNvPr id="17" name="图片 16"/>
            <p:cNvPicPr>
              <a:picLocks noChangeAspect="1"/>
            </p:cNvPicPr>
            <p:nvPr/>
          </p:nvPicPr>
          <p:blipFill>
            <a:blip r:embed="rId3"/>
            <a:stretch>
              <a:fillRect/>
            </a:stretch>
          </p:blipFill>
          <p:spPr>
            <a:xfrm>
              <a:off x="9445250" y="3408873"/>
              <a:ext cx="1473523" cy="1473563"/>
            </a:xfrm>
            <a:prstGeom prst="rect">
              <a:avLst/>
            </a:prstGeom>
          </p:spPr>
        </p:pic>
      </p:grpSp>
      <p:sp>
        <p:nvSpPr>
          <p:cNvPr id="4" name="Text Box 3"/>
          <p:cNvSpPr txBox="1"/>
          <p:nvPr/>
        </p:nvSpPr>
        <p:spPr>
          <a:xfrm>
            <a:off x="4292538" y="194437"/>
            <a:ext cx="4044950" cy="7067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Cỏ</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non </a:t>
            </a:r>
            <a:r>
              <a:rPr kumimoji="0" lang="en-US" sz="4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cười</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rồi</a:t>
            </a:r>
            <a:endPar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5" name="Text Box 4"/>
          <p:cNvSpPr txBox="1"/>
          <p:nvPr/>
        </p:nvSpPr>
        <p:spPr>
          <a:xfrm>
            <a:off x="598092" y="958820"/>
            <a:ext cx="10412640" cy="5632311"/>
          </a:xfrm>
          <a:prstGeom prst="rect">
            <a:avLst/>
          </a:prstGeom>
          <a:noFill/>
        </p:spPr>
        <p:txBody>
          <a:bodyPr wrap="square" rtlCol="0">
            <a:spAutoFit/>
          </a:bodyPr>
          <a:lstStyle/>
          <a:p>
            <a:pPr marL="0" marR="0" lvl="0" indent="457200" algn="just"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Mùa</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xuân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đã</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đến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Cỏ</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công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viên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bừng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tỉnh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sau</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giấc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ngủ</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đông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Từng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đàn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én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từ</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phương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Nam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trở</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về</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Trẻ</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em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chơi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đùa</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dưới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ánh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mặt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trời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ấm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áp</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457200" algn="just"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Một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hôm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chị</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én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nâu</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đang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sửa</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soạn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ngủ</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thì</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nghe</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thấy</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tiếng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khóc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thút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thít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Lần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theo</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tiếng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khóc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én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nâu</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tìm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đến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công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viên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nhỏ</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Thấy</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một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cây</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cỏ</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non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đang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khóc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én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nâu</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err="1">
                <a:ln>
                  <a:noFill/>
                </a:ln>
                <a:solidFill>
                  <a:prstClr val="black"/>
                </a:solidFill>
                <a:effectLst/>
                <a:uLnTx/>
                <a:uFillTx/>
                <a:latin typeface="Times New Roman" panose="02020603050405020304" pitchFamily="18" charset="0"/>
                <a:cs typeface="Times New Roman" panose="02020603050405020304" pitchFamily="18" charset="0"/>
              </a:rPr>
              <a:t>hỏi</a:t>
            </a:r>
            <a:r>
              <a:rPr kumimoji="0" lang="en-US" sz="20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a:p>
            <a:pPr lvl="0" indent="457200">
              <a:defRPr/>
            </a:pPr>
            <a:r>
              <a:rPr lang="en-US" sz="2000">
                <a:solidFill>
                  <a:prstClr val="black"/>
                </a:solidFill>
                <a:latin typeface="Times New Roman" panose="02020603050405020304" pitchFamily="18" charset="0"/>
                <a:ea typeface="Arial-Rounded" panose="020B0500000000000000" charset="0"/>
                <a:cs typeface="Times New Roman" panose="02020603050405020304" pitchFamily="18" charset="0"/>
              </a:rPr>
              <a:t>- Em bị ốm à?</a:t>
            </a:r>
            <a:endParaRPr lang="en-US" sz="2000">
              <a:solidFill>
                <a:prstClr val="black"/>
              </a:solidFill>
              <a:latin typeface="Times New Roman" panose="02020603050405020304" pitchFamily="18" charset="0"/>
              <a:ea typeface="Arial-Rounded" panose="020B0500000000000000" charset="0"/>
              <a:cs typeface="Times New Roman" panose="02020603050405020304" pitchFamily="18" charset="0"/>
            </a:endParaRPr>
          </a:p>
          <a:p>
            <a:pPr lvl="0" indent="457200">
              <a:defRPr/>
            </a:pPr>
            <a:r>
              <a:rPr lang="en-US" sz="2000">
                <a:solidFill>
                  <a:prstClr val="black"/>
                </a:solidFill>
                <a:latin typeface="Times New Roman" panose="02020603050405020304" pitchFamily="18" charset="0"/>
                <a:ea typeface="Arial-Rounded" panose="020B0500000000000000" charset="0"/>
                <a:cs typeface="Times New Roman" panose="02020603050405020304" pitchFamily="18" charset="0"/>
              </a:rPr>
              <a:t>Cỏ non khóc nấc lên:</a:t>
            </a:r>
            <a:endParaRPr lang="en-US" sz="2000">
              <a:solidFill>
                <a:prstClr val="black"/>
              </a:solidFill>
              <a:latin typeface="Times New Roman" panose="02020603050405020304" pitchFamily="18" charset="0"/>
              <a:ea typeface="Arial-Rounded" panose="020B0500000000000000" charset="0"/>
              <a:cs typeface="Times New Roman" panose="02020603050405020304" pitchFamily="18" charset="0"/>
            </a:endParaRPr>
          </a:p>
          <a:p>
            <a:pPr lvl="0" indent="457200">
              <a:defRPr/>
            </a:pPr>
            <a:r>
              <a:rPr lang="en-US" sz="2000">
                <a:solidFill>
                  <a:prstClr val="black"/>
                </a:solidFill>
                <a:latin typeface="Times New Roman" panose="02020603050405020304" pitchFamily="18" charset="0"/>
                <a:ea typeface="Arial-Rounded" panose="020B0500000000000000" charset="0"/>
                <a:cs typeface="Times New Roman" panose="02020603050405020304" pitchFamily="18" charset="0"/>
              </a:rPr>
              <a:t>- Chị ơi, em không đứng thẳng được nữa. Các bạn nhỏ đã đến đây chơi đùa và dẫm lên em.</a:t>
            </a:r>
            <a:endParaRPr lang="en-US" sz="2000">
              <a:solidFill>
                <a:prstClr val="black"/>
              </a:solidFill>
              <a:latin typeface="Times New Roman" panose="02020603050405020304" pitchFamily="18" charset="0"/>
              <a:ea typeface="Arial-Rounded" panose="020B0500000000000000" charset="0"/>
              <a:cs typeface="Times New Roman" panose="02020603050405020304" pitchFamily="18" charset="0"/>
            </a:endParaRPr>
          </a:p>
          <a:p>
            <a:pPr lvl="0" indent="457200">
              <a:defRPr/>
            </a:pPr>
            <a:r>
              <a:rPr lang="en-US" sz="2000">
                <a:solidFill>
                  <a:prstClr val="black"/>
                </a:solidFill>
                <a:latin typeface="Times New Roman" panose="02020603050405020304" pitchFamily="18" charset="0"/>
                <a:ea typeface="Arial-Rounded" panose="020B0500000000000000" charset="0"/>
                <a:cs typeface="Times New Roman" panose="02020603050405020304" pitchFamily="18" charset="0"/>
              </a:rPr>
              <a:t>Én nâu lặng đi một phút rồi bỗng reo lên:</a:t>
            </a:r>
            <a:endParaRPr lang="en-US" sz="2000">
              <a:solidFill>
                <a:prstClr val="black"/>
              </a:solidFill>
              <a:latin typeface="Times New Roman" panose="02020603050405020304" pitchFamily="18" charset="0"/>
              <a:ea typeface="Arial-Rounded" panose="020B0500000000000000" charset="0"/>
              <a:cs typeface="Times New Roman" panose="02020603050405020304" pitchFamily="18" charset="0"/>
            </a:endParaRPr>
          </a:p>
          <a:p>
            <a:pPr lvl="0">
              <a:defRPr/>
            </a:pPr>
            <a:r>
              <a:rPr lang="en-US" sz="2000">
                <a:solidFill>
                  <a:prstClr val="black"/>
                </a:solidFill>
                <a:latin typeface="Times New Roman" panose="02020603050405020304" pitchFamily="18" charset="0"/>
                <a:ea typeface="Arial-Rounded" panose="020B0500000000000000" charset="0"/>
                <a:cs typeface="Times New Roman" panose="02020603050405020304" pitchFamily="18" charset="0"/>
              </a:rPr>
              <a:t>       - Đừng khóc nữa, chị sẽ giúp em.</a:t>
            </a:r>
            <a:endParaRPr lang="en-US" sz="2000">
              <a:solidFill>
                <a:prstClr val="black"/>
              </a:solidFill>
              <a:latin typeface="Times New Roman" panose="02020603050405020304" pitchFamily="18" charset="0"/>
              <a:ea typeface="Arial-Rounded" panose="020B0500000000000000" charset="0"/>
              <a:cs typeface="Times New Roman" panose="02020603050405020304" pitchFamily="18" charset="0"/>
            </a:endParaRPr>
          </a:p>
          <a:p>
            <a:pPr lvl="0" indent="457200" algn="just">
              <a:defRPr/>
            </a:pPr>
            <a:r>
              <a:rPr lang="en-US" sz="2000">
                <a:solidFill>
                  <a:prstClr val="black"/>
                </a:solidFill>
                <a:latin typeface="Times New Roman" panose="02020603050405020304" pitchFamily="18" charset="0"/>
                <a:cs typeface="Times New Roman" panose="02020603050405020304" pitchFamily="18" charset="0"/>
              </a:rPr>
              <a:t>Thế rồi, én nâu gọi thêm rất nhiều bạn của mình. Suốt đêm, cả đàn én ra sức đi tìm cỏ khô tết thành dòng chữ “Không dẫm chân lên cỏ!” đặt bên cạnh bãi cỏ. Xong việc én nâu tươi cười bảo cỏ non:</a:t>
            </a:r>
            <a:endParaRPr lang="en-US" sz="2000">
              <a:solidFill>
                <a:prstClr val="black"/>
              </a:solidFill>
              <a:latin typeface="Times New Roman" panose="02020603050405020304" pitchFamily="18" charset="0"/>
              <a:cs typeface="Times New Roman" panose="02020603050405020304" pitchFamily="18" charset="0"/>
            </a:endParaRPr>
          </a:p>
          <a:p>
            <a:pPr lvl="0" indent="457200" algn="just">
              <a:defRPr/>
            </a:pPr>
            <a:r>
              <a:rPr lang="en-US" sz="2000">
                <a:solidFill>
                  <a:prstClr val="black"/>
                </a:solidFill>
                <a:latin typeface="Times New Roman" panose="02020603050405020304" pitchFamily="18" charset="0"/>
                <a:cs typeface="Times New Roman" panose="02020603050405020304" pitchFamily="18" charset="0"/>
              </a:rPr>
              <a:t>- Từ nay em yên tâm rồi. Không còn ai dẫm lên em nữa đâu.</a:t>
            </a:r>
            <a:endParaRPr lang="en-US" sz="2000">
              <a:solidFill>
                <a:prstClr val="black"/>
              </a:solidFill>
              <a:latin typeface="Times New Roman" panose="02020603050405020304" pitchFamily="18" charset="0"/>
              <a:cs typeface="Times New Roman" panose="02020603050405020304" pitchFamily="18" charset="0"/>
            </a:endParaRPr>
          </a:p>
          <a:p>
            <a:pPr lvl="0" indent="457200" algn="just">
              <a:defRPr/>
            </a:pPr>
            <a:r>
              <a:rPr lang="en-US" sz="2000">
                <a:solidFill>
                  <a:prstClr val="black"/>
                </a:solidFill>
                <a:latin typeface="Times New Roman" panose="02020603050405020304" pitchFamily="18" charset="0"/>
                <a:cs typeface="Times New Roman" panose="02020603050405020304" pitchFamily="18" charset="0"/>
              </a:rPr>
              <a:t>Cỏ non nhoẻn miệng cười và cảm ơn chị én nâu.</a:t>
            </a:r>
            <a:endParaRPr lang="en-US" sz="2000">
              <a:solidFill>
                <a:prstClr val="black"/>
              </a:solidFill>
              <a:latin typeface="Times New Roman" panose="02020603050405020304" pitchFamily="18" charset="0"/>
              <a:cs typeface="Times New Roman" panose="02020603050405020304" pitchFamily="18" charset="0"/>
            </a:endParaRPr>
          </a:p>
          <a:p>
            <a:pPr lvl="0" indent="457200" algn="just">
              <a:defRPr/>
            </a:pPr>
            <a:r>
              <a:rPr lang="en-US" sz="2000">
                <a:solidFill>
                  <a:prstClr val="black"/>
                </a:solidFill>
                <a:latin typeface="Times New Roman" panose="02020603050405020304" pitchFamily="18" charset="0"/>
                <a:cs typeface="Times New Roman" panose="02020603050405020304" pitchFamily="18" charset="0"/>
              </a:rPr>
              <a:t>                     (</a:t>
            </a:r>
            <a:r>
              <a:rPr lang="en-US">
                <a:solidFill>
                  <a:prstClr val="black"/>
                </a:solidFill>
                <a:latin typeface="Times New Roman" panose="02020603050405020304" pitchFamily="18" charset="0"/>
                <a:cs typeface="Times New Roman" panose="02020603050405020304" pitchFamily="18" charset="0"/>
              </a:rPr>
              <a:t>Theo </a:t>
            </a:r>
            <a:r>
              <a:rPr lang="en-US" i="1">
                <a:solidFill>
                  <a:prstClr val="black"/>
                </a:solidFill>
                <a:latin typeface="Times New Roman" panose="02020603050405020304" pitchFamily="18" charset="0"/>
                <a:cs typeface="Times New Roman" panose="02020603050405020304" pitchFamily="18" charset="0"/>
              </a:rPr>
              <a:t>365 truyện kể hằng đêm </a:t>
            </a:r>
            <a:r>
              <a:rPr lang="en-US">
                <a:solidFill>
                  <a:prstClr val="black"/>
                </a:solidFill>
                <a:latin typeface="Times New Roman" panose="02020603050405020304" pitchFamily="18" charset="0"/>
                <a:cs typeface="Times New Roman" panose="02020603050405020304" pitchFamily="18" charset="0"/>
              </a:rPr>
              <a:t>)</a:t>
            </a:r>
            <a:endParaRPr lang="en-US" sz="2000" i="1">
              <a:solidFill>
                <a:prstClr val="black"/>
              </a:solidFill>
              <a:latin typeface="Times New Roman" panose="02020603050405020304" pitchFamily="18" charset="0"/>
              <a:cs typeface="Times New Roman" panose="02020603050405020304" pitchFamily="18" charset="0"/>
            </a:endParaRPr>
          </a:p>
          <a:p>
            <a:pPr marL="342900" lvl="0" indent="-342900">
              <a:buFontTx/>
              <a:buChar char="-"/>
              <a:defRPr/>
            </a:pPr>
            <a:endParaRPr lang="en-US" sz="2000">
              <a:solidFill>
                <a:prstClr val="black"/>
              </a:solidFill>
              <a:latin typeface="Times New Roman" panose="02020603050405020304" pitchFamily="18" charset="0"/>
              <a:ea typeface="Arial-Rounded" panose="020B0500000000000000" charset="0"/>
              <a:cs typeface="Times New Roman" panose="02020603050405020304" pitchFamily="18" charset="0"/>
            </a:endParaRPr>
          </a:p>
          <a:p>
            <a:pPr marL="0" marR="0" lvl="0" indent="457200" algn="just"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a:stretch>
            <a:fillRect/>
          </a:stretch>
        </p:blipFill>
        <p:spPr>
          <a:xfrm>
            <a:off x="8128285" y="4789394"/>
            <a:ext cx="3966305" cy="1985472"/>
          </a:xfrm>
          <a:prstGeom prst="rect">
            <a:avLst/>
          </a:prstGeom>
        </p:spPr>
      </p:pic>
      <p:sp>
        <p:nvSpPr>
          <p:cNvPr id="9" name="Oval 8"/>
          <p:cNvSpPr/>
          <p:nvPr/>
        </p:nvSpPr>
        <p:spPr>
          <a:xfrm>
            <a:off x="224656" y="778716"/>
            <a:ext cx="518305" cy="456812"/>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2" name="Oval 11"/>
          <p:cNvSpPr/>
          <p:nvPr/>
        </p:nvSpPr>
        <p:spPr>
          <a:xfrm>
            <a:off x="224656" y="1398650"/>
            <a:ext cx="518305" cy="456812"/>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3" name="Oval 12"/>
          <p:cNvSpPr/>
          <p:nvPr/>
        </p:nvSpPr>
        <p:spPr>
          <a:xfrm>
            <a:off x="241158" y="3683401"/>
            <a:ext cx="518305" cy="456812"/>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3</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2" grpId="0" animBg="1"/>
      <p:bldP spid="13"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4657" y="520860"/>
            <a:ext cx="3572757" cy="646703"/>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err="1">
                <a:ln>
                  <a:noFill/>
                </a:ln>
                <a:solidFill>
                  <a:srgbClr val="C00000"/>
                </a:solidFill>
                <a:effectLst/>
                <a:uLnTx/>
                <a:uFillTx/>
                <a:latin typeface="Times New Roman" panose="02020603050405020304" pitchFamily="18" charset="0"/>
                <a:ea typeface="Arial-Rounded" panose="020B0500000000000000" charset="0"/>
                <a:cs typeface="Times New Roman" panose="02020603050405020304" pitchFamily="18" charset="0"/>
              </a:rPr>
              <a:t>Luyện</a:t>
            </a:r>
            <a:r>
              <a:rPr kumimoji="0" lang="en-US" sz="3200" b="0" i="0" u="none" strike="noStrike" kern="1200" cap="none" spc="0" normalizeH="0" baseline="0" noProof="0" dirty="0">
                <a:ln>
                  <a:noFill/>
                </a:ln>
                <a:solidFill>
                  <a:srgbClr val="C00000"/>
                </a:solidFill>
                <a:effectLst/>
                <a:uLnTx/>
                <a:uFillTx/>
                <a:latin typeface="Times New Roman" panose="02020603050405020304" pitchFamily="18" charset="0"/>
                <a:ea typeface="Arial-Rounded" panose="020B0500000000000000" charset="0"/>
                <a:cs typeface="Times New Roman" panose="02020603050405020304" pitchFamily="18" charset="0"/>
              </a:rPr>
              <a:t> </a:t>
            </a:r>
            <a:r>
              <a:rPr kumimoji="0" lang="en-US" sz="3200" b="0" i="0" u="none" strike="noStrike" kern="1200" cap="none" spc="0" normalizeH="0" baseline="0" noProof="0" dirty="0" err="1">
                <a:ln>
                  <a:noFill/>
                </a:ln>
                <a:solidFill>
                  <a:srgbClr val="C00000"/>
                </a:solidFill>
                <a:effectLst/>
                <a:uLnTx/>
                <a:uFillTx/>
                <a:latin typeface="Times New Roman" panose="02020603050405020304" pitchFamily="18" charset="0"/>
                <a:ea typeface="Arial-Rounded" panose="020B0500000000000000" charset="0"/>
                <a:cs typeface="Times New Roman" panose="02020603050405020304" pitchFamily="18" charset="0"/>
              </a:rPr>
              <a:t>đọc</a:t>
            </a:r>
            <a:r>
              <a:rPr kumimoji="0" lang="en-US" sz="3200" b="0" i="0" u="none" strike="noStrike" kern="1200" cap="none" spc="0" normalizeH="0" baseline="0" noProof="0" dirty="0">
                <a:ln>
                  <a:noFill/>
                </a:ln>
                <a:solidFill>
                  <a:srgbClr val="C00000"/>
                </a:solidFill>
                <a:effectLst/>
                <a:uLnTx/>
                <a:uFillTx/>
                <a:latin typeface="Times New Roman" panose="02020603050405020304" pitchFamily="18" charset="0"/>
                <a:ea typeface="Arial-Rounded" panose="020B0500000000000000" charset="0"/>
                <a:cs typeface="Times New Roman" panose="02020603050405020304" pitchFamily="18" charset="0"/>
              </a:rPr>
              <a:t> </a:t>
            </a:r>
            <a:r>
              <a:rPr kumimoji="0" lang="en-US" sz="3200" b="0" i="0" u="none" strike="noStrike" kern="1200" cap="none" spc="0" normalizeH="0" baseline="0" noProof="0" err="1">
                <a:ln>
                  <a:noFill/>
                </a:ln>
                <a:solidFill>
                  <a:srgbClr val="C00000"/>
                </a:solidFill>
                <a:effectLst/>
                <a:uLnTx/>
                <a:uFillTx/>
                <a:latin typeface="Times New Roman" panose="02020603050405020304" pitchFamily="18" charset="0"/>
                <a:ea typeface="Arial-Rounded" panose="020B0500000000000000" charset="0"/>
                <a:cs typeface="Times New Roman" panose="02020603050405020304" pitchFamily="18" charset="0"/>
              </a:rPr>
              <a:t>từ</a:t>
            </a:r>
            <a:r>
              <a:rPr kumimoji="0" lang="en-US" sz="3200" b="0" i="0" u="none" strike="noStrike" kern="1200" cap="none" spc="0" normalizeH="0" baseline="0" noProof="0">
                <a:ln>
                  <a:noFill/>
                </a:ln>
                <a:solidFill>
                  <a:srgbClr val="C00000"/>
                </a:solidFill>
                <a:effectLst/>
                <a:uLnTx/>
                <a:uFillTx/>
                <a:latin typeface="Times New Roman" panose="02020603050405020304" pitchFamily="18" charset="0"/>
                <a:ea typeface="Arial-Rounded" panose="020B0500000000000000" charset="0"/>
                <a:cs typeface="Times New Roman" panose="02020603050405020304" pitchFamily="18" charset="0"/>
              </a:rPr>
              <a:t> khó</a:t>
            </a:r>
            <a:endParaRPr kumimoji="0" lang="en-US" sz="3200" b="0" i="0" u="none" strike="noStrike" kern="1200" cap="none" spc="0" normalizeH="0" baseline="0" noProof="0" dirty="0">
              <a:ln>
                <a:noFill/>
              </a:ln>
              <a:solidFill>
                <a:srgbClr val="C00000"/>
              </a:solidFill>
              <a:effectLst/>
              <a:uLnTx/>
              <a:uFillTx/>
              <a:latin typeface="Times New Roman" panose="02020603050405020304" pitchFamily="18" charset="0"/>
              <a:ea typeface="Arial-Rounded" panose="020B0500000000000000" charset="0"/>
              <a:cs typeface="Times New Roman" panose="02020603050405020304" pitchFamily="18" charset="0"/>
            </a:endParaRPr>
          </a:p>
        </p:txBody>
      </p:sp>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14600" y="3765395"/>
            <a:ext cx="7165974" cy="3187854"/>
          </a:xfrm>
          <a:prstGeom prst="rect">
            <a:avLst/>
          </a:prstGeom>
        </p:spPr>
      </p:pic>
      <p:pic>
        <p:nvPicPr>
          <p:cNvPr id="7"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32421"/>
            <a:ext cx="12192000" cy="2725579"/>
          </a:xfrm>
          <a:prstGeom prst="rect">
            <a:avLst/>
          </a:prstGeom>
        </p:spPr>
      </p:pic>
      <p:sp>
        <p:nvSpPr>
          <p:cNvPr id="9" name="Arrow: Pentagon 8"/>
          <p:cNvSpPr/>
          <p:nvPr/>
        </p:nvSpPr>
        <p:spPr>
          <a:xfrm rot="10800000">
            <a:off x="2395959" y="1459624"/>
            <a:ext cx="3646025" cy="671331"/>
          </a:xfrm>
          <a:prstGeom prst="homePlate">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p:cNvSpPr txBox="1"/>
          <p:nvPr/>
        </p:nvSpPr>
        <p:spPr>
          <a:xfrm>
            <a:off x="3067291" y="1500683"/>
            <a:ext cx="285894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Thút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thít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endParaRPr>
          </a:p>
        </p:txBody>
      </p:sp>
      <p:sp>
        <p:nvSpPr>
          <p:cNvPr id="11" name="Arrow: Pentagon 10"/>
          <p:cNvSpPr/>
          <p:nvPr/>
        </p:nvSpPr>
        <p:spPr>
          <a:xfrm rot="10800000">
            <a:off x="2411871" y="2318429"/>
            <a:ext cx="3646025" cy="671331"/>
          </a:xfrm>
          <a:prstGeom prst="homePlate">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Arrow: Pentagon 11"/>
          <p:cNvSpPr/>
          <p:nvPr/>
        </p:nvSpPr>
        <p:spPr>
          <a:xfrm rot="10800000">
            <a:off x="2395958" y="3172596"/>
            <a:ext cx="3646025" cy="671331"/>
          </a:xfrm>
          <a:prstGeom prst="homePlate">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Arrow: Pentagon 12"/>
          <p:cNvSpPr/>
          <p:nvPr/>
        </p:nvSpPr>
        <p:spPr>
          <a:xfrm rot="10800000">
            <a:off x="7349923" y="1834555"/>
            <a:ext cx="3646025" cy="671331"/>
          </a:xfrm>
          <a:prstGeom prst="homePlate">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TextBox 16"/>
          <p:cNvSpPr txBox="1"/>
          <p:nvPr/>
        </p:nvSpPr>
        <p:spPr>
          <a:xfrm>
            <a:off x="3083203" y="2372277"/>
            <a:ext cx="285894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Sửa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soạn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endParaRPr>
          </a:p>
        </p:txBody>
      </p:sp>
      <p:sp>
        <p:nvSpPr>
          <p:cNvPr id="18" name="TextBox 17"/>
          <p:cNvSpPr txBox="1"/>
          <p:nvPr/>
        </p:nvSpPr>
        <p:spPr>
          <a:xfrm>
            <a:off x="3083204" y="3231685"/>
            <a:ext cx="285894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Suốt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đêm</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endParaRPr>
          </a:p>
        </p:txBody>
      </p:sp>
      <p:sp>
        <p:nvSpPr>
          <p:cNvPr id="19" name="TextBox 18"/>
          <p:cNvSpPr txBox="1"/>
          <p:nvPr/>
        </p:nvSpPr>
        <p:spPr>
          <a:xfrm>
            <a:off x="8058872" y="1862283"/>
            <a:ext cx="285894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Giẫm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lên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endParaRPr>
          </a:p>
        </p:txBody>
      </p:sp>
      <p:grpSp>
        <p:nvGrpSpPr>
          <p:cNvPr id="22" name="Group 21"/>
          <p:cNvGrpSpPr/>
          <p:nvPr/>
        </p:nvGrpSpPr>
        <p:grpSpPr>
          <a:xfrm>
            <a:off x="7349923" y="2757669"/>
            <a:ext cx="3646025" cy="671331"/>
            <a:chOff x="7349922" y="2276844"/>
            <a:chExt cx="3646025" cy="671331"/>
          </a:xfrm>
        </p:grpSpPr>
        <p:sp>
          <p:nvSpPr>
            <p:cNvPr id="14" name="Arrow: Pentagon 13"/>
            <p:cNvSpPr/>
            <p:nvPr/>
          </p:nvSpPr>
          <p:spPr>
            <a:xfrm rot="10800000">
              <a:off x="7349922" y="2276844"/>
              <a:ext cx="3646025" cy="671331"/>
            </a:xfrm>
            <a:prstGeom prst="homePlate">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0" name="TextBox 19"/>
            <p:cNvSpPr txBox="1"/>
            <p:nvPr/>
          </p:nvSpPr>
          <p:spPr>
            <a:xfrm>
              <a:off x="8058872" y="2292741"/>
              <a:ext cx="285894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Nhoẻn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rPr>
                <a:t>miệng</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charset="0"/>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1000"/>
                                        <p:tgtEl>
                                          <p:spTgt spid="13"/>
                                        </p:tgtEl>
                                      </p:cBhvr>
                                    </p:animEffect>
                                    <p:anim calcmode="lin" valueType="num">
                                      <p:cBhvr>
                                        <p:cTn id="46" dur="1000" fill="hold"/>
                                        <p:tgtEl>
                                          <p:spTgt spid="13"/>
                                        </p:tgtEl>
                                        <p:attrNameLst>
                                          <p:attrName>ppt_x</p:attrName>
                                        </p:attrNameLst>
                                      </p:cBhvr>
                                      <p:tavLst>
                                        <p:tav tm="0">
                                          <p:val>
                                            <p:strVal val="#ppt_x"/>
                                          </p:val>
                                        </p:tav>
                                        <p:tav tm="100000">
                                          <p:val>
                                            <p:strVal val="#ppt_x"/>
                                          </p:val>
                                        </p:tav>
                                      </p:tavLst>
                                    </p:anim>
                                    <p:anim calcmode="lin" valueType="num">
                                      <p:cBhvr>
                                        <p:cTn id="47" dur="1000" fill="hold"/>
                                        <p:tgtEl>
                                          <p:spTgt spid="13"/>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1000"/>
                                        <p:tgtEl>
                                          <p:spTgt spid="22"/>
                                        </p:tgtEl>
                                      </p:cBhvr>
                                    </p:animEffect>
                                    <p:anim calcmode="lin" valueType="num">
                                      <p:cBhvr>
                                        <p:cTn id="52" dur="1000" fill="hold"/>
                                        <p:tgtEl>
                                          <p:spTgt spid="22"/>
                                        </p:tgtEl>
                                        <p:attrNameLst>
                                          <p:attrName>ppt_x</p:attrName>
                                        </p:attrNameLst>
                                      </p:cBhvr>
                                      <p:tavLst>
                                        <p:tav tm="0">
                                          <p:val>
                                            <p:strVal val="#ppt_x"/>
                                          </p:val>
                                        </p:tav>
                                        <p:tav tm="100000">
                                          <p:val>
                                            <p:strVal val="#ppt_x"/>
                                          </p:val>
                                        </p:tav>
                                      </p:tavLst>
                                    </p:anim>
                                    <p:anim calcmode="lin" valueType="num">
                                      <p:cBhvr>
                                        <p:cTn id="5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animBg="1"/>
      <p:bldP spid="13" grpId="0" animBg="1"/>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a:srcRect l="46256" t="-41660" r="-22977" b="41660"/>
          <a:stretch>
            <a:fillRect/>
          </a:stretch>
        </p:blipFill>
        <p:spPr>
          <a:xfrm>
            <a:off x="241081" y="4832943"/>
            <a:ext cx="1305930" cy="1765735"/>
          </a:xfrm>
          <a:prstGeom prst="rect">
            <a:avLst/>
          </a:prstGeom>
        </p:spPr>
      </p:pic>
      <p:grpSp>
        <p:nvGrpSpPr>
          <p:cNvPr id="23" name="组合 22"/>
          <p:cNvGrpSpPr/>
          <p:nvPr/>
        </p:nvGrpSpPr>
        <p:grpSpPr>
          <a:xfrm>
            <a:off x="10230836" y="4629150"/>
            <a:ext cx="1715737" cy="1962272"/>
            <a:chOff x="8194080" y="3408873"/>
            <a:chExt cx="2724693" cy="3182549"/>
          </a:xfrm>
        </p:grpSpPr>
        <p:pic>
          <p:nvPicPr>
            <p:cNvPr id="18" name="图片 17"/>
            <p:cNvPicPr>
              <a:picLocks noChangeAspect="1"/>
            </p:cNvPicPr>
            <p:nvPr/>
          </p:nvPicPr>
          <p:blipFill rotWithShape="1">
            <a:blip r:embed="rId2"/>
            <a:srcRect b="19213"/>
            <a:stretch>
              <a:fillRect/>
            </a:stretch>
          </p:blipFill>
          <p:spPr>
            <a:xfrm>
              <a:off x="8194080" y="4487627"/>
              <a:ext cx="2477043" cy="2103795"/>
            </a:xfrm>
            <a:prstGeom prst="rect">
              <a:avLst/>
            </a:prstGeom>
          </p:spPr>
        </p:pic>
        <p:pic>
          <p:nvPicPr>
            <p:cNvPr id="17" name="图片 16"/>
            <p:cNvPicPr>
              <a:picLocks noChangeAspect="1"/>
            </p:cNvPicPr>
            <p:nvPr/>
          </p:nvPicPr>
          <p:blipFill>
            <a:blip r:embed="rId3"/>
            <a:stretch>
              <a:fillRect/>
            </a:stretch>
          </p:blipFill>
          <p:spPr>
            <a:xfrm>
              <a:off x="9445250" y="3408873"/>
              <a:ext cx="1473523" cy="1473563"/>
            </a:xfrm>
            <a:prstGeom prst="rect">
              <a:avLst/>
            </a:prstGeom>
          </p:spPr>
        </p:pic>
      </p:grpSp>
      <p:sp>
        <p:nvSpPr>
          <p:cNvPr id="4" name="Text Box 3"/>
          <p:cNvSpPr txBox="1"/>
          <p:nvPr/>
        </p:nvSpPr>
        <p:spPr>
          <a:xfrm>
            <a:off x="4292538" y="194437"/>
            <a:ext cx="4044950" cy="7067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Cỏ</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non </a:t>
            </a:r>
            <a:r>
              <a:rPr kumimoji="0" lang="en-US" sz="4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cười</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rồi</a:t>
            </a:r>
            <a:endPar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5" name="Text Box 4"/>
          <p:cNvSpPr txBox="1"/>
          <p:nvPr/>
        </p:nvSpPr>
        <p:spPr>
          <a:xfrm>
            <a:off x="598092" y="803245"/>
            <a:ext cx="10412640" cy="5632311"/>
          </a:xfrm>
          <a:prstGeom prst="rect">
            <a:avLst/>
          </a:prstGeom>
          <a:noFill/>
        </p:spPr>
        <p:txBody>
          <a:bodyPr wrap="square" rtlCol="0">
            <a:spAutoFit/>
          </a:bodyPr>
          <a:lstStyle/>
          <a:p>
            <a:pPr marL="0" marR="0" lvl="0" indent="457200" algn="just"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Mùa</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xuân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đã</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đến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Cỏ</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công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viên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bừng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tỉnh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sau</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giấc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ngủ</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đông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Từng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đàn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én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từ</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phương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Nam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trở</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về</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Trẻ</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em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chơi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đùa</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dưới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ánh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mặt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trời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ấm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áp</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457200" algn="just"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Một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hôm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chị</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én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nâu</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đang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sửa</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soạn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ngủ</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thì</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nghe</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thấy</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tiếng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khóc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thút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thít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Lần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theo</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tiếng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khóc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én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nâu</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tìm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đến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công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viên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nhỏ</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Thấy</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một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cây</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cỏ</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non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đang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khóc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én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nâu</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err="1">
                <a:ln>
                  <a:noFill/>
                </a:ln>
                <a:solidFill>
                  <a:prstClr val="black"/>
                </a:solidFill>
                <a:effectLst/>
                <a:uLnTx/>
                <a:uFillTx/>
                <a:latin typeface="Times New Roman" panose="02020603050405020304" pitchFamily="18" charset="0"/>
                <a:cs typeface="Times New Roman" panose="02020603050405020304" pitchFamily="18" charset="0"/>
              </a:rPr>
              <a:t>hỏi</a:t>
            </a:r>
            <a:r>
              <a:rPr kumimoji="0" lang="en-US" sz="20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a:p>
            <a:pPr lvl="0" indent="457200">
              <a:defRPr/>
            </a:pPr>
            <a:r>
              <a:rPr lang="en-US" sz="2000">
                <a:solidFill>
                  <a:prstClr val="black"/>
                </a:solidFill>
                <a:latin typeface="Times New Roman" panose="02020603050405020304" pitchFamily="18" charset="0"/>
                <a:ea typeface="Arial-Rounded" panose="020B0500000000000000" charset="0"/>
                <a:cs typeface="Times New Roman" panose="02020603050405020304" pitchFamily="18" charset="0"/>
              </a:rPr>
              <a:t>- Em bị ốm à?</a:t>
            </a:r>
            <a:endParaRPr lang="en-US" sz="2000">
              <a:solidFill>
                <a:prstClr val="black"/>
              </a:solidFill>
              <a:latin typeface="Times New Roman" panose="02020603050405020304" pitchFamily="18" charset="0"/>
              <a:ea typeface="Arial-Rounded" panose="020B0500000000000000" charset="0"/>
              <a:cs typeface="Times New Roman" panose="02020603050405020304" pitchFamily="18" charset="0"/>
            </a:endParaRPr>
          </a:p>
          <a:p>
            <a:pPr lvl="0" indent="457200">
              <a:defRPr/>
            </a:pPr>
            <a:r>
              <a:rPr lang="en-US" sz="2000">
                <a:solidFill>
                  <a:prstClr val="black"/>
                </a:solidFill>
                <a:latin typeface="Times New Roman" panose="02020603050405020304" pitchFamily="18" charset="0"/>
                <a:ea typeface="Arial-Rounded" panose="020B0500000000000000" charset="0"/>
                <a:cs typeface="Times New Roman" panose="02020603050405020304" pitchFamily="18" charset="0"/>
              </a:rPr>
              <a:t>Cỏ non khóc nấc lên:</a:t>
            </a:r>
            <a:endParaRPr lang="en-US" sz="2000">
              <a:solidFill>
                <a:prstClr val="black"/>
              </a:solidFill>
              <a:latin typeface="Times New Roman" panose="02020603050405020304" pitchFamily="18" charset="0"/>
              <a:ea typeface="Arial-Rounded" panose="020B0500000000000000" charset="0"/>
              <a:cs typeface="Times New Roman" panose="02020603050405020304" pitchFamily="18" charset="0"/>
            </a:endParaRPr>
          </a:p>
          <a:p>
            <a:pPr lvl="0" indent="457200">
              <a:defRPr/>
            </a:pPr>
            <a:r>
              <a:rPr lang="en-US" sz="2000">
                <a:solidFill>
                  <a:prstClr val="black"/>
                </a:solidFill>
                <a:latin typeface="Times New Roman" panose="02020603050405020304" pitchFamily="18" charset="0"/>
                <a:ea typeface="Arial-Rounded" panose="020B0500000000000000" charset="0"/>
                <a:cs typeface="Times New Roman" panose="02020603050405020304" pitchFamily="18" charset="0"/>
              </a:rPr>
              <a:t>- Chị ơi, em không đứng thẳng được nữa. Các bạn nhỏ đã đến đây chơi đùa và dẫm lên em.</a:t>
            </a:r>
            <a:endParaRPr lang="en-US" sz="2000">
              <a:solidFill>
                <a:prstClr val="black"/>
              </a:solidFill>
              <a:latin typeface="Times New Roman" panose="02020603050405020304" pitchFamily="18" charset="0"/>
              <a:ea typeface="Arial-Rounded" panose="020B0500000000000000" charset="0"/>
              <a:cs typeface="Times New Roman" panose="02020603050405020304" pitchFamily="18" charset="0"/>
            </a:endParaRPr>
          </a:p>
          <a:p>
            <a:pPr lvl="0" indent="457200">
              <a:defRPr/>
            </a:pPr>
            <a:r>
              <a:rPr lang="en-US" sz="2000">
                <a:solidFill>
                  <a:prstClr val="black"/>
                </a:solidFill>
                <a:latin typeface="Times New Roman" panose="02020603050405020304" pitchFamily="18" charset="0"/>
                <a:ea typeface="Arial-Rounded" panose="020B0500000000000000" charset="0"/>
                <a:cs typeface="Times New Roman" panose="02020603050405020304" pitchFamily="18" charset="0"/>
              </a:rPr>
              <a:t>Én nâu lặng đi một phút rồi bỗng reo lên:</a:t>
            </a:r>
            <a:endParaRPr lang="en-US" sz="2000">
              <a:solidFill>
                <a:prstClr val="black"/>
              </a:solidFill>
              <a:latin typeface="Times New Roman" panose="02020603050405020304" pitchFamily="18" charset="0"/>
              <a:ea typeface="Arial-Rounded" panose="020B0500000000000000" charset="0"/>
              <a:cs typeface="Times New Roman" panose="02020603050405020304" pitchFamily="18" charset="0"/>
            </a:endParaRPr>
          </a:p>
          <a:p>
            <a:pPr lvl="0">
              <a:defRPr/>
            </a:pPr>
            <a:r>
              <a:rPr lang="en-US" sz="2000">
                <a:solidFill>
                  <a:prstClr val="black"/>
                </a:solidFill>
                <a:latin typeface="Times New Roman" panose="02020603050405020304" pitchFamily="18" charset="0"/>
                <a:ea typeface="Arial-Rounded" panose="020B0500000000000000" charset="0"/>
                <a:cs typeface="Times New Roman" panose="02020603050405020304" pitchFamily="18" charset="0"/>
              </a:rPr>
              <a:t>       - Đừng khóc nữa, chị sẽ giúp em.</a:t>
            </a:r>
            <a:endParaRPr lang="en-US" sz="2000">
              <a:solidFill>
                <a:prstClr val="black"/>
              </a:solidFill>
              <a:latin typeface="Times New Roman" panose="02020603050405020304" pitchFamily="18" charset="0"/>
              <a:ea typeface="Arial-Rounded" panose="020B0500000000000000" charset="0"/>
              <a:cs typeface="Times New Roman" panose="02020603050405020304" pitchFamily="18" charset="0"/>
            </a:endParaRPr>
          </a:p>
          <a:p>
            <a:pPr lvl="0" indent="457200" algn="just">
              <a:defRPr/>
            </a:pPr>
            <a:r>
              <a:rPr lang="en-US" sz="2000">
                <a:solidFill>
                  <a:prstClr val="black"/>
                </a:solidFill>
                <a:latin typeface="Times New Roman" panose="02020603050405020304" pitchFamily="18" charset="0"/>
                <a:cs typeface="Times New Roman" panose="02020603050405020304" pitchFamily="18" charset="0"/>
              </a:rPr>
              <a:t>Thế rồi, én nâu gọi thêm rất nhiều bạn của mình. Suốt đêm, cả đàn én ra sức đi tìm cỏ khô tết thành dòng chữ “Không dẫm chân lên cỏ!” đặt bên cạnh bãi cỏ. Xong việc én nâu tươi cười bảo cỏ non:</a:t>
            </a:r>
            <a:endParaRPr lang="en-US" sz="2000">
              <a:solidFill>
                <a:prstClr val="black"/>
              </a:solidFill>
              <a:latin typeface="Times New Roman" panose="02020603050405020304" pitchFamily="18" charset="0"/>
              <a:cs typeface="Times New Roman" panose="02020603050405020304" pitchFamily="18" charset="0"/>
            </a:endParaRPr>
          </a:p>
          <a:p>
            <a:pPr lvl="0" indent="457200" algn="just">
              <a:defRPr/>
            </a:pPr>
            <a:r>
              <a:rPr lang="en-US" sz="2000">
                <a:solidFill>
                  <a:prstClr val="black"/>
                </a:solidFill>
                <a:latin typeface="Times New Roman" panose="02020603050405020304" pitchFamily="18" charset="0"/>
                <a:cs typeface="Times New Roman" panose="02020603050405020304" pitchFamily="18" charset="0"/>
              </a:rPr>
              <a:t>- Từ nay em yên tâm rồi. Không còn ai dẫm lên em nữa đâu.</a:t>
            </a:r>
            <a:endParaRPr lang="en-US" sz="2000">
              <a:solidFill>
                <a:prstClr val="black"/>
              </a:solidFill>
              <a:latin typeface="Times New Roman" panose="02020603050405020304" pitchFamily="18" charset="0"/>
              <a:cs typeface="Times New Roman" panose="02020603050405020304" pitchFamily="18" charset="0"/>
            </a:endParaRPr>
          </a:p>
          <a:p>
            <a:pPr lvl="0" indent="457200" algn="just">
              <a:defRPr/>
            </a:pPr>
            <a:r>
              <a:rPr lang="en-US" sz="2000">
                <a:solidFill>
                  <a:prstClr val="black"/>
                </a:solidFill>
                <a:latin typeface="Times New Roman" panose="02020603050405020304" pitchFamily="18" charset="0"/>
                <a:cs typeface="Times New Roman" panose="02020603050405020304" pitchFamily="18" charset="0"/>
              </a:rPr>
              <a:t>Cỏ non nhoẻn miệng cười và cảm ơn chị én nâu.</a:t>
            </a:r>
            <a:endParaRPr lang="en-US" sz="2000">
              <a:solidFill>
                <a:prstClr val="black"/>
              </a:solidFill>
              <a:latin typeface="Times New Roman" panose="02020603050405020304" pitchFamily="18" charset="0"/>
              <a:cs typeface="Times New Roman" panose="02020603050405020304" pitchFamily="18" charset="0"/>
            </a:endParaRPr>
          </a:p>
          <a:p>
            <a:pPr lvl="0" indent="457200" algn="just">
              <a:defRPr/>
            </a:pPr>
            <a:r>
              <a:rPr lang="en-US" sz="2000">
                <a:solidFill>
                  <a:prstClr val="black"/>
                </a:solidFill>
                <a:latin typeface="Times New Roman" panose="02020603050405020304" pitchFamily="18" charset="0"/>
                <a:cs typeface="Times New Roman" panose="02020603050405020304" pitchFamily="18" charset="0"/>
              </a:rPr>
              <a:t>                     (</a:t>
            </a:r>
            <a:r>
              <a:rPr lang="en-US">
                <a:solidFill>
                  <a:prstClr val="black"/>
                </a:solidFill>
                <a:latin typeface="Times New Roman" panose="02020603050405020304" pitchFamily="18" charset="0"/>
                <a:cs typeface="Times New Roman" panose="02020603050405020304" pitchFamily="18" charset="0"/>
              </a:rPr>
              <a:t>Theo </a:t>
            </a:r>
            <a:r>
              <a:rPr lang="en-US" i="1">
                <a:solidFill>
                  <a:prstClr val="black"/>
                </a:solidFill>
                <a:latin typeface="Times New Roman" panose="02020603050405020304" pitchFamily="18" charset="0"/>
                <a:cs typeface="Times New Roman" panose="02020603050405020304" pitchFamily="18" charset="0"/>
              </a:rPr>
              <a:t>365 truyện kể hằng đêm </a:t>
            </a:r>
            <a:r>
              <a:rPr lang="en-US">
                <a:solidFill>
                  <a:prstClr val="black"/>
                </a:solidFill>
                <a:latin typeface="Times New Roman" panose="02020603050405020304" pitchFamily="18" charset="0"/>
                <a:cs typeface="Times New Roman" panose="02020603050405020304" pitchFamily="18" charset="0"/>
              </a:rPr>
              <a:t>)</a:t>
            </a:r>
            <a:endParaRPr lang="en-US" sz="2000" i="1">
              <a:solidFill>
                <a:prstClr val="black"/>
              </a:solidFill>
              <a:latin typeface="Times New Roman" panose="02020603050405020304" pitchFamily="18" charset="0"/>
              <a:cs typeface="Times New Roman" panose="02020603050405020304" pitchFamily="18" charset="0"/>
            </a:endParaRPr>
          </a:p>
          <a:p>
            <a:pPr marL="342900" lvl="0" indent="-342900">
              <a:buFontTx/>
              <a:buChar char="-"/>
              <a:defRPr/>
            </a:pPr>
            <a:endParaRPr lang="en-US" sz="2000">
              <a:solidFill>
                <a:prstClr val="black"/>
              </a:solidFill>
              <a:latin typeface="Times New Roman" panose="02020603050405020304" pitchFamily="18" charset="0"/>
              <a:ea typeface="Arial-Rounded" panose="020B0500000000000000" charset="0"/>
              <a:cs typeface="Times New Roman" panose="02020603050405020304" pitchFamily="18" charset="0"/>
            </a:endParaRPr>
          </a:p>
          <a:p>
            <a:pPr marL="0" marR="0" lvl="0" indent="457200" algn="just"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a:stretch>
            <a:fillRect/>
          </a:stretch>
        </p:blipFill>
        <p:spPr>
          <a:xfrm>
            <a:off x="8128285" y="4789394"/>
            <a:ext cx="3966305" cy="1985472"/>
          </a:xfrm>
          <a:prstGeom prst="rect">
            <a:avLst/>
          </a:prstGeom>
        </p:spPr>
      </p:pic>
      <p:sp>
        <p:nvSpPr>
          <p:cNvPr id="9" name="Oval 8"/>
          <p:cNvSpPr/>
          <p:nvPr/>
        </p:nvSpPr>
        <p:spPr>
          <a:xfrm>
            <a:off x="224656" y="778716"/>
            <a:ext cx="518305" cy="456812"/>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2" name="Oval 11"/>
          <p:cNvSpPr/>
          <p:nvPr/>
        </p:nvSpPr>
        <p:spPr>
          <a:xfrm>
            <a:off x="224656" y="1398650"/>
            <a:ext cx="518305" cy="456812"/>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3" name="Oval 12"/>
          <p:cNvSpPr/>
          <p:nvPr/>
        </p:nvSpPr>
        <p:spPr>
          <a:xfrm>
            <a:off x="281798" y="3774206"/>
            <a:ext cx="518305" cy="456812"/>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3</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49833" y="654749"/>
            <a:ext cx="4185289" cy="829945"/>
          </a:xfrm>
          <a:prstGeom prst="rect">
            <a:avLst/>
          </a:prstGeom>
          <a:noFill/>
        </p:spPr>
        <p:txBody>
          <a:bodyPr wrap="square" rtlCol="0">
            <a:spAutoFit/>
          </a:bodyPr>
          <a:lstStyle/>
          <a:p>
            <a:pPr defTabSz="1219200">
              <a:lnSpc>
                <a:spcPct val="150000"/>
              </a:lnSpc>
              <a:buClr>
                <a:srgbClr val="000000"/>
              </a:buClr>
            </a:pPr>
            <a:r>
              <a:rPr lang="en-US" sz="3200" b="1" kern="0" dirty="0" err="1">
                <a:solidFill>
                  <a:srgbClr val="FFAB40">
                    <a:lumMod val="50000"/>
                  </a:srgbClr>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Luyện</a:t>
            </a:r>
            <a:r>
              <a:rPr lang="en-US" sz="3200" b="1" kern="0" dirty="0">
                <a:solidFill>
                  <a:srgbClr val="FFAB40">
                    <a:lumMod val="50000"/>
                  </a:srgbClr>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b="1" kern="0" dirty="0" err="1">
                <a:solidFill>
                  <a:srgbClr val="FFAB40">
                    <a:lumMod val="50000"/>
                  </a:srgbClr>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đọc</a:t>
            </a:r>
            <a:r>
              <a:rPr lang="en-US" sz="3200" b="1" kern="0" dirty="0">
                <a:solidFill>
                  <a:srgbClr val="FFAB40">
                    <a:lumMod val="50000"/>
                  </a:srgbClr>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b="1" kern="0" dirty="0" err="1">
                <a:solidFill>
                  <a:srgbClr val="FFAB40">
                    <a:lumMod val="50000"/>
                  </a:srgbClr>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câu</a:t>
            </a:r>
            <a:r>
              <a:rPr lang="en-US" sz="3200" b="1" kern="0" dirty="0">
                <a:solidFill>
                  <a:srgbClr val="FFAB40">
                    <a:lumMod val="50000"/>
                  </a:srgbClr>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b="1" kern="0" dirty="0" err="1">
                <a:solidFill>
                  <a:srgbClr val="FFAB40">
                    <a:lumMod val="50000"/>
                  </a:srgbClr>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dài</a:t>
            </a:r>
            <a:endParaRPr lang="en-US" sz="3200" b="1" kern="0" dirty="0">
              <a:solidFill>
                <a:srgbClr val="FFAB40">
                  <a:lumMod val="50000"/>
                </a:srgbClr>
              </a:solidFill>
              <a:latin typeface="Times New Roman" panose="02020603050405020304" pitchFamily="18" charset="0"/>
              <a:ea typeface="Arial-Rounded" panose="020B0500000000000000" charset="0"/>
              <a:cs typeface="Times New Roman" panose="02020603050405020304" pitchFamily="18" charset="0"/>
              <a:sym typeface="Arial" panose="020B0604020202020204"/>
            </a:endParaRPr>
          </a:p>
        </p:txBody>
      </p:sp>
      <p:sp>
        <p:nvSpPr>
          <p:cNvPr id="3" name="Rectangle 2"/>
          <p:cNvSpPr/>
          <p:nvPr/>
        </p:nvSpPr>
        <p:spPr>
          <a:xfrm>
            <a:off x="1234912" y="1725853"/>
            <a:ext cx="9973558" cy="1475981"/>
          </a:xfrm>
          <a:prstGeom prst="rect">
            <a:avLst/>
          </a:prstGeom>
        </p:spPr>
        <p:txBody>
          <a:bodyPr wrap="square">
            <a:spAutoFit/>
          </a:bodyPr>
          <a:lstStyle/>
          <a:p>
            <a:pPr algn="just" defTabSz="1219200">
              <a:lnSpc>
                <a:spcPct val="150000"/>
              </a:lnSpc>
              <a:buClr>
                <a:srgbClr val="000000"/>
              </a:buClr>
            </a:pPr>
            <a:r>
              <a:rPr lang="en-US" sz="3200"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kern="0" dirty="0" err="1">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Một</a:t>
            </a:r>
            <a:r>
              <a:rPr lang="en-US" sz="3200"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kern="0" dirty="0" err="1">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hôm</a:t>
            </a:r>
            <a:r>
              <a:rPr lang="en-US" sz="3200"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kern="0" dirty="0" err="1">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chị</a:t>
            </a:r>
            <a:r>
              <a:rPr lang="en-US" sz="3200"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kern="0" dirty="0" err="1">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én</a:t>
            </a:r>
            <a:r>
              <a:rPr lang="en-US" sz="3200"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kern="0" dirty="0" err="1">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nâu</a:t>
            </a:r>
            <a:r>
              <a:rPr lang="en-US" sz="3200"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kern="0" dirty="0" err="1">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đang</a:t>
            </a:r>
            <a:r>
              <a:rPr lang="en-US" sz="3200"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kern="0" dirty="0" err="1">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sửa</a:t>
            </a:r>
            <a:r>
              <a:rPr lang="en-US" sz="3200"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kern="0" dirty="0" err="1">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soạn</a:t>
            </a:r>
            <a:r>
              <a:rPr lang="en-US" sz="3200"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kern="0" dirty="0" err="1">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đi</a:t>
            </a:r>
            <a:r>
              <a:rPr lang="en-US" sz="3200"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kern="0" dirty="0" err="1">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ngủ</a:t>
            </a:r>
            <a:r>
              <a:rPr lang="en-US" sz="3200"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kern="0" dirty="0" err="1">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thì</a:t>
            </a:r>
            <a:r>
              <a:rPr lang="en-US" sz="3200"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kern="0" dirty="0" err="1">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nghe</a:t>
            </a:r>
            <a:r>
              <a:rPr lang="en-US" sz="3200"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kern="0" dirty="0" err="1">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thấy</a:t>
            </a:r>
            <a:r>
              <a:rPr lang="en-US" sz="3200"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kern="0" dirty="0" err="1">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tiếng</a:t>
            </a:r>
            <a:r>
              <a:rPr lang="en-US" sz="3200"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kern="0" dirty="0" err="1">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khóc</a:t>
            </a:r>
            <a:r>
              <a:rPr lang="en-US" sz="3200"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kern="0" dirty="0" err="1">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thút</a:t>
            </a:r>
            <a:r>
              <a:rPr lang="en-US" sz="3200"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kern="0" dirty="0" err="1">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thít</a:t>
            </a:r>
            <a:r>
              <a:rPr lang="en-US" sz="3200"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a:t>
            </a:r>
            <a:endParaRPr lang="vi-VN" sz="3200"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endParaRPr>
          </a:p>
        </p:txBody>
      </p:sp>
      <p:grpSp>
        <p:nvGrpSpPr>
          <p:cNvPr id="13" name="Group 12"/>
          <p:cNvGrpSpPr/>
          <p:nvPr/>
        </p:nvGrpSpPr>
        <p:grpSpPr>
          <a:xfrm>
            <a:off x="2371726" y="613991"/>
            <a:ext cx="1861191" cy="740289"/>
            <a:chOff x="635794" y="460493"/>
            <a:chExt cx="1395893" cy="555217"/>
          </a:xfrm>
        </p:grpSpPr>
        <p:sp>
          <p:nvSpPr>
            <p:cNvPr id="14" name="TextBox 13"/>
            <p:cNvSpPr txBox="1"/>
            <p:nvPr/>
          </p:nvSpPr>
          <p:spPr>
            <a:xfrm>
              <a:off x="1218102" y="460493"/>
              <a:ext cx="813585" cy="430791"/>
            </a:xfrm>
            <a:prstGeom prst="rect">
              <a:avLst/>
            </a:prstGeom>
            <a:noFill/>
          </p:spPr>
          <p:txBody>
            <a:bodyPr wrap="square" rtlCol="0">
              <a:spAutoFit/>
            </a:bodyPr>
            <a:lstStyle/>
            <a:p>
              <a:pPr algn="ctr" defTabSz="1219200">
                <a:lnSpc>
                  <a:spcPct val="150000"/>
                </a:lnSpc>
                <a:buClr>
                  <a:srgbClr val="000000"/>
                </a:buClr>
              </a:pPr>
              <a:r>
                <a:rPr lang="vi-VN" sz="2400" b="1" kern="0" dirty="0">
                  <a:solidFill>
                    <a:srgbClr val="17479D"/>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ĐỌC</a:t>
              </a:r>
              <a:endParaRPr lang="vi-VN" sz="2400" b="1" kern="0" dirty="0">
                <a:solidFill>
                  <a:srgbClr val="17479D"/>
                </a:solidFill>
                <a:latin typeface="Times New Roman" panose="02020603050405020304" pitchFamily="18" charset="0"/>
                <a:ea typeface="Arial-Rounded" panose="020B0500000000000000" charset="0"/>
                <a:cs typeface="Times New Roman" panose="02020603050405020304" pitchFamily="18" charset="0"/>
                <a:sym typeface="Arial" panose="020B0604020202020204"/>
              </a:endParaRPr>
            </a:p>
          </p:txBody>
        </p:sp>
        <p:pic>
          <p:nvPicPr>
            <p:cNvPr id="15" name="Picture 14"/>
            <p:cNvPicPr>
              <a:picLocks noChangeAspect="1"/>
            </p:cNvPicPr>
            <p:nvPr/>
          </p:nvPicPr>
          <p:blipFill rotWithShape="1">
            <a:blip r:embed="rId1">
              <a:clrChange>
                <a:clrFrom>
                  <a:srgbClr val="FFFCFF"/>
                </a:clrFrom>
                <a:clrTo>
                  <a:srgbClr val="FFFCFF">
                    <a:alpha val="0"/>
                  </a:srgbClr>
                </a:clrTo>
              </a:clrChange>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rcRect l="1772" t="2351" r="1"/>
            <a:stretch>
              <a:fillRect/>
            </a:stretch>
          </p:blipFill>
          <p:spPr>
            <a:xfrm>
              <a:off x="635794" y="490538"/>
              <a:ext cx="582308" cy="525172"/>
            </a:xfrm>
            <a:prstGeom prst="rect">
              <a:avLst/>
            </a:prstGeom>
          </p:spPr>
        </p:pic>
      </p:grpSp>
      <p:cxnSp>
        <p:nvCxnSpPr>
          <p:cNvPr id="12" name="Straight Connector 11"/>
          <p:cNvCxnSpPr/>
          <p:nvPr/>
        </p:nvCxnSpPr>
        <p:spPr>
          <a:xfrm flipH="1">
            <a:off x="3479072" y="1805770"/>
            <a:ext cx="148416" cy="5858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9406932" y="1805770"/>
            <a:ext cx="148416" cy="5858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650881" y="2615728"/>
            <a:ext cx="148416" cy="5858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502378" y="2615729"/>
            <a:ext cx="148416" cy="5858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234912" y="3537800"/>
            <a:ext cx="9973558" cy="2214645"/>
          </a:xfrm>
          <a:prstGeom prst="rect">
            <a:avLst/>
          </a:prstGeom>
        </p:spPr>
        <p:txBody>
          <a:bodyPr wrap="square">
            <a:spAutoFit/>
          </a:bodyPr>
          <a:lstStyle/>
          <a:p>
            <a:pPr algn="just" defTabSz="1219200">
              <a:lnSpc>
                <a:spcPct val="150000"/>
              </a:lnSpc>
              <a:buClr>
                <a:srgbClr val="000000"/>
              </a:buClr>
            </a:pPr>
            <a:r>
              <a:rPr lang="en-US" sz="3200"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kern="0" dirty="0" err="1">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Suốt</a:t>
            </a:r>
            <a:r>
              <a:rPr lang="en-US" sz="3200"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kern="0" dirty="0" err="1">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đêm</a:t>
            </a:r>
            <a:r>
              <a:rPr lang="en-US" sz="3200"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kern="0" dirty="0" err="1">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cả</a:t>
            </a:r>
            <a:r>
              <a:rPr lang="en-US" sz="3200"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kern="0" dirty="0" err="1">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đàn</a:t>
            </a:r>
            <a:r>
              <a:rPr lang="en-US" sz="3200"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kern="0" dirty="0" err="1">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én</a:t>
            </a:r>
            <a:r>
              <a:rPr lang="en-US" sz="3200"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kern="0" dirty="0" err="1">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ra</a:t>
            </a:r>
            <a:r>
              <a:rPr lang="en-US" sz="3200"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kern="0" dirty="0" err="1">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sức</a:t>
            </a:r>
            <a:r>
              <a:rPr lang="en-US" sz="3200"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kern="0" dirty="0" err="1">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đi</a:t>
            </a:r>
            <a:r>
              <a:rPr lang="en-US" sz="3200"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kern="0" dirty="0" err="1">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tìm</a:t>
            </a:r>
            <a:r>
              <a:rPr lang="en-US" sz="3200"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kern="0" dirty="0" err="1">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cỏ</a:t>
            </a:r>
            <a:r>
              <a:rPr lang="en-US" sz="3200"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kern="0" dirty="0" err="1">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khô</a:t>
            </a:r>
            <a:r>
              <a:rPr lang="en-US" sz="3200"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kern="0" dirty="0" err="1">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tết</a:t>
            </a:r>
            <a:r>
              <a:rPr lang="en-US" sz="3200"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kern="0" dirty="0" err="1">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thành</a:t>
            </a:r>
            <a:r>
              <a:rPr lang="en-US" sz="3200"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kern="0" dirty="0" err="1">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dòng</a:t>
            </a:r>
            <a:r>
              <a:rPr lang="en-US" sz="3200"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kern="0" dirty="0" err="1">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chữ</a:t>
            </a:r>
            <a:r>
              <a:rPr lang="en-US" sz="3200"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kern="0" dirty="0" err="1">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Không</a:t>
            </a:r>
            <a:r>
              <a:rPr lang="en-US" sz="3200"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kern="0" dirty="0" err="1">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dẫm</a:t>
            </a:r>
            <a:r>
              <a:rPr lang="en-US" sz="3200"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kern="0" dirty="0" err="1">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chân</a:t>
            </a:r>
            <a:r>
              <a:rPr lang="en-US" sz="3200"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kern="0" dirty="0" err="1">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lên</a:t>
            </a:r>
            <a:r>
              <a:rPr lang="en-US" sz="3200"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kern="0" dirty="0" err="1">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cỏ</a:t>
            </a:r>
            <a:r>
              <a:rPr lang="en-US" sz="3200"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kern="0" dirty="0" err="1">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đặt</a:t>
            </a:r>
            <a:r>
              <a:rPr lang="en-US" sz="3200"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kern="0" dirty="0" err="1">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bên</a:t>
            </a:r>
            <a:r>
              <a:rPr lang="en-US" sz="3200"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kern="0" dirty="0" err="1">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cạnh</a:t>
            </a:r>
            <a:r>
              <a:rPr lang="en-US" sz="3200"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kern="0" dirty="0" err="1">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bãi</a:t>
            </a:r>
            <a:r>
              <a:rPr lang="en-US" sz="3200"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 </a:t>
            </a:r>
            <a:r>
              <a:rPr lang="en-US" sz="3200" kern="0" dirty="0" err="1">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cỏ</a:t>
            </a:r>
            <a:r>
              <a:rPr lang="en-US" sz="3200"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rPr>
              <a:t>.</a:t>
            </a:r>
            <a:endParaRPr lang="vi-VN" sz="3200" kern="0" dirty="0">
              <a:solidFill>
                <a:srgbClr val="000000"/>
              </a:solidFill>
              <a:latin typeface="Times New Roman" panose="02020603050405020304" pitchFamily="18" charset="0"/>
              <a:ea typeface="Arial-Rounded" panose="020B0500000000000000" charset="0"/>
              <a:cs typeface="Times New Roman" panose="02020603050405020304" pitchFamily="18" charset="0"/>
              <a:sym typeface="Arial" panose="020B0604020202020204"/>
            </a:endParaRPr>
          </a:p>
        </p:txBody>
      </p:sp>
      <p:cxnSp>
        <p:nvCxnSpPr>
          <p:cNvPr id="21" name="Straight Connector 20"/>
          <p:cNvCxnSpPr/>
          <p:nvPr/>
        </p:nvCxnSpPr>
        <p:spPr>
          <a:xfrm flipH="1">
            <a:off x="3478860" y="3739777"/>
            <a:ext cx="148416" cy="5858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931564" y="4444701"/>
            <a:ext cx="148416" cy="5858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8602247" y="3739427"/>
            <a:ext cx="148416" cy="5858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9746655" y="4444435"/>
            <a:ext cx="148416" cy="5858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9895332" y="4445070"/>
            <a:ext cx="148416" cy="5858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par>
                                <p:cTn id="28" presetID="22" presetClass="entr" presetSubtype="1"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up)">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up)">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up)">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up)">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up)">
                                      <p:cBhvr>
                                        <p:cTn id="55" dur="500"/>
                                        <p:tgtEl>
                                          <p:spTgt spid="24"/>
                                        </p:tgtEl>
                                      </p:cBhvr>
                                    </p:animEffect>
                                  </p:childTnLst>
                                </p:cTn>
                              </p:par>
                              <p:par>
                                <p:cTn id="56" presetID="22" presetClass="entr" presetSubtype="1"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up)">
                                      <p:cBhvr>
                                        <p:cTn id="5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0" grpId="0"/>
    </p:bldLst>
  </p:timing>
</p:sld>
</file>

<file path=ppt/tags/tag1.xml><?xml version="1.0" encoding="utf-8"?>
<p:tagLst xmlns:p="http://schemas.openxmlformats.org/presentationml/2006/main">
  <p:tag name="KSO_WM_TAG_VERSION" val="1.0"/>
  <p:tag name="KSO_WM_TEMPLATE_CATEGORY" val="custom"/>
  <p:tag name="KSO_WM_TEMPLATE_INDEX" val="20184553"/>
</p:tagLst>
</file>

<file path=ppt/tags/tag2.xml><?xml version="1.0" encoding="utf-8"?>
<p:tagLst xmlns:p="http://schemas.openxmlformats.org/presentationml/2006/main">
  <p:tag name="KSO_WM_TAG_VERSION" val="1.0"/>
  <p:tag name="KSO_WM_TEMPLATE_CATEGORY" val="custom"/>
  <p:tag name="KSO_WM_TEMPLATE_INDEX" val="20184553"/>
</p:tagLst>
</file>

<file path=ppt/tags/tag3.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4nw0jox">
      <a:majorFont>
        <a:latin typeface="字魂105号-简雅黑"/>
        <a:ea typeface="字魂105号-简雅黑"/>
        <a:cs typeface=""/>
      </a:majorFont>
      <a:minorFont>
        <a:latin typeface="字魂105号-简雅黑"/>
        <a:ea typeface="字魂105号-简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6829</Words>
  <Application>WPS Presentation</Application>
  <PresentationFormat>Widescreen</PresentationFormat>
  <Paragraphs>231</Paragraphs>
  <Slides>23</Slides>
  <Notes>10</Notes>
  <HiddenSlides>0</HiddenSlides>
  <MMClips>1</MMClips>
  <ScaleCrop>false</ScaleCrop>
  <HeadingPairs>
    <vt:vector size="6" baseType="variant">
      <vt:variant>
        <vt:lpstr>已用的字体</vt:lpstr>
      </vt:variant>
      <vt:variant>
        <vt:i4>32</vt:i4>
      </vt:variant>
      <vt:variant>
        <vt:lpstr>主题</vt:lpstr>
      </vt:variant>
      <vt:variant>
        <vt:i4>5</vt:i4>
      </vt:variant>
      <vt:variant>
        <vt:lpstr>幻灯片标题</vt:lpstr>
      </vt:variant>
      <vt:variant>
        <vt:i4>23</vt:i4>
      </vt:variant>
    </vt:vector>
  </HeadingPairs>
  <TitlesOfParts>
    <vt:vector size="60" baseType="lpstr">
      <vt:lpstr>Arial</vt:lpstr>
      <vt:lpstr>SimSun</vt:lpstr>
      <vt:lpstr>Wingdings</vt:lpstr>
      <vt:lpstr>黑体</vt:lpstr>
      <vt:lpstr>Kalam</vt:lpstr>
      <vt:lpstr>Montserrat</vt:lpstr>
      <vt:lpstr>#9Slide03 Montserrat</vt:lpstr>
      <vt:lpstr>Arial</vt:lpstr>
      <vt:lpstr>Calibri</vt:lpstr>
      <vt:lpstr>#9Slide03 Arima Madurai Medium</vt:lpstr>
      <vt:lpstr>Arial-Rounded</vt:lpstr>
      <vt:lpstr>Yellowtail</vt:lpstr>
      <vt:lpstr>HP001 4 hàng</vt:lpstr>
      <vt:lpstr>SVN-Gretoon</vt:lpstr>
      <vt:lpstr>Segoe Print</vt:lpstr>
      <vt:lpstr>方正粗圆_GBK</vt:lpstr>
      <vt:lpstr>Microsoft YaHei</vt:lpstr>
      <vt:lpstr>Arial Unicode MS</vt:lpstr>
      <vt:lpstr>字魂105号-简雅黑</vt:lpstr>
      <vt:lpstr>南构钦雕汉古</vt:lpstr>
      <vt:lpstr>Times New Roman</vt:lpstr>
      <vt:lpstr>Calibri</vt:lpstr>
      <vt:lpstr>DFPOP1-W9</vt:lpstr>
      <vt:lpstr>#9Slide03 NettoOTLight</vt:lpstr>
      <vt:lpstr>UTM Avo</vt:lpstr>
      <vt:lpstr>#9Slide07 SVNZiclets</vt:lpstr>
      <vt:lpstr>Brush Script MT</vt:lpstr>
      <vt:lpstr>Bowlby One SC</vt:lpstr>
      <vt:lpstr>等线 Light</vt:lpstr>
      <vt:lpstr>等线</vt:lpstr>
      <vt:lpstr>Bradley Hand ITC</vt:lpstr>
      <vt:lpstr>Bookman Old Style</vt:lpstr>
      <vt:lpstr>2_Office 主题​​</vt:lpstr>
      <vt:lpstr>Office 主题​​</vt:lpstr>
      <vt:lpstr>1_Office 主题</vt:lpstr>
      <vt:lpstr>Doodle Sketchbook by Slidesgo</vt:lpstr>
      <vt:lpstr>1_Doodle Sketchbook by Slidesgo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4</cp:revision>
  <dcterms:created xsi:type="dcterms:W3CDTF">2021-08-02T09:04:00Z</dcterms:created>
  <dcterms:modified xsi:type="dcterms:W3CDTF">2023-03-05T09:02:08Z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7CBBBE80615B4BAD83F01471609B4541</vt:lpwstr>
  </property>
  <property fmtid="{D5CDD505-2E9C-101B-9397-08002B2CF9AE}" pid="3" name="KSOProductBuildVer">
    <vt:lpwstr>1033-11.2.0.11486</vt:lpwstr>
  </property>
</Properties>
</file>