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5" r:id="rId4"/>
    <p:sldMasterId id="2147483676" r:id="rId5"/>
  </p:sldMasterIdLst>
  <p:notesMasterIdLst>
    <p:notesMasterId r:id="rId8"/>
  </p:notesMasterIdLst>
  <p:sldIdLst>
    <p:sldId id="11088424" r:id="rId6"/>
    <p:sldId id="11088416" r:id="rId7"/>
    <p:sldId id="267" r:id="rId9"/>
    <p:sldId id="377" r:id="rId10"/>
    <p:sldId id="11088412" r:id="rId11"/>
    <p:sldId id="11088409" r:id="rId12"/>
    <p:sldId id="11088417" r:id="rId13"/>
    <p:sldId id="11088413"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5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C9891-7DAA-40CC-B909-AE27ED449E8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5F395-9ECC-4405-8B4F-EFB9B92F49F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matchingName="Blank">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3" name="TextBox 2"/>
          <p:cNvSpPr txBox="1"/>
          <p:nvPr userDrawn="1"/>
        </p:nvSpPr>
        <p:spPr>
          <a:xfrm>
            <a:off x="7972357" y="6502400"/>
            <a:ext cx="2853447" cy="256545"/>
          </a:xfrm>
          <a:prstGeom prst="rect">
            <a:avLst/>
          </a:prstGeom>
          <a:noFill/>
        </p:spPr>
        <p:txBody>
          <a:bodyPr wrap="square" rtlCol="0">
            <a:spAutoFit/>
          </a:bodyPr>
          <a:lstStyle/>
          <a:p>
            <a:r>
              <a:rPr lang="en-US" sz="1065" dirty="0"/>
              <a:t>De</a:t>
            </a:r>
            <a:endParaRPr lang="en-US" sz="1065"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endParaRPr lang="en-US" sz="1065"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endParaRPr lang="en-US" sz="1065"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matchingName="Section header">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10262493"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pic>
        <p:nvPicPr>
          <p:cNvPr id="4098" name="Picture 2" descr="Cute children playing at pencil house Premium Vecto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1213" y="103878"/>
            <a:ext cx="5416549" cy="6887605"/>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31;p3"/>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32;p3"/>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33;p3"/>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36;p3"/>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9;p3"/>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1" Type="http://schemas.openxmlformats.org/officeDocument/2006/relationships/theme" Target="../theme/theme3.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4" Type="http://schemas.openxmlformats.org/officeDocument/2006/relationships/theme" Target="../theme/theme4.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fld>
            <a:endParaRPr lang="zh-CN" altLang="en-US"/>
          </a:p>
        </p:txBody>
      </p:sp>
      <p:sp>
        <p:nvSpPr>
          <p:cNvPr id="7" name="TextBox 6"/>
          <p:cNvSpPr txBox="1"/>
          <p:nvPr userDrawn="1"/>
        </p:nvSpPr>
        <p:spPr>
          <a:xfrm>
            <a:off x="10390243" y="18886"/>
            <a:ext cx="17343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Design by: </a:t>
            </a:r>
            <a:r>
              <a:rPr lang="en-US" sz="1200" dirty="0" err="1">
                <a:latin typeface="Times New Roman" panose="02020603050405020304" pitchFamily="18" charset="0"/>
                <a:cs typeface="Times New Roman" panose="02020603050405020304" pitchFamily="18" charset="0"/>
              </a:rPr>
              <a:t>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Thảo</a:t>
            </a:r>
            <a:endParaRPr lang="en-US" sz="1200" dirty="0">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endParaRP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endPar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endParaRP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sp>
        <p:nvSpPr>
          <p:cNvPr id="4" name="TextBox 3"/>
          <p:cNvSpPr txBox="1"/>
          <p:nvPr userDrawn="1"/>
        </p:nvSpPr>
        <p:spPr>
          <a:xfrm>
            <a:off x="10328697" y="6601456"/>
            <a:ext cx="1734350" cy="256545"/>
          </a:xfrm>
          <a:prstGeom prst="rect">
            <a:avLst/>
          </a:prstGeom>
          <a:noFill/>
        </p:spPr>
        <p:txBody>
          <a:bodyPr wrap="square" rtlCol="0">
            <a:spAutoFit/>
          </a:bodyPr>
          <a:lstStyle/>
          <a:p>
            <a:r>
              <a:rPr lang="en-US" sz="1065" dirty="0"/>
              <a:t>Design by: </a:t>
            </a:r>
            <a:r>
              <a:rPr lang="en-US" sz="1065" dirty="0" err="1"/>
              <a:t>Hương</a:t>
            </a:r>
            <a:r>
              <a:rPr lang="en-US" sz="1065" dirty="0"/>
              <a:t> </a:t>
            </a:r>
            <a:r>
              <a:rPr lang="en-US" sz="1065" dirty="0" err="1"/>
              <a:t>Thảo</a:t>
            </a:r>
            <a:endParaRPr lang="en-US" sz="1065" dirty="0"/>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defTabSz="1219200" rtl="0" eaLnBrk="1" latinLnBrk="0" hangingPunct="1">
        <a:spcBef>
          <a:spcPct val="0"/>
        </a:spcBef>
        <a:buNone/>
        <a:defRPr sz="5865" b="0" i="0" u="none"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b="0" i="0" u="none"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7.xml"/><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emf"/><Relationship Id="rId2" Type="http://schemas.openxmlformats.org/officeDocument/2006/relationships/image" Target="../media/image16.emf"/><Relationship Id="rId10" Type="http://schemas.openxmlformats.org/officeDocument/2006/relationships/notesSlide" Target="../notesSlides/notesSlide1.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6.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28.png"/><Relationship Id="rId1"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28.png"/><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6.xml"/><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r="929" b="8206"/>
          <a:stretch>
            <a:fillRect/>
          </a:stretch>
        </p:blipFill>
        <p:spPr>
          <a:xfrm>
            <a:off x="-1009" y="-44180"/>
            <a:ext cx="12193009" cy="6902180"/>
          </a:xfrm>
          <a:prstGeom prst="rect">
            <a:avLst/>
          </a:prstGeom>
        </p:spPr>
      </p:pic>
      <p:pic>
        <p:nvPicPr>
          <p:cNvPr id="5"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l="26756" t="9026" r="22530" b="69229"/>
          <a:stretch>
            <a:fillRect/>
          </a:stretch>
        </p:blipFill>
        <p:spPr bwMode="auto">
          <a:xfrm flipH="1">
            <a:off x="8333845" y="3354507"/>
            <a:ext cx="4192203"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4"/>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5"/>
          <a:stretch>
            <a:fillRect/>
          </a:stretch>
        </p:blipFill>
        <p:spPr>
          <a:xfrm>
            <a:off x="407467" y="4744556"/>
            <a:ext cx="1249139" cy="1794879"/>
          </a:xfrm>
          <a:prstGeom prst="rect">
            <a:avLst/>
          </a:prstGeom>
          <a:noFill/>
          <a:ln w="9525">
            <a:noFill/>
          </a:ln>
        </p:spPr>
      </p:pic>
      <p:pic>
        <p:nvPicPr>
          <p:cNvPr id="9"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246380" y="3215640"/>
            <a:ext cx="11389360" cy="1938020"/>
          </a:xfrm>
          <a:prstGeom prst="rect">
            <a:avLst/>
          </a:prstGeom>
          <a:noFill/>
        </p:spPr>
        <p:txBody>
          <a:bodyPr wrap="square" rtlCol="0">
            <a:spAutoFit/>
          </a:bodyPr>
          <a:lstStyle/>
          <a:p>
            <a:pPr algn="ctr"/>
            <a:r>
              <a:rPr lang="vi-VN" altLang="en-US" sz="4000" b="1" dirty="0">
                <a:solidFill>
                  <a:srgbClr val="00B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LUYỆN TẬP </a:t>
            </a:r>
            <a:endParaRPr lang="vi-VN" altLang="en-US" sz="4000" b="1" dirty="0">
              <a:solidFill>
                <a:srgbClr val="00B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vi-VN" altLang="en-US" sz="4000" b="1" noProof="0" dirty="0" err="1">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Viết đoạn văn kể về </a:t>
            </a:r>
            <a:r>
              <a:rPr lang="en-US" sz="4000" b="1" noProof="0" dirty="0" err="1">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hoạt</a:t>
            </a:r>
            <a:r>
              <a:rPr lang="en-US" sz="4000" b="1" noProof="0" dirty="0">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000" b="1" noProof="0" dirty="0" err="1">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động</a:t>
            </a:r>
            <a:r>
              <a:rPr lang="en-US" sz="4000" b="1" noProof="0" dirty="0">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endParaRPr lang="en-US" sz="4000" b="1" noProof="0" dirty="0">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endParaRPr>
          </a:p>
          <a:p>
            <a:pPr algn="ctr"/>
            <a:r>
              <a:rPr lang="en-US" sz="4000" b="1" noProof="0" dirty="0" err="1">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của</a:t>
            </a:r>
            <a:r>
              <a:rPr lang="en-US" sz="4000" b="1" noProof="0" dirty="0">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000" b="1" noProof="0" dirty="0" err="1">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một</a:t>
            </a:r>
            <a:r>
              <a:rPr lang="en-US" sz="4000" b="1" noProof="0" dirty="0">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con </a:t>
            </a:r>
            <a:r>
              <a:rPr lang="en-US" sz="4000" b="1" noProof="0" dirty="0" err="1">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vật</a:t>
            </a:r>
            <a:r>
              <a:rPr lang="en-US" sz="4000" b="1" noProof="0" dirty="0">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endParaRPr lang="en-US" altLang="en-US" sz="4000" b="1" noProof="0" dirty="0">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
        <p:nvSpPr>
          <p:cNvPr id="343" name="文本框 342"/>
          <p:cNvSpPr txBox="1"/>
          <p:nvPr/>
        </p:nvSpPr>
        <p:spPr>
          <a:xfrm>
            <a:off x="3626985" y="216308"/>
            <a:ext cx="4837430" cy="414020"/>
          </a:xfrm>
          <a:prstGeom prst="rect">
            <a:avLst/>
          </a:prstGeom>
          <a:noFill/>
        </p:spPr>
        <p:txBody>
          <a:bodyPr wrap="none" rtlCol="0">
            <a:spAutoFit/>
            <a:scene3d>
              <a:camera prst="orthographicFront"/>
              <a:lightRig rig="threePt" dir="t"/>
            </a:scene3d>
            <a:sp3d contourW="12700"/>
          </a:bodyPr>
          <a:p>
            <a:pPr algn="ctr"/>
            <a:r>
              <a:rPr lang="vi-VN" altLang="zh-CN"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626463" y="645391"/>
            <a:ext cx="4704080" cy="460375"/>
          </a:xfrm>
          <a:prstGeom prst="rect">
            <a:avLst/>
          </a:prstGeom>
          <a:noFill/>
        </p:spPr>
        <p:txBody>
          <a:bodyPr wrap="none" rtlCol="0">
            <a:spAutoFit/>
            <a:scene3d>
              <a:camera prst="orthographicFront"/>
              <a:lightRig rig="threePt" dir="t"/>
            </a:scene3d>
            <a:sp3d contourW="12700"/>
          </a:bodyPr>
          <a:p>
            <a:pPr algn="ctr"/>
            <a:r>
              <a:rPr lang="vi-VN"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3663791" y="1950384"/>
            <a:ext cx="4629945" cy="541515"/>
          </a:xfrm>
          <a:prstGeom prst="rect">
            <a:avLst/>
          </a:prstGeom>
        </p:spPr>
        <p:txBody>
          <a:bodyPr wrap="none" fromWordArt="1">
            <a:prstTxWarp prst="textPlain">
              <a:avLst>
                <a:gd name="adj" fmla="val 50000"/>
              </a:avLst>
            </a:prstTxWarp>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TIẾNG VIỆT</a:t>
            </a:r>
            <a:endPar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1"/>
          <a:srcRect l="7607" t="9720" r="7737" b="54882"/>
          <a:stretch>
            <a:fillRect/>
          </a:stretch>
        </p:blipFill>
        <p:spPr>
          <a:xfrm>
            <a:off x="-19050" y="5753100"/>
            <a:ext cx="12211050" cy="1104900"/>
          </a:xfrm>
          <a:prstGeom prst="rect">
            <a:avLst/>
          </a:prstGeom>
        </p:spPr>
      </p:pic>
      <p:pic>
        <p:nvPicPr>
          <p:cNvPr id="32" name="图片 7"/>
          <p:cNvPicPr>
            <a:picLocks noChangeAspect="1"/>
          </p:cNvPicPr>
          <p:nvPr/>
        </p:nvPicPr>
        <p:blipFill>
          <a:blip r:embed="rId2"/>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3"/>
          <a:stretch>
            <a:fillRect/>
          </a:stretch>
        </p:blipFill>
        <p:spPr>
          <a:xfrm>
            <a:off x="10632266" y="4754460"/>
            <a:ext cx="1504954" cy="2079337"/>
          </a:xfrm>
          <a:prstGeom prst="rect">
            <a:avLst/>
          </a:prstGeom>
          <a:noFill/>
          <a:ln w="9525">
            <a:noFill/>
          </a:ln>
        </p:spPr>
      </p:pic>
      <p:sp>
        <p:nvSpPr>
          <p:cNvPr id="24" name="文本框 22"/>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Mục</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tiêu</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p:cNvGrpSpPr/>
          <p:nvPr/>
        </p:nvGrpSpPr>
        <p:grpSpPr>
          <a:xfrm>
            <a:off x="818941" y="1234742"/>
            <a:ext cx="10883427"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p:cNvSpPr txBox="1"/>
            <p:nvPr/>
          </p:nvSpPr>
          <p:spPr>
            <a:xfrm>
              <a:off x="2056569" y="1093292"/>
              <a:ext cx="8905080"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Biết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điểm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hình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dáng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hoạt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smtClean="0">
                  <a:solidFill>
                    <a:srgbClr val="002060"/>
                  </a:solidFill>
                  <a:latin typeface="Times New Roman" panose="02020603050405020304" pitchFamily="18" charset="0"/>
                  <a:cs typeface="Times New Roman" panose="02020603050405020304" pitchFamily="18" charset="0"/>
                </a:rPr>
                <a:t>động </a:t>
              </a:r>
              <a:r>
                <a:rPr lang="en-US" sz="2800" b="1" dirty="0" err="1" smtClean="0">
                  <a:solidFill>
                    <a:srgbClr val="002060"/>
                  </a:solidFill>
                  <a:latin typeface="Times New Roman" panose="02020603050405020304" pitchFamily="18" charset="0"/>
                  <a:cs typeface="Times New Roman" panose="02020603050405020304" pitchFamily="18" charset="0"/>
                </a:rPr>
                <a:t>của</a:t>
              </a:r>
              <a:r>
                <a:rPr lang="en-US" sz="2800" b="1" dirty="0" smtClean="0">
                  <a:solidFill>
                    <a:srgbClr val="002060"/>
                  </a:solidFill>
                  <a:latin typeface="Times New Roman" panose="02020603050405020304" pitchFamily="18" charset="0"/>
                  <a:cs typeface="Times New Roman" panose="02020603050405020304" pitchFamily="18" charset="0"/>
                </a:rPr>
                <a:t> con </a:t>
              </a:r>
              <a:r>
                <a:rPr lang="en-US" sz="2800" b="1" dirty="0" err="1" smtClean="0">
                  <a:solidFill>
                    <a:srgbClr val="002060"/>
                  </a:solidFill>
                  <a:latin typeface="Times New Roman" panose="02020603050405020304" pitchFamily="18" charset="0"/>
                  <a:cs typeface="Times New Roman" panose="02020603050405020304" pitchFamily="18" charset="0"/>
                </a:rPr>
                <a:t>vật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em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yêu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thích</a:t>
              </a:r>
              <a:r>
                <a:rPr lang="en-US" sz="2800" b="1" dirty="0" smtClean="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2312524" y="2788062"/>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p:cNvSpPr txBox="1"/>
            <p:nvPr/>
          </p:nvSpPr>
          <p:spPr>
            <a:xfrm>
              <a:off x="2056576" y="2297469"/>
              <a:ext cx="8905080" cy="523220"/>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tả</a:t>
              </a:r>
              <a:r>
                <a:rPr lang="en-US" sz="2800" b="1" dirty="0" smtClean="0">
                  <a:solidFill>
                    <a:srgbClr val="002060"/>
                  </a:solidFill>
                  <a:latin typeface="Times New Roman" panose="02020603050405020304" pitchFamily="18" charset="0"/>
                  <a:cs typeface="Times New Roman" panose="02020603050405020304" pitchFamily="18" charset="0"/>
                </a:rPr>
                <a:t> con </a:t>
              </a:r>
              <a:r>
                <a:rPr lang="en-US" sz="2800" b="1" dirty="0" err="1" smtClean="0">
                  <a:solidFill>
                    <a:srgbClr val="002060"/>
                  </a:solidFill>
                  <a:latin typeface="Times New Roman" panose="02020603050405020304" pitchFamily="18" charset="0"/>
                  <a:cs typeface="Times New Roman" panose="02020603050405020304" pitchFamily="18" charset="0"/>
                </a:rPr>
                <a:t>vật</a:t>
              </a:r>
              <a:r>
                <a:rPr lang="en-US" sz="2800" b="1" dirty="0" smtClean="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1">
            <a:extLst>
              <a:ext uri="{28A0092B-C50C-407E-A947-70E740481C1C}">
                <a14:useLocalDpi xmlns:a14="http://schemas.microsoft.com/office/drawing/2010/main" val="0"/>
              </a:ext>
            </a:extLst>
          </a:blip>
          <a:srcRect l="3466" r="34400" b="5897"/>
          <a:stretch>
            <a:fillRect/>
          </a:stretch>
        </p:blipFill>
        <p:spPr>
          <a:xfrm>
            <a:off x="239349" y="13235"/>
            <a:ext cx="7575296" cy="6453632"/>
          </a:xfrm>
          <a:prstGeom prst="rect">
            <a:avLst/>
          </a:prstGeom>
        </p:spPr>
      </p:pic>
      <p:sp>
        <p:nvSpPr>
          <p:cNvPr id="5" name="TextBox 4"/>
          <p:cNvSpPr txBox="1"/>
          <p:nvPr/>
        </p:nvSpPr>
        <p:spPr>
          <a:xfrm>
            <a:off x="1734100" y="2401047"/>
            <a:ext cx="6154229" cy="1938020"/>
          </a:xfrm>
          <a:prstGeom prst="rect">
            <a:avLst/>
          </a:prstGeom>
          <a:noFill/>
          <a:ln>
            <a:noFill/>
          </a:ln>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err="1">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endPar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altLang="zh-CN" sz="6000" b="1" i="0" u="none" strike="noStrike" kern="1200" cap="none" spc="0" normalizeH="0" baseline="0" noProof="0" dirty="0" err="1">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Tiết</a:t>
            </a:r>
            <a:r>
              <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5)</a:t>
            </a:r>
            <a:endPar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6" name="5"/>
          <p:cNvPicPr>
            <a:picLocks noChangeAspect="1"/>
          </p:cNvPicPr>
          <p:nvPr/>
        </p:nvPicPr>
        <p:blipFill rotWithShape="1">
          <a:blip r:embed="rId2">
            <a:extLst>
              <a:ext uri="{28A0092B-C50C-407E-A947-70E740481C1C}">
                <a14:useLocalDpi xmlns:a14="http://schemas.microsoft.com/office/drawing/2010/main" val="0"/>
              </a:ext>
            </a:extLst>
          </a:blip>
          <a:srcRect l="48667" t="52385" r="7734" b="5896"/>
          <a:stretch>
            <a:fillRect/>
          </a:stretch>
        </p:blipFill>
        <p:spPr>
          <a:xfrm>
            <a:off x="6672064" y="3762717"/>
            <a:ext cx="5315712" cy="2861056"/>
          </a:xfrm>
          <a:prstGeom prst="rect">
            <a:avLst/>
          </a:prstGeom>
        </p:spPr>
      </p:pic>
      <p:pic>
        <p:nvPicPr>
          <p:cNvPr id="7" name="6"/>
          <p:cNvPicPr>
            <a:picLocks noChangeAspect="1"/>
          </p:cNvPicPr>
          <p:nvPr/>
        </p:nvPicPr>
        <p:blipFill rotWithShape="1">
          <a:blip r:embed="rId3">
            <a:extLst>
              <a:ext uri="{28A0092B-C50C-407E-A947-70E740481C1C}">
                <a14:useLocalDpi xmlns:a14="http://schemas.microsoft.com/office/drawing/2010/main" val="0"/>
              </a:ext>
            </a:extLst>
          </a:blip>
          <a:srcRect l="48933" t="41480" r="29200" b="9927"/>
          <a:stretch>
            <a:fillRect/>
          </a:stretch>
        </p:blipFill>
        <p:spPr>
          <a:xfrm>
            <a:off x="7043904" y="2978368"/>
            <a:ext cx="2665984" cy="3332480"/>
          </a:xfrm>
          <a:prstGeom prst="rect">
            <a:avLst/>
          </a:prstGeom>
        </p:spPr>
      </p:pic>
      <p:pic>
        <p:nvPicPr>
          <p:cNvPr id="8" name="7"/>
          <p:cNvPicPr>
            <a:picLocks noChangeAspect="1"/>
          </p:cNvPicPr>
          <p:nvPr/>
        </p:nvPicPr>
        <p:blipFill rotWithShape="1">
          <a:blip r:embed="rId4">
            <a:extLst>
              <a:ext uri="{28A0092B-C50C-407E-A947-70E740481C1C}">
                <a14:useLocalDpi xmlns:a14="http://schemas.microsoft.com/office/drawing/2010/main" val="0"/>
              </a:ext>
            </a:extLst>
          </a:blip>
          <a:srcRect l="70000" t="40532" r="10666" b="10638"/>
          <a:stretch>
            <a:fillRect/>
          </a:stretch>
        </p:blipFill>
        <p:spPr>
          <a:xfrm>
            <a:off x="9282112" y="2978368"/>
            <a:ext cx="2357120" cy="3348736"/>
          </a:xfrm>
          <a:prstGeom prst="rect">
            <a:avLst/>
          </a:prstGeom>
        </p:spPr>
      </p:pic>
      <p:sp>
        <p:nvSpPr>
          <p:cNvPr id="9" name="灯片编号占位符 5"/>
          <p:cNvSpPr txBox="1"/>
          <p:nvPr/>
        </p:nvSpPr>
        <p:spPr>
          <a:xfrm>
            <a:off x="9203592" y="-9048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4BACC6">
                    <a:lumMod val="50000"/>
                  </a:srgbClr>
                </a:solidFill>
                <a:effectLst/>
                <a:uLnTx/>
                <a:uFillTx/>
                <a:latin typeface="Calibri" panose="020F0502020204030204"/>
                <a:ea typeface="SimSun" panose="02010600030101010101" pitchFamily="2" charset="-122"/>
                <a:cs typeface="+mn-cs"/>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Calibri" panose="020F0502020204030204"/>
              <a:ea typeface="SimSun" panose="02010600030101010101" pitchFamily="2" charset="-122"/>
              <a:cs typeface="+mn-cs"/>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75" y="579011"/>
            <a:ext cx="8989650" cy="953135"/>
          </a:xfrm>
          <a:prstGeom prst="rect">
            <a:avLst/>
          </a:prstGeom>
          <a:noFill/>
        </p:spPr>
        <p:txBody>
          <a:bodyPr wrap="square" rtlCol="0">
            <a:spAutoFit/>
          </a:bodyPr>
          <a:lstStyle/>
          <a:p>
            <a:pPr defTabSz="1219200">
              <a:buClr>
                <a:srgbClr val="000000"/>
              </a:buClr>
            </a:pPr>
            <a:r>
              <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1</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Đọc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đoạn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văn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sau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và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kể</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lại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các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hoạt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động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của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nhà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vào</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mùa</a:t>
            </a:r>
            <a:r>
              <a:rPr lang="en-US" sz="2800" kern="0"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xuân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mùa</a:t>
            </a:r>
            <a:r>
              <a:rPr lang="en-US" sz="2800" kern="0" dirty="0">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thu</a:t>
            </a:r>
            <a:r>
              <a:rPr lang="en-US" sz="2800" kern="0" dirty="0">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và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mùa</a:t>
            </a:r>
            <a:r>
              <a:rPr lang="en-US" sz="2800" kern="0" dirty="0">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đông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a:t>
            </a:r>
            <a:endPar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11" name="TextBox 10"/>
          <p:cNvSpPr txBox="1"/>
          <p:nvPr/>
        </p:nvSpPr>
        <p:spPr>
          <a:xfrm>
            <a:off x="905522" y="1335910"/>
            <a:ext cx="10662082" cy="4615815"/>
          </a:xfrm>
          <a:prstGeom prst="rect">
            <a:avLst/>
          </a:prstGeom>
          <a:noFill/>
        </p:spPr>
        <p:txBody>
          <a:bodyPr wrap="square" rtlCol="0">
            <a:spAutoFit/>
          </a:bodyPr>
          <a:lstStyle/>
          <a:p>
            <a:pPr algn="ctr" defTabSz="1219200">
              <a:lnSpc>
                <a:spcPct val="150000"/>
              </a:lnSpc>
              <a:buClr>
                <a:srgbClr val="000000"/>
              </a:buClr>
            </a:pPr>
            <a:r>
              <a:rPr lang="en-US" sz="28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Nhà</a:t>
            </a:r>
            <a:r>
              <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gấu</a:t>
            </a:r>
            <a:r>
              <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ở </a:t>
            </a:r>
            <a:r>
              <a:rPr lang="en-US" sz="28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trong</a:t>
            </a:r>
            <a:r>
              <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rừng</a:t>
            </a:r>
            <a:endPar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a:p>
            <a:pPr defTabSz="1219200">
              <a:lnSpc>
                <a:spcPct val="150000"/>
              </a:lnSpc>
              <a:buClr>
                <a:srgbClr val="000000"/>
              </a:buClr>
            </a:pP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Nhà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ở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trong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rừng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Mùa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xuân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cả</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nhà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kéo</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nhau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bẻ</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măng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và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uống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mật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ong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Mùa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thu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nhặt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quả</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hạt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dẻ</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bố</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mẹ</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gấy</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con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cùng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béo</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rung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rinh</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bước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lặc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lè</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lặc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lè</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Béo</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đến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nỗi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khi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mùa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đông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tới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suốt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ba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tháng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rét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cả</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nhà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đứng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tránh</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gió</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trong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gốc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cây</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không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cần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kiếm</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ăn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chỉ</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mút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hai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bàn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chân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mỡ</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cũng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đủ</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no.</a:t>
            </a:r>
            <a:endPar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a:p>
            <a:pPr algn="r" defTabSz="1219200">
              <a:lnSpc>
                <a:spcPct val="150000"/>
              </a:lnSpc>
              <a:buClr>
                <a:srgbClr val="000000"/>
              </a:buClr>
            </a:pPr>
            <a:r>
              <a:rPr lang="en-US" sz="2800"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a:t>
            </a:r>
            <a:r>
              <a:rPr lang="en-US" sz="2800" i="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Tô</a:t>
            </a:r>
            <a:r>
              <a:rPr lang="en-US" sz="2800"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2800" i="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Hoài</a:t>
            </a:r>
            <a:r>
              <a:rPr lang="en-US" sz="2800"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a:t>
            </a:r>
            <a:endParaRPr lang="en-US" sz="2800"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cxnSp>
        <p:nvCxnSpPr>
          <p:cNvPr id="13" name="Straight Connector 12"/>
          <p:cNvCxnSpPr/>
          <p:nvPr/>
        </p:nvCxnSpPr>
        <p:spPr>
          <a:xfrm>
            <a:off x="7908290" y="2587625"/>
            <a:ext cx="3347720" cy="381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05695" y="3250691"/>
            <a:ext cx="20713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64150" y="3250691"/>
            <a:ext cx="241218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35040" y="4522470"/>
            <a:ext cx="5142865" cy="4318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40765" y="5186680"/>
            <a:ext cx="6516370" cy="762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1"/>
          <a:stretch>
            <a:fillRect/>
          </a:stretch>
        </p:blipFill>
        <p:spPr>
          <a:xfrm>
            <a:off x="4963351" y="-1"/>
            <a:ext cx="7228649" cy="6078345"/>
          </a:xfrm>
          <a:prstGeom prst="rect">
            <a:avLst/>
          </a:prstGeom>
          <a:noFill/>
          <a:ln w="9525">
            <a:noFill/>
          </a:ln>
        </p:spPr>
      </p:pic>
      <p:pic>
        <p:nvPicPr>
          <p:cNvPr id="11270" name="图片 11269" descr="25"/>
          <p:cNvPicPr>
            <a:picLocks noChangeAspect="1"/>
          </p:cNvPicPr>
          <p:nvPr/>
        </p:nvPicPr>
        <p:blipFill>
          <a:blip r:embed="rId2"/>
          <a:stretch>
            <a:fillRect/>
          </a:stretch>
        </p:blipFill>
        <p:spPr>
          <a:xfrm>
            <a:off x="7779224" y="4821097"/>
            <a:ext cx="4166396" cy="2036904"/>
          </a:xfrm>
          <a:prstGeom prst="rect">
            <a:avLst/>
          </a:prstGeom>
          <a:noFill/>
          <a:ln w="9525">
            <a:noFill/>
          </a:ln>
        </p:spPr>
      </p:pic>
      <p:sp>
        <p:nvSpPr>
          <p:cNvPr id="11271" name="文本框 11270"/>
          <p:cNvSpPr txBox="1"/>
          <p:nvPr/>
        </p:nvSpPr>
        <p:spPr>
          <a:xfrm>
            <a:off x="5846385" y="2907442"/>
            <a:ext cx="6142415" cy="1912620"/>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3-5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hoạt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2"/>
          <p:cNvSpPr/>
          <p:nvPr/>
        </p:nvSpPr>
        <p:spPr>
          <a:xfrm>
            <a:off x="153417" y="162907"/>
            <a:ext cx="4809934" cy="63052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文本框 11270"/>
          <p:cNvSpPr txBox="1"/>
          <p:nvPr/>
        </p:nvSpPr>
        <p:spPr>
          <a:xfrm>
            <a:off x="477405" y="687068"/>
            <a:ext cx="4161959" cy="5483863"/>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Khi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nhận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xét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1371600"/>
            <a:ext cx="8042031" cy="33293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gì để bảo vệ môi trường</a:t>
            </a:r>
            <a:endPar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việc đó lúc nào ? Ở đâu ?</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làm như thế nào ?</a:t>
            </a:r>
            <a:endPar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Ích lợi của việc làm đó là gì ?</a:t>
            </a:r>
            <a:endPar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 ?</a:t>
            </a:r>
            <a:endPar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p:cNvSpPr/>
          <p:nvPr/>
        </p:nvSpPr>
        <p:spPr>
          <a:xfrm>
            <a:off x="715108" y="278780"/>
            <a:ext cx="10456984" cy="52968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 chó Mi Nô của em rất đẹp. Bộ lông xù của chú trắng như tuyết và thật mềm mại, vuốt lên cứ êm êm là. Cái mõm chú ta thì ngắn ngủn cùng với cái chóp mũi đen mun ươn ướt trông thật ngộ nghĩnh. Hai con mắt thì đen láy, to tròn như hai hột nhãn khiến ta có cảm giác chỉ thấy hai con mắt trên mặt nó mà thôi. Bốn chân chú ngắn cũn cỡn, chạy cứ lăng xăng. Còn cái đuôi của chú thì cong vồng lên như đuôi sóc. Mi Nô đẹp như thế, không thương làm sao được.</a:t>
            </a: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71172" y="2478177"/>
            <a:ext cx="5707239" cy="3803510"/>
          </a:xfrm>
          <a:prstGeom prst="rect">
            <a:avLst/>
          </a:prstGeom>
        </p:spPr>
      </p:pic>
      <p:pic>
        <p:nvPicPr>
          <p:cNvPr id="12"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6692" y="576313"/>
            <a:ext cx="5707239" cy="3803510"/>
          </a:xfrm>
          <a:prstGeom prst="rect">
            <a:avLst/>
          </a:prstGeom>
        </p:spPr>
      </p:pic>
      <p:sp>
        <p:nvSpPr>
          <p:cNvPr id="7" name="TextBox 6"/>
          <p:cNvSpPr txBox="1"/>
          <p:nvPr/>
        </p:nvSpPr>
        <p:spPr>
          <a:xfrm>
            <a:off x="538349" y="2027256"/>
            <a:ext cx="559558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Hoàn thành bài viết </a:t>
            </a:r>
            <a:endPar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vào vở</a:t>
            </a:r>
            <a:endPar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sp>
        <p:nvSpPr>
          <p:cNvPr id="8" name="TextBox 7"/>
          <p:cNvSpPr txBox="1"/>
          <p:nvPr/>
        </p:nvSpPr>
        <p:spPr>
          <a:xfrm>
            <a:off x="7044374" y="4056766"/>
            <a:ext cx="55955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Chuẩn</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bị</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bài</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sau</a:t>
            </a:r>
            <a:endPar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1"/>
          <a:stretch>
            <a:fillRect/>
          </a:stretch>
        </p:blipFill>
        <p:spPr>
          <a:xfrm>
            <a:off x="1501060" y="-131731"/>
            <a:ext cx="7228649" cy="6078345"/>
          </a:xfrm>
          <a:prstGeom prst="rect">
            <a:avLst/>
          </a:prstGeom>
          <a:noFill/>
          <a:ln w="9525">
            <a:noFill/>
          </a:ln>
        </p:spPr>
      </p:pic>
      <p:pic>
        <p:nvPicPr>
          <p:cNvPr id="11270" name="图片 11269" descr="25"/>
          <p:cNvPicPr>
            <a:picLocks noChangeAspect="1"/>
          </p:cNvPicPr>
          <p:nvPr/>
        </p:nvPicPr>
        <p:blipFill>
          <a:blip r:embed="rId2"/>
          <a:stretch>
            <a:fillRect/>
          </a:stretch>
        </p:blipFill>
        <p:spPr>
          <a:xfrm>
            <a:off x="7779224" y="4821097"/>
            <a:ext cx="4166396" cy="2036904"/>
          </a:xfrm>
          <a:prstGeom prst="rect">
            <a:avLst/>
          </a:prstGeom>
          <a:noFill/>
          <a:ln w="9525">
            <a:noFill/>
          </a:ln>
        </p:spPr>
      </p:pic>
      <p:sp>
        <p:nvSpPr>
          <p:cNvPr id="11271" name="文本框 11270"/>
          <p:cNvSpPr txBox="1"/>
          <p:nvPr/>
        </p:nvSpPr>
        <p:spPr>
          <a:xfrm>
            <a:off x="2286439" y="2827543"/>
            <a:ext cx="6142415" cy="1912620"/>
          </a:xfrm>
          <a:prstGeom prst="rect">
            <a:avLst/>
          </a:prstGeom>
          <a:noFill/>
          <a:ln w="9525">
            <a:noFill/>
          </a:ln>
        </p:spPr>
        <p:txBody>
          <a:bodyPr wrap="square" lIns="66349" tIns="33174" rIns="66349" bIns="33174">
            <a:spAutoFit/>
          </a:bodyPr>
          <a:lstStyle/>
          <a:p>
            <a:pPr lvl="0" algn="ctr">
              <a:defRPr/>
            </a:pP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chuẩn</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báo</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nuôi</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2" cstate="print">
            <a:extLst>
              <a:ext uri="{28A0092B-C50C-407E-A947-70E740481C1C}">
                <a14:useLocalDpi xmlns:a14="http://schemas.microsoft.com/office/drawing/2010/main" val="0"/>
              </a:ext>
            </a:extLst>
          </a:blip>
          <a:srcRect l="71379" t="20025" r="2299" b="24802"/>
          <a:stretch>
            <a:fillRect/>
          </a:stretch>
        </p:blipFill>
        <p:spPr>
          <a:xfrm rot="20520875">
            <a:off x="1304477" y="673422"/>
            <a:ext cx="2439219" cy="2875935"/>
          </a:xfrm>
          <a:prstGeom prst="rect">
            <a:avLst/>
          </a:prstGeom>
        </p:spPr>
      </p:pic>
      <p:pic>
        <p:nvPicPr>
          <p:cNvPr id="7" name="6"/>
          <p:cNvPicPr>
            <a:picLocks noChangeAspect="1"/>
          </p:cNvPicPr>
          <p:nvPr/>
        </p:nvPicPr>
        <p:blipFill rotWithShape="1">
          <a:blip r:embed="rId3">
            <a:extLst>
              <a:ext uri="{28A0092B-C50C-407E-A947-70E740481C1C}">
                <a14:useLocalDpi xmlns:a14="http://schemas.microsoft.com/office/drawing/2010/main" val="0"/>
              </a:ext>
            </a:extLst>
          </a:blip>
          <a:srcRect l="29425" t="10830" r="28047" b="42989"/>
          <a:stretch>
            <a:fillRect/>
          </a:stretch>
        </p:blipFill>
        <p:spPr>
          <a:xfrm rot="21395099">
            <a:off x="2126168" y="1925409"/>
            <a:ext cx="6528960" cy="3987959"/>
          </a:xfrm>
          <a:prstGeom prst="rect">
            <a:avLst/>
          </a:prstGeom>
        </p:spPr>
      </p:pic>
      <p:pic>
        <p:nvPicPr>
          <p:cNvPr id="4" name="3"/>
          <p:cNvPicPr>
            <a:picLocks noChangeAspect="1"/>
          </p:cNvPicPr>
          <p:nvPr/>
        </p:nvPicPr>
        <p:blipFill rotWithShape="1">
          <a:blip r:embed="rId4">
            <a:extLst>
              <a:ext uri="{28A0092B-C50C-407E-A947-70E740481C1C}">
                <a14:useLocalDpi xmlns:a14="http://schemas.microsoft.com/office/drawing/2010/main" val="0"/>
              </a:ext>
            </a:extLst>
          </a:blip>
          <a:srcRect r="25600" b="32444"/>
          <a:stretch>
            <a:fillRect/>
          </a:stretch>
        </p:blipFill>
        <p:spPr>
          <a:xfrm rot="21079812">
            <a:off x="525706" y="2910832"/>
            <a:ext cx="11401209" cy="5833713"/>
          </a:xfrm>
          <a:prstGeom prst="rect">
            <a:avLst/>
          </a:prstGeom>
        </p:spPr>
      </p:pic>
      <p:pic>
        <p:nvPicPr>
          <p:cNvPr id="15" name="14"/>
          <p:cNvPicPr>
            <a:picLocks noChangeAspect="1"/>
          </p:cNvPicPr>
          <p:nvPr/>
        </p:nvPicPr>
        <p:blipFill rotWithShape="1">
          <a:blip r:embed="rId5">
            <a:extLst>
              <a:ext uri="{28A0092B-C50C-407E-A947-70E740481C1C}">
                <a14:useLocalDpi xmlns:a14="http://schemas.microsoft.com/office/drawing/2010/main" val="0"/>
              </a:ext>
            </a:extLst>
          </a:blip>
          <a:srcRect t="44955"/>
          <a:stretch>
            <a:fillRect/>
          </a:stretch>
        </p:blipFill>
        <p:spPr>
          <a:xfrm>
            <a:off x="0" y="3083035"/>
            <a:ext cx="12192000" cy="3774965"/>
          </a:xfrm>
          <a:prstGeom prst="rect">
            <a:avLst/>
          </a:prstGeom>
        </p:spPr>
      </p:pic>
      <p:pic>
        <p:nvPicPr>
          <p:cNvPr id="10" name="9"/>
          <p:cNvPicPr>
            <a:picLocks noChangeAspect="1"/>
          </p:cNvPicPr>
          <p:nvPr/>
        </p:nvPicPr>
        <p:blipFill rotWithShape="1">
          <a:blip r:embed="rId6">
            <a:extLst>
              <a:ext uri="{28A0092B-C50C-407E-A947-70E740481C1C}">
                <a14:useLocalDpi xmlns:a14="http://schemas.microsoft.com/office/drawing/2010/main" val="0"/>
              </a:ext>
            </a:extLst>
          </a:blip>
          <a:srcRect l="15403" t="6948" r="17586" b="9272"/>
          <a:stretch>
            <a:fillRect/>
          </a:stretch>
        </p:blipFill>
        <p:spPr>
          <a:xfrm>
            <a:off x="1877849" y="476470"/>
            <a:ext cx="8170041" cy="5745655"/>
          </a:xfrm>
          <a:prstGeom prst="rect">
            <a:avLst/>
          </a:prstGeom>
        </p:spPr>
      </p:pic>
      <p:pic>
        <p:nvPicPr>
          <p:cNvPr id="12" name="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121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Tạm</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biệt</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 </a:t>
            </a:r>
            <a:endPar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các</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方正粗圆_GBK" panose="03000509000000000000" pitchFamily="65" charset="-122"/>
              <a:cs typeface="Times New Roman" panose="02020603050405020304" pitchFamily="18" charset="0"/>
            </a:endParaRPr>
          </a:p>
        </p:txBody>
      </p:sp>
      <p:sp>
        <p:nvSpPr>
          <p:cNvPr id="14" name="灯片编号占位符 5"/>
          <p:cNvSpPr txBox="1"/>
          <p:nvPr/>
        </p:nvSpPr>
        <p:spPr>
          <a:xfrm>
            <a:off x="8972773" y="651603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4BACC6">
                    <a:lumMod val="50000"/>
                  </a:srgbClr>
                </a:solidFill>
                <a:effectLst/>
                <a:uLnTx/>
                <a:uFillTx/>
                <a:latin typeface="Calibri" panose="020F0502020204030204"/>
                <a:ea typeface="SimSun" panose="02010600030101010101" pitchFamily="2" charset="-122"/>
                <a:cs typeface="+mn-cs"/>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1696</Words>
  <Application>WPS Presentation</Application>
  <PresentationFormat>Widescreen</PresentationFormat>
  <Paragraphs>55</Paragraphs>
  <Slides>9</Slides>
  <Notes>5</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9</vt:i4>
      </vt:variant>
    </vt:vector>
  </HeadingPairs>
  <TitlesOfParts>
    <vt:vector size="31" baseType="lpstr">
      <vt:lpstr>Arial</vt:lpstr>
      <vt:lpstr>SimSun</vt:lpstr>
      <vt:lpstr>Wingdings</vt:lpstr>
      <vt:lpstr>Times New Roman</vt:lpstr>
      <vt:lpstr>Microsoft YaHei</vt:lpstr>
      <vt:lpstr>Kalam</vt:lpstr>
      <vt:lpstr>Montserrat</vt:lpstr>
      <vt:lpstr>#9Slide03 Montserrat</vt:lpstr>
      <vt:lpstr>Arial</vt:lpstr>
      <vt:lpstr>Arial-Rounded</vt:lpstr>
      <vt:lpstr>Yellowtail</vt:lpstr>
      <vt:lpstr>字魂36号-正文宋楷</vt:lpstr>
      <vt:lpstr>思源黑体 CN Bold</vt:lpstr>
      <vt:lpstr>Calibri</vt:lpstr>
      <vt:lpstr>Aachen</vt:lpstr>
      <vt:lpstr>Segoe UI Black</vt:lpstr>
      <vt:lpstr>方正粗圆_GBK</vt:lpstr>
      <vt:lpstr>Arial Unicode MS</vt:lpstr>
      <vt:lpstr>千图网拥有20W+精美PPT模板 更多PPT模板下载至：www.58pic.com/office/ppt​​</vt:lpstr>
      <vt:lpstr>包图主题2</vt:lpstr>
      <vt:lpstr>Doodle Sketchbook by Slidesgo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cp:revision>
  <dcterms:created xsi:type="dcterms:W3CDTF">2021-08-02T04:47:00Z</dcterms:created>
  <dcterms:modified xsi:type="dcterms:W3CDTF">2023-02-26T04:51:48Z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EE93D87FBF6144E39B750DBDD3E45F58</vt:lpwstr>
  </property>
  <property fmtid="{D5CDD505-2E9C-101B-9397-08002B2CF9AE}" pid="3" name="KSOProductBuildVer">
    <vt:lpwstr>1033-11.2.0.11486</vt:lpwstr>
  </property>
</Properties>
</file>