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mp3" ContentType="audio/mp3"/>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66" r:id="rId4"/>
    <p:sldMasterId id="2147483678" r:id="rId5"/>
    <p:sldMasterId id="2147483684" r:id="rId6"/>
  </p:sldMasterIdLst>
  <p:notesMasterIdLst>
    <p:notesMasterId r:id="rId8"/>
  </p:notesMasterIdLst>
  <p:sldIdLst>
    <p:sldId id="11088472" r:id="rId7"/>
    <p:sldId id="284" r:id="rId9"/>
    <p:sldId id="11088455" r:id="rId10"/>
    <p:sldId id="11088457" r:id="rId11"/>
    <p:sldId id="482" r:id="rId12"/>
    <p:sldId id="11088459" r:id="rId13"/>
    <p:sldId id="11088460" r:id="rId14"/>
    <p:sldId id="11088461" r:id="rId15"/>
    <p:sldId id="483" r:id="rId16"/>
    <p:sldId id="11088473" r:id="rId17"/>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65" d="100"/>
          <a:sy n="65" d="100"/>
        </p:scale>
        <p:origin x="-69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87F95-9374-43E9-8396-4C160FDDD95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D9D42-2F67-431F-8A44-C087553DA52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33D9D42-2F67-431F-8A44-C087553DA52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533D9D42-2F67-431F-8A44-C087553DA52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D3BC5BA0-D55A-4234-B2CB-BADBEAB97F57}"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p:spPr>
        <p:txBody>
          <a:bodyPr/>
          <a:lstStyle/>
          <a:p>
            <a:fld id="{5B7FB242-887E-4FBD-BBF2-BE5F9D1D0288}"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p:spPr>
        <p:txBody>
          <a:bodyPr/>
          <a:lstStyle/>
          <a:p>
            <a:fld id="{A2FDD889-5730-4C0B-93DE-013744909241}" type="slidenum">
              <a:rPr lang="zh-CN" altLang="en-US" smtClean="0"/>
            </a:fld>
            <a:endParaRPr lang="zh-CN" alt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2" Type="http://schemas.openxmlformats.org/officeDocument/2006/relationships/theme" Target="../theme/theme2.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image" Target="../media/image1.jpeg"/><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endParaRP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endPar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endParaRP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9265920" y="94734"/>
            <a:ext cx="6096000" cy="261610"/>
          </a:xfrm>
          <a:prstGeom prst="rect">
            <a:avLst/>
          </a:prstGeom>
          <a:noFill/>
        </p:spPr>
        <p:txBody>
          <a:bodyPr wrap="square">
            <a:spAutoFit/>
          </a:bodyPr>
          <a:lstStyle/>
          <a:p>
            <a:r>
              <a:rPr lang="en-US" sz="1100" i="1" dirty="0" err="1">
                <a:solidFill>
                  <a:prstClr val="black"/>
                </a:solidFill>
                <a:sym typeface="+mn-ea"/>
              </a:rPr>
              <a:t>Hương</a:t>
            </a:r>
            <a:r>
              <a:rPr lang="en-US" sz="1100" i="1" dirty="0">
                <a:solidFill>
                  <a:prstClr val="black"/>
                </a:solidFill>
                <a:sym typeface="+mn-ea"/>
              </a:rPr>
              <a:t> </a:t>
            </a:r>
            <a:r>
              <a:rPr lang="en-US" sz="1100" i="1" dirty="0" err="1">
                <a:solidFill>
                  <a:prstClr val="black"/>
                </a:solidFill>
                <a:sym typeface="+mn-ea"/>
              </a:rPr>
              <a:t>Thảo</a:t>
            </a:r>
            <a:r>
              <a:rPr lang="en-US" sz="1100" i="1" dirty="0">
                <a:solidFill>
                  <a:prstClr val="black"/>
                </a:solidFill>
                <a:sym typeface="+mn-ea"/>
              </a:rPr>
              <a:t> - tranthao121004@gmail.com</a:t>
            </a:r>
            <a:endParaRPr lang="zh-CN" altLang="en-US" sz="1100" i="1"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NULL" TargetMode="Externa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xml"/><Relationship Id="rId12" Type="http://schemas.openxmlformats.org/officeDocument/2006/relationships/slideLayout" Target="../slideLayouts/slideLayout38.xml"/><Relationship Id="rId11" Type="http://schemas.openxmlformats.org/officeDocument/2006/relationships/image" Target="../media/image13.png"/><Relationship Id="rId10" Type="http://schemas.microsoft.com/office/2007/relationships/media" Target="../media/media1.mp3"/><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3.xml"/><Relationship Id="rId4" Type="http://schemas.openxmlformats.org/officeDocument/2006/relationships/image" Target="../media/image22.png"/><Relationship Id="rId3" Type="http://schemas.microsoft.com/office/2007/relationships/media" Target="../media/media2.m4a"/><Relationship Id="rId2" Type="http://schemas.openxmlformats.org/officeDocument/2006/relationships/audio" Target="../media/media2.m4a"/><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1.xml"/><Relationship Id="rId3"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87229" y="4064191"/>
            <a:ext cx="2923192" cy="2342943"/>
          </a:xfrm>
          <a:prstGeom prst="rect">
            <a:avLst/>
          </a:prstGeom>
        </p:spPr>
      </p:pic>
      <p:pic>
        <p:nvPicPr>
          <p:cNvPr id="326" name="图片 3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50749"/>
            <a:ext cx="2601610" cy="3115700"/>
          </a:xfrm>
          <a:prstGeom prst="rect">
            <a:avLst/>
          </a:prstGeom>
        </p:spPr>
      </p:pic>
      <p:pic>
        <p:nvPicPr>
          <p:cNvPr id="334" name="图片 3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pic>
        <p:nvPicPr>
          <p:cNvPr id="342" name="图片 3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7049" y="5267135"/>
            <a:ext cx="4809553" cy="1653023"/>
          </a:xfrm>
          <a:prstGeom prst="rect">
            <a:avLst/>
          </a:prstGeom>
        </p:spPr>
      </p:pic>
      <p:sp>
        <p:nvSpPr>
          <p:cNvPr id="343" name="文本框 342"/>
          <p:cNvSpPr txBox="1"/>
          <p:nvPr/>
        </p:nvSpPr>
        <p:spPr>
          <a:xfrm>
            <a:off x="2936489" y="104683"/>
            <a:ext cx="6450740" cy="523220"/>
          </a:xfrm>
          <a:prstGeom prst="rect">
            <a:avLst/>
          </a:prstGeom>
          <a:noFill/>
        </p:spPr>
        <p:txBody>
          <a:bodyPr wrap="none" rtlCol="0">
            <a:spAutoFit/>
            <a:scene3d>
              <a:camera prst="orthographicFront"/>
              <a:lightRig rig="threePt" dir="t"/>
            </a:scene3d>
            <a:sp3d contourW="12700"/>
          </a:bodyPr>
          <a:lstStyle/>
          <a:p>
            <a:pPr algn="ctr"/>
            <a:r>
              <a:rPr lang="vi-VN" altLang="zh-CN" sz="28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8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2980460" y="506614"/>
            <a:ext cx="6275051" cy="584775"/>
          </a:xfrm>
          <a:prstGeom prst="rect">
            <a:avLst/>
          </a:prstGeom>
          <a:noFill/>
        </p:spPr>
        <p:txBody>
          <a:bodyPr wrap="none" rtlCol="0">
            <a:spAutoFit/>
            <a:scene3d>
              <a:camera prst="orthographicFront"/>
              <a:lightRig rig="threePt" dir="t"/>
            </a:scene3d>
            <a:sp3d contourW="12700"/>
          </a:bodyPr>
          <a:lstStyle/>
          <a:p>
            <a:pPr algn="ctr"/>
            <a:r>
              <a:rPr lang="vi-VN" altLang="zh-CN" sz="32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32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20" name="轻松欢乐节奏感动进取电子音乐.mp3">
            <a:hlinkClick r:id="" action="ppaction://media"/>
          </p:cNvPr>
          <p:cNvPicPr>
            <a:picLocks noChangeAspect="1"/>
          </p:cNvPicPr>
          <p:nvPr>
            <a:audioFile r:link="rId9"/>
            <p:extLst>
              <p:ext uri="{DAA4B4D4-6D71-4841-9C94-3DE7FCFB9230}">
                <p14:media xmlns:p14="http://schemas.microsoft.com/office/powerpoint/2010/main" r:embed="rId10">
                  <p14:trim end="42154.648438"/>
                </p14:media>
              </p:ext>
            </p:extLst>
          </p:nvPr>
        </p:nvPicPr>
        <p:blipFill>
          <a:blip r:embed="rId11"/>
          <a:stretch>
            <a:fillRect/>
          </a:stretch>
        </p:blipFill>
        <p:spPr>
          <a:xfrm>
            <a:off x="-1141948" y="-587130"/>
            <a:ext cx="812800" cy="812800"/>
          </a:xfrm>
          <a:prstGeom prst="rect">
            <a:avLst/>
          </a:prstGeom>
        </p:spPr>
      </p:pic>
      <p:sp>
        <p:nvSpPr>
          <p:cNvPr id="14348" name="WordArt 12"/>
          <p:cNvSpPr>
            <a:spLocks noChangeArrowheads="1" noChangeShapeType="1" noTextEdit="1"/>
          </p:cNvSpPr>
          <p:nvPr/>
        </p:nvSpPr>
        <p:spPr bwMode="auto">
          <a:xfrm>
            <a:off x="2803100" y="1929105"/>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TIẾNG VIỆT</a:t>
            </a:r>
            <a:endPar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
        <p:nvSpPr>
          <p:cNvPr id="2055" name="TextBox 13"/>
          <p:cNvSpPr txBox="1">
            <a:spLocks noChangeArrowheads="1"/>
          </p:cNvSpPr>
          <p:nvPr/>
        </p:nvSpPr>
        <p:spPr bwMode="auto">
          <a:xfrm>
            <a:off x="1622734" y="28780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cs typeface="+mn-cs"/>
              </a:rPr>
              <a:t>PHÂN MÔN : LUYỆN TẬP</a:t>
            </a: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2" name="TextBox 14"/>
          <p:cNvSpPr txBox="1">
            <a:spLocks noChangeArrowheads="1"/>
          </p:cNvSpPr>
          <p:nvPr/>
        </p:nvSpPr>
        <p:spPr bwMode="auto">
          <a:xfrm>
            <a:off x="1092729" y="3783378"/>
            <a:ext cx="95948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lang="en-US" sz="3600" b="1" dirty="0" err="1" smtClean="0">
                <a:solidFill>
                  <a:srgbClr val="7030A0"/>
                </a:solidFill>
                <a:cs typeface="Times New Roman" panose="02020603050405020304" pitchFamily="18" charset="0"/>
                <a:sym typeface="+mn-ea"/>
              </a:rPr>
              <a:t>Ôn</a:t>
            </a:r>
            <a:r>
              <a:rPr lang="en-US" sz="3600" b="1" dirty="0" smtClean="0">
                <a:solidFill>
                  <a:srgbClr val="7030A0"/>
                </a:solidFill>
                <a:cs typeface="Times New Roman" panose="02020603050405020304" pitchFamily="18" charset="0"/>
                <a:sym typeface="+mn-ea"/>
              </a:rPr>
              <a:t> </a:t>
            </a:r>
            <a:r>
              <a:rPr lang="en-US" sz="3600" b="1" dirty="0" err="1" smtClean="0">
                <a:solidFill>
                  <a:srgbClr val="7030A0"/>
                </a:solidFill>
                <a:cs typeface="Times New Roman" panose="02020603050405020304" pitchFamily="18" charset="0"/>
                <a:sym typeface="+mn-ea"/>
              </a:rPr>
              <a:t>tập</a:t>
            </a:r>
            <a:r>
              <a:rPr lang="en-US" sz="3600" b="1" dirty="0" smtClean="0">
                <a:solidFill>
                  <a:srgbClr val="7030A0"/>
                </a:solidFill>
                <a:cs typeface="Times New Roman" panose="02020603050405020304" pitchFamily="18" charset="0"/>
                <a:sym typeface="+mn-ea"/>
              </a:rPr>
              <a:t> </a:t>
            </a:r>
            <a:r>
              <a:rPr lang="en-US" sz="3600" b="1" dirty="0" err="1" smtClean="0">
                <a:solidFill>
                  <a:srgbClr val="7030A0"/>
                </a:solidFill>
                <a:cs typeface="Times New Roman" panose="02020603050405020304" pitchFamily="18" charset="0"/>
                <a:sym typeface="+mn-ea"/>
              </a:rPr>
              <a:t>giữa</a:t>
            </a:r>
            <a:r>
              <a:rPr lang="en-US" sz="3600" b="1" dirty="0" smtClean="0">
                <a:solidFill>
                  <a:srgbClr val="7030A0"/>
                </a:solidFill>
                <a:cs typeface="Times New Roman" panose="02020603050405020304" pitchFamily="18" charset="0"/>
                <a:sym typeface="+mn-ea"/>
              </a:rPr>
              <a:t> </a:t>
            </a:r>
            <a:r>
              <a:rPr lang="en-US" sz="3600" b="1" dirty="0" err="1" smtClean="0">
                <a:solidFill>
                  <a:srgbClr val="7030A0"/>
                </a:solidFill>
                <a:cs typeface="Times New Roman" panose="02020603050405020304" pitchFamily="18" charset="0"/>
                <a:sym typeface="+mn-ea"/>
              </a:rPr>
              <a:t>học</a:t>
            </a:r>
            <a:r>
              <a:rPr lang="en-US" sz="3600" b="1" dirty="0" smtClean="0">
                <a:solidFill>
                  <a:srgbClr val="7030A0"/>
                </a:solidFill>
                <a:cs typeface="Times New Roman" panose="02020603050405020304" pitchFamily="18" charset="0"/>
                <a:sym typeface="+mn-ea"/>
              </a:rPr>
              <a:t> </a:t>
            </a:r>
            <a:r>
              <a:rPr lang="en-US" sz="3600" b="1" dirty="0" err="1" smtClean="0">
                <a:solidFill>
                  <a:srgbClr val="7030A0"/>
                </a:solidFill>
                <a:cs typeface="Times New Roman" panose="02020603050405020304" pitchFamily="18" charset="0"/>
                <a:sym typeface="+mn-ea"/>
              </a:rPr>
              <a:t>kì</a:t>
            </a:r>
            <a:r>
              <a:rPr lang="en-US" sz="3600" b="1" dirty="0" smtClean="0">
                <a:solidFill>
                  <a:srgbClr val="7030A0"/>
                </a:solidFill>
                <a:cs typeface="Times New Roman" panose="02020603050405020304" pitchFamily="18" charset="0"/>
                <a:sym typeface="+mn-ea"/>
              </a:rPr>
              <a:t> 2 ( </a:t>
            </a:r>
            <a:r>
              <a:rPr lang="en-US" sz="3600" b="1" dirty="0" err="1" smtClean="0">
                <a:solidFill>
                  <a:srgbClr val="7030A0"/>
                </a:solidFill>
                <a:cs typeface="Times New Roman" panose="02020603050405020304" pitchFamily="18" charset="0"/>
                <a:sym typeface="+mn-ea"/>
              </a:rPr>
              <a:t>tiết</a:t>
            </a:r>
            <a:r>
              <a:rPr lang="en-US" sz="3600" b="1" dirty="0" smtClean="0">
                <a:solidFill>
                  <a:srgbClr val="7030A0"/>
                </a:solidFill>
                <a:cs typeface="Times New Roman" panose="02020603050405020304" pitchFamily="18" charset="0"/>
                <a:sym typeface="+mn-ea"/>
              </a:rPr>
              <a:t> 9</a:t>
            </a:r>
            <a:r>
              <a:rPr lang="vi-VN" altLang="en-US" sz="3600" b="1" dirty="0" smtClean="0">
                <a:solidFill>
                  <a:srgbClr val="7030A0"/>
                </a:solidFill>
                <a:cs typeface="Times New Roman" panose="02020603050405020304" pitchFamily="18" charset="0"/>
                <a:sym typeface="+mn-ea"/>
              </a:rPr>
              <a:t> </a:t>
            </a:r>
            <a:r>
              <a:rPr lang="en-US" sz="3600" b="1" dirty="0" smtClean="0">
                <a:solidFill>
                  <a:srgbClr val="7030A0"/>
                </a:solidFill>
                <a:cs typeface="Times New Roman" panose="02020603050405020304" pitchFamily="18" charset="0"/>
                <a:sym typeface="+mn-ea"/>
              </a:rPr>
              <a:t>-</a:t>
            </a:r>
            <a:r>
              <a:rPr lang="vi-VN" altLang="en-US" sz="3600" b="1" dirty="0" smtClean="0">
                <a:solidFill>
                  <a:srgbClr val="7030A0"/>
                </a:solidFill>
                <a:cs typeface="Times New Roman" panose="02020603050405020304" pitchFamily="18" charset="0"/>
                <a:sym typeface="+mn-ea"/>
              </a:rPr>
              <a:t> </a:t>
            </a:r>
            <a:r>
              <a:rPr lang="en-US" sz="3600" b="1" dirty="0" smtClean="0">
                <a:solidFill>
                  <a:srgbClr val="7030A0"/>
                </a:solidFill>
                <a:cs typeface="Times New Roman" panose="02020603050405020304" pitchFamily="18" charset="0"/>
                <a:sym typeface="+mn-ea"/>
              </a:rPr>
              <a:t>10)</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016" fill="hold"/>
                                        <p:tgtEl>
                                          <p:spTgt spid="20"/>
                                        </p:tgtEl>
                                      </p:cBhvr>
                                    </p:cmd>
                                  </p:childTnLst>
                                </p:cTn>
                              </p:par>
                              <p:par>
                                <p:cTn id="7" presetID="2" presetClass="entr" presetSubtype="2"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anim calcmode="lin" valueType="num">
                                      <p:cBhvr additive="base">
                                        <p:cTn id="9" dur="500" fill="hold"/>
                                        <p:tgtEl>
                                          <p:spTgt spid="330"/>
                                        </p:tgtEl>
                                        <p:attrNameLst>
                                          <p:attrName>ppt_x</p:attrName>
                                        </p:attrNameLst>
                                      </p:cBhvr>
                                      <p:tavLst>
                                        <p:tav tm="0">
                                          <p:val>
                                            <p:strVal val="1+#ppt_w/2"/>
                                          </p:val>
                                        </p:tav>
                                        <p:tav tm="100000">
                                          <p:val>
                                            <p:strVal val="#ppt_x"/>
                                          </p:val>
                                        </p:tav>
                                      </p:tavLst>
                                    </p:anim>
                                    <p:anim calcmode="lin" valueType="num">
                                      <p:cBhvr additive="base">
                                        <p:cTn id="10" dur="500" fill="hold"/>
                                        <p:tgtEl>
                                          <p:spTgt spid="330"/>
                                        </p:tgtEl>
                                        <p:attrNameLst>
                                          <p:attrName>ppt_y</p:attrName>
                                        </p:attrNameLst>
                                      </p:cBhvr>
                                      <p:tavLst>
                                        <p:tav tm="0">
                                          <p:val>
                                            <p:strVal val="#ppt_y"/>
                                          </p:val>
                                        </p:tav>
                                        <p:tav tm="100000">
                                          <p:val>
                                            <p:strVal val="#ppt_y"/>
                                          </p:val>
                                        </p:tav>
                                      </p:tavLst>
                                    </p:anim>
                                  </p:childTnLst>
                                </p:cTn>
                              </p:par>
                              <p:par>
                                <p:cTn id="11" presetID="22" presetClass="entr" presetSubtype="4" fill="hold" nodeType="withEffect">
                                  <p:stCondLst>
                                    <p:cond delay="500"/>
                                  </p:stCondLst>
                                  <p:childTnLst>
                                    <p:set>
                                      <p:cBhvr>
                                        <p:cTn id="12" dur="1" fill="hold">
                                          <p:stCondLst>
                                            <p:cond delay="0"/>
                                          </p:stCondLst>
                                        </p:cTn>
                                        <p:tgtEl>
                                          <p:spTgt spid="336"/>
                                        </p:tgtEl>
                                        <p:attrNameLst>
                                          <p:attrName>style.visibility</p:attrName>
                                        </p:attrNameLst>
                                      </p:cBhvr>
                                      <p:to>
                                        <p:strVal val="visible"/>
                                      </p:to>
                                    </p:set>
                                    <p:animEffect transition="in" filter="wipe(down)">
                                      <p:cBhvr>
                                        <p:cTn id="13" dur="500"/>
                                        <p:tgtEl>
                                          <p:spTgt spid="336"/>
                                        </p:tgtEl>
                                      </p:cBhvr>
                                    </p:animEffect>
                                  </p:childTnLst>
                                </p:cTn>
                              </p:par>
                              <p:par>
                                <p:cTn id="14" presetID="42" presetClass="entr" presetSubtype="0" fill="hold" nodeType="withEffect">
                                  <p:stCondLst>
                                    <p:cond delay="150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2000"/>
                                  </p:stCondLst>
                                  <p:childTnLst>
                                    <p:set>
                                      <p:cBhvr>
                                        <p:cTn id="25" dur="1" fill="hold">
                                          <p:stCondLst>
                                            <p:cond delay="0"/>
                                          </p:stCondLst>
                                        </p:cTn>
                                        <p:tgtEl>
                                          <p:spTgt spid="342"/>
                                        </p:tgtEl>
                                        <p:attrNameLst>
                                          <p:attrName>style.visibility</p:attrName>
                                        </p:attrNameLst>
                                      </p:cBhvr>
                                      <p:to>
                                        <p:strVal val="visible"/>
                                      </p:to>
                                    </p:set>
                                    <p:anim calcmode="lin" valueType="num">
                                      <p:cBhvr>
                                        <p:cTn id="26" dur="500" fill="hold"/>
                                        <p:tgtEl>
                                          <p:spTgt spid="342"/>
                                        </p:tgtEl>
                                        <p:attrNameLst>
                                          <p:attrName>ppt_w</p:attrName>
                                        </p:attrNameLst>
                                      </p:cBhvr>
                                      <p:tavLst>
                                        <p:tav tm="0">
                                          <p:val>
                                            <p:fltVal val="0"/>
                                          </p:val>
                                        </p:tav>
                                        <p:tav tm="100000">
                                          <p:val>
                                            <p:strVal val="#ppt_w"/>
                                          </p:val>
                                        </p:tav>
                                      </p:tavLst>
                                    </p:anim>
                                    <p:anim calcmode="lin" valueType="num">
                                      <p:cBhvr>
                                        <p:cTn id="27" dur="500" fill="hold"/>
                                        <p:tgtEl>
                                          <p:spTgt spid="342"/>
                                        </p:tgtEl>
                                        <p:attrNameLst>
                                          <p:attrName>ppt_h</p:attrName>
                                        </p:attrNameLst>
                                      </p:cBhvr>
                                      <p:tavLst>
                                        <p:tav tm="0">
                                          <p:val>
                                            <p:fltVal val="0"/>
                                          </p:val>
                                        </p:tav>
                                        <p:tav tm="100000">
                                          <p:val>
                                            <p:strVal val="#ppt_h"/>
                                          </p:val>
                                        </p:tav>
                                      </p:tavLst>
                                    </p:anim>
                                    <p:animEffect transition="in" filter="fade">
                                      <p:cBhvr>
                                        <p:cTn id="28" dur="500"/>
                                        <p:tgtEl>
                                          <p:spTgt spid="342"/>
                                        </p:tgtEl>
                                      </p:cBhvr>
                                    </p:animEffect>
                                  </p:childTnLst>
                                </p:cTn>
                              </p:par>
                              <p:par>
                                <p:cTn id="29" presetID="47" presetClass="entr" presetSubtype="0" fill="hold" nodeType="withEffect">
                                  <p:stCondLst>
                                    <p:cond delay="2250"/>
                                  </p:stCondLst>
                                  <p:childTnLst>
                                    <p:set>
                                      <p:cBhvr>
                                        <p:cTn id="30" dur="1" fill="hold">
                                          <p:stCondLst>
                                            <p:cond delay="0"/>
                                          </p:stCondLst>
                                        </p:cTn>
                                        <p:tgtEl>
                                          <p:spTgt spid="338"/>
                                        </p:tgtEl>
                                        <p:attrNameLst>
                                          <p:attrName>style.visibility</p:attrName>
                                        </p:attrNameLst>
                                      </p:cBhvr>
                                      <p:to>
                                        <p:strVal val="visible"/>
                                      </p:to>
                                    </p:set>
                                    <p:animEffect transition="in" filter="fade">
                                      <p:cBhvr>
                                        <p:cTn id="31" dur="1000"/>
                                        <p:tgtEl>
                                          <p:spTgt spid="338"/>
                                        </p:tgtEl>
                                      </p:cBhvr>
                                    </p:animEffect>
                                    <p:anim calcmode="lin" valueType="num">
                                      <p:cBhvr>
                                        <p:cTn id="32" dur="1000" fill="hold"/>
                                        <p:tgtEl>
                                          <p:spTgt spid="338"/>
                                        </p:tgtEl>
                                        <p:attrNameLst>
                                          <p:attrName>ppt_x</p:attrName>
                                        </p:attrNameLst>
                                      </p:cBhvr>
                                      <p:tavLst>
                                        <p:tav tm="0">
                                          <p:val>
                                            <p:strVal val="#ppt_x"/>
                                          </p:val>
                                        </p:tav>
                                        <p:tav tm="100000">
                                          <p:val>
                                            <p:strVal val="#ppt_x"/>
                                          </p:val>
                                        </p:tav>
                                      </p:tavLst>
                                    </p:anim>
                                    <p:anim calcmode="lin" valueType="num">
                                      <p:cBhvr>
                                        <p:cTn id="33"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1000" showWhenStopped="0">
                <p:cTn id="34"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6" name="文本框 5"/>
          <p:cNvSpPr txBox="1"/>
          <p:nvPr/>
        </p:nvSpPr>
        <p:spPr>
          <a:xfrm>
            <a:off x="3456940" y="2586355"/>
            <a:ext cx="5092065" cy="1340485"/>
          </a:xfrm>
          <a:prstGeom prst="rect">
            <a:avLst/>
          </a:prstGeom>
          <a:noFill/>
        </p:spPr>
        <p:txBody>
          <a:bodyPr wrap="square" rtlCol="0">
            <a:prstTxWarp prst="textArchUp">
              <a:avLst/>
            </a:prstTxWarp>
            <a:spAutoFit/>
          </a:bodyPr>
          <a:lstStyle/>
          <a:p>
            <a:pPr algn="ctr"/>
            <a:r>
              <a:rPr lang="vi-VN" altLang="en-US" sz="6000" b="1" dirty="0">
                <a:solidFill>
                  <a:srgbClr val="401010"/>
                </a:solidFill>
                <a:latin typeface="Times New Roman" panose="02020603050405020304" pitchFamily="18" charset="0"/>
                <a:cs typeface="Times New Roman" panose="02020603050405020304" pitchFamily="18" charset="0"/>
              </a:rPr>
              <a:t>TIẾT HỌC KẾT THÚC</a:t>
            </a:r>
            <a:endParaRPr lang="vi-VN" altLang="en-US" sz="6000" b="1" dirty="0">
              <a:solidFill>
                <a:srgbClr val="401010"/>
              </a:solidFill>
              <a:latin typeface="Times New Roman" panose="02020603050405020304" pitchFamily="18" charset="0"/>
              <a:cs typeface="Times New Roman" panose="02020603050405020304" pitchFamily="18" charset="0"/>
            </a:endParaRPr>
          </a:p>
        </p:txBody>
      </p:sp>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304800" y="-987425"/>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1000">
        <p15:prstTrans prst="origami"/>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endCondLst>
                </p:cTn>
                <p:tgtEl>
                  <p:spTgt spid="15"/>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1"/>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2"/>
          <a:stretch>
            <a:fillRect/>
          </a:stretch>
        </p:blipFill>
        <p:spPr>
          <a:xfrm>
            <a:off x="8451850" y="3817938"/>
            <a:ext cx="3740150" cy="3206750"/>
          </a:xfrm>
          <a:prstGeom prst="rect">
            <a:avLst/>
          </a:prstGeom>
          <a:noFill/>
          <a:ln w="9525">
            <a:noFill/>
          </a:ln>
        </p:spPr>
      </p:pic>
      <p:sp>
        <p:nvSpPr>
          <p:cNvPr id="67588" name="Text Box 4"/>
          <p:cNvSpPr txBox="1"/>
          <p:nvPr/>
        </p:nvSpPr>
        <p:spPr>
          <a:xfrm>
            <a:off x="2519464" y="2920999"/>
            <a:ext cx="6604000" cy="2092877"/>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21: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Ôn</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giữa</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kì</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2</a:t>
            </a:r>
            <a:endPar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p:cNvGrpSpPr/>
          <p:nvPr/>
        </p:nvGrpSpPr>
        <p:grpSpPr>
          <a:xfrm>
            <a:off x="3148348" y="876844"/>
            <a:ext cx="6559178" cy="3854644"/>
            <a:chOff x="6433809" y="1950733"/>
            <a:chExt cx="4502909" cy="3385457"/>
          </a:xfrm>
        </p:grpSpPr>
        <p:pic>
          <p:nvPicPr>
            <p:cNvPr id="2" name="图片 1"/>
            <p:cNvPicPr>
              <a:picLocks noChangeAspect="1"/>
            </p:cNvPicPr>
            <p:nvPr/>
          </p:nvPicPr>
          <p:blipFill>
            <a:blip r:embed="rId1"/>
            <a:stretch>
              <a:fillRect/>
            </a:stretch>
          </p:blipFill>
          <p:spPr>
            <a:xfrm>
              <a:off x="6433809" y="1950733"/>
              <a:ext cx="4502909" cy="3385457"/>
            </a:xfrm>
            <a:prstGeom prst="rect">
              <a:avLst/>
            </a:prstGeom>
          </p:spPr>
        </p:pic>
        <p:sp>
          <p:nvSpPr>
            <p:cNvPr id="145" name="文本框 144"/>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đen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8814390" y="4972636"/>
            <a:ext cx="3405355" cy="1719015"/>
          </a:xfrm>
          <a:prstGeom prst="rect">
            <a:avLst/>
          </a:prstGeom>
        </p:spPr>
      </p:pic>
      <p:sp>
        <p:nvSpPr>
          <p:cNvPr id="11" name="TextBox 10"/>
          <p:cNvSpPr txBox="1"/>
          <p:nvPr/>
        </p:nvSpPr>
        <p:spPr>
          <a:xfrm>
            <a:off x="349956" y="843178"/>
            <a:ext cx="1122115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trắng và mây đen</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và mây trắng 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 rong ruổi theo gió. Mây trắng xốp, nhẹ, bồng bềnh như một chiếc gối bông xinh xắn. Mây đen vóc dóng nặng nề, đang sà xuống thấp.</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 mây đen bay thấp, mây trắng rủ:</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mình bay lên cao đi! Bay cao thú vị lắm!</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Anh bay lên đi! - Mây đen nói - Tôi còn phải mưa xuống, ruộng đồng đang khô cạn vì hạn hán, muôn loài đang mong chờ tôi.</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trắng ngạc nhiên hỏi:</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Làm mưa ư? Anh không sợ tan biến hết hình hài à?</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rồi mây trắng bay vút lên. Nó bị gió cuốn tan biến vào không trung.</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sà xuống thấp rồi hóa thành mưa rơi xuống ruộng đồng, cây cỏ,... Con người và vạn vật reo hò đón mưa. Mưa tạnh, nắng lên rực rỡ. Nước ở ruộng đồng bốc hơi, bay lên, rồi lại kết lại thành những đám mây đen. Những đóm mây đen hoá thành mưa rơi xuống... Cứ như thế, mây đen tồn tại mãi mãi.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52062" y="-2681938"/>
            <a:ext cx="6858000" cy="12221875"/>
          </a:xfrm>
          <a:prstGeom prst="rect">
            <a:avLst/>
          </a:prstGeom>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29" name="18"/>
          <p:cNvPicPr>
            <a:picLocks noChangeAspect="1"/>
          </p:cNvPicPr>
          <p:nvPr/>
        </p:nvPicPr>
        <p:blipFill rotWithShape="1">
          <a:blip r:embed="rId2" cstate="screen"/>
          <a:srcRect t="5326"/>
          <a:stretch>
            <a:fillRect/>
          </a:stretch>
        </p:blipFill>
        <p:spPr>
          <a:xfrm>
            <a:off x="9714797" y="3632886"/>
            <a:ext cx="2263295" cy="3624043"/>
          </a:xfrm>
          <a:prstGeom prst="rect">
            <a:avLst/>
          </a:prstGeom>
        </p:spPr>
      </p:pic>
      <p:sp>
        <p:nvSpPr>
          <p:cNvPr id="16" name="TextBox 15"/>
          <p:cNvSpPr txBox="1"/>
          <p:nvPr/>
        </p:nvSpPr>
        <p:spPr>
          <a:xfrm>
            <a:off x="4073966" y="2524939"/>
            <a:ext cx="5841214" cy="1107947"/>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85202" y="365125"/>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Trong câu chuyện, những sự vật nào được coi như con người:</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và mây trắng</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nắng và gió</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và ruộng đồng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268329" y="2847132"/>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Mây trắng rủ mây đen đi đâu</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□rong ruổi theo gió</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□bay lên cao</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□sà xuống thấp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animClr clrSpc="rgb" dir="cw">
                                      <p:cBhvr>
                                        <p:cTn id="7" dur="500" fill="hold"/>
                                        <p:tgtEl>
                                          <p:spTgt spid="4">
                                            <p:txEl>
                                              <p:pRg st="1" end="1"/>
                                            </p:txEl>
                                          </p:spTgt>
                                        </p:tgtEl>
                                        <p:attrNameLst>
                                          <p:attrName>fillcolor</p:attrName>
                                        </p:attrNameLst>
                                      </p:cBhvr>
                                      <p:to>
                                        <a:srgbClr val="FF0000"/>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rgbClr val="E82033"/>
                                      </p:to>
                                    </p:animClr>
                                    <p:animClr clrSpc="rgb" dir="cw">
                                      <p:cBhvr>
                                        <p:cTn id="14" dur="500" fill="hold"/>
                                        <p:tgtEl>
                                          <p:spTgt spid="5">
                                            <p:txEl>
                                              <p:pRg st="2" end="2"/>
                                            </p:txEl>
                                          </p:spTgt>
                                        </p:tgtEl>
                                        <p:attrNameLst>
                                          <p:attrName>fillcolor</p:attrName>
                                        </p:attrNameLst>
                                      </p:cBhvr>
                                      <p:to>
                                        <a:srgbClr val="E82033"/>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824" y="542896"/>
            <a:ext cx="1268041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Vì sao mây đen không theo mây trắng?</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mây đen thích ngắm cảnh ruộng đồng cây cỏ</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hạn hán, mây đen muốn làm mưa giúp người</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mây đen sợ gió thổi làm tan biến mất hình hài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365824" y="3225994"/>
            <a:ext cx="106182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 Câu nào cho thấy mây đen đem lại niềm vui cho</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người và vạn vật?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1099602" y="4615412"/>
            <a:ext cx="1061826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 đen sà xuống thấp rồi lại hóa thành mưa rơi xuống ruộng đồng, cây cỏ....Con người và vạn vật reo hò đón mưa.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animClr clrSpc="rgb" dir="cw">
                                      <p:cBhvr>
                                        <p:cTn id="7" dur="500" fill="hold"/>
                                        <p:tgtEl>
                                          <p:spTgt spid="4">
                                            <p:txEl>
                                              <p:pRg st="2" end="2"/>
                                            </p:txEl>
                                          </p:spTgt>
                                        </p:tgtEl>
                                        <p:attrNameLst>
                                          <p:attrName>fillcolor</p:attrName>
                                        </p:attrNameLst>
                                      </p:cBhvr>
                                      <p:to>
                                        <a:srgbClr val="FF0000"/>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6" y="384851"/>
            <a:ext cx="126804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 Tìm các từ chỉ đặc điểm trong câu dưới đây:</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Đám mây xốp, nhẹ trông như một chiếc gối bông xinh xắn.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338666" y="1699946"/>
            <a:ext cx="1114213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từ chỉ đặc điểm trong câu: xốp, nhẹ, gối bông xinh xắn.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259644" y="3015041"/>
            <a:ext cx="127594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 Đặt dấu phẩy vào chỗ nào trong câu sau?</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mây trắng đang rong ruổi theo gió.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524933" y="4884133"/>
            <a:ext cx="1114213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bầu trời cao rộng, mây đen, mây trắng đang rong ruổi theo gió.</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1358185" y="506681"/>
            <a:ext cx="99871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13.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4 - 5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Rounded Corners 2"/>
          <p:cNvSpPr/>
          <p:nvPr/>
        </p:nvSpPr>
        <p:spPr>
          <a:xfrm>
            <a:off x="462845" y="2054579"/>
            <a:ext cx="10984088" cy="33415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Em thích làm việc gì? (ví dụ: đọc sách, xem phim, vẽ tranh, đi chơi nhà người thân,... )</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Em làm việc đó cùng với ai? Em làm việc đó như thế nào?</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Em cảm thấy thế nào khi làm việc đó?</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p:cNvSpPr/>
          <p:nvPr/>
        </p:nvSpPr>
        <p:spPr>
          <a:xfrm>
            <a:off x="361245" y="2054579"/>
            <a:ext cx="10984088" cy="42967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Sáng chủ nhật tuần trước, em dậy muộn hơn khoảng 30 phút so với ngày thường, vào khoảng 7h sáng. Em vệ sinh cá nhân và ăn sáng, sau khi ăn sáng em tự dọn rửa và quét nhà lau nhà giúp mẹ. Lau nhà xong em tự thu dọn phòng của mình, dọn dẹp một cách sạch sẽ và gọn gàng. Em dọn xong tới gần trưa thì phụ xuống bếp cùng phụ giúp mẹ nấu cơm.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nhặt và rửa rau muống.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ẹ và bà đã khen em rất ngoan và chăm chỉ.</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10" grpId="0" bldLvl="0" animBg="1"/>
    </p:bldLst>
  </p:timing>
</p:sld>
</file>

<file path=ppt/tags/tag1.xml><?xml version="1.0" encoding="utf-8"?>
<p:tagLst xmlns:p="http://schemas.openxmlformats.org/presentationml/2006/main">
  <p:tag name="ISPRING_RESOURCE_PATHS_HASH_PRESENTER" val="c4a2f6a4a3c7a64a14ade9d882fd2679e311038"/>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2617</Words>
  <Application>WPS Presentation</Application>
  <PresentationFormat>Custom</PresentationFormat>
  <Paragraphs>70</Paragraphs>
  <Slides>10</Slides>
  <Notes>6</Notes>
  <HiddenSlides>0</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10</vt:i4>
      </vt:variant>
    </vt:vector>
  </HeadingPairs>
  <TitlesOfParts>
    <vt:vector size="34" baseType="lpstr">
      <vt:lpstr>Arial</vt:lpstr>
      <vt:lpstr>SimSun</vt:lpstr>
      <vt:lpstr>Wingdings</vt:lpstr>
      <vt:lpstr>Microsoft YaHei</vt:lpstr>
      <vt:lpstr>Calibri Light</vt:lpstr>
      <vt:lpstr>Calibri</vt:lpstr>
      <vt:lpstr>Arial</vt:lpstr>
      <vt:lpstr>Times New Roman</vt:lpstr>
      <vt:lpstr>字魂36号-正文宋楷</vt:lpstr>
      <vt:lpstr>汉仪趣黑W</vt:lpstr>
      <vt:lpstr>等线</vt:lpstr>
      <vt:lpstr>等线</vt:lpstr>
      <vt:lpstr>Arial-Rounded</vt:lpstr>
      <vt:lpstr>Yellowtail</vt:lpstr>
      <vt:lpstr>Calibri</vt:lpstr>
      <vt:lpstr>Arial Unicode MS</vt:lpstr>
      <vt:lpstr>思源黑体 CN Bold</vt:lpstr>
      <vt:lpstr>Arial Black</vt:lpstr>
      <vt:lpstr>黑体</vt:lpstr>
      <vt:lpstr>包图主题2</vt:lpstr>
      <vt:lpstr>1_Office 主题​​</vt:lpstr>
      <vt:lpstr>1_Default Design</vt:lpstr>
      <vt:lpstr>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11</cp:revision>
  <dcterms:created xsi:type="dcterms:W3CDTF">2021-07-04T15:10:00Z</dcterms:created>
  <dcterms:modified xsi:type="dcterms:W3CDTF">2022-10-30T03:45:02Z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991D3151F156402F966846945F7A9B15</vt:lpwstr>
  </property>
  <property fmtid="{D5CDD505-2E9C-101B-9397-08002B2CF9AE}" pid="3" name="KSOProductBuildVer">
    <vt:lpwstr>1033-11.2.0.11380</vt:lpwstr>
  </property>
</Properties>
</file>