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80" r:id="rId4"/>
  </p:sldMasterIdLst>
  <p:notesMasterIdLst>
    <p:notesMasterId r:id="rId19"/>
  </p:notesMasterIdLst>
  <p:sldIdLst>
    <p:sldId id="511" r:id="rId5"/>
    <p:sldId id="496" r:id="rId6"/>
    <p:sldId id="474" r:id="rId7"/>
    <p:sldId id="504" r:id="rId8"/>
    <p:sldId id="505" r:id="rId9"/>
    <p:sldId id="506" r:id="rId10"/>
    <p:sldId id="507" r:id="rId11"/>
    <p:sldId id="508" r:id="rId12"/>
    <p:sldId id="310" r:id="rId13"/>
    <p:sldId id="497" r:id="rId14"/>
    <p:sldId id="509" r:id="rId15"/>
    <p:sldId id="498" r:id="rId16"/>
    <p:sldId id="483" r:id="rId17"/>
    <p:sldId id="4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71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1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4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449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4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42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972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216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09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651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071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276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525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783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656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473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11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75" r:id="rId12"/>
    <p:sldLayoutId id="2147483778" r:id="rId13"/>
    <p:sldLayoutId id="21474837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086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gif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1.gif"/><Relationship Id="rId17" Type="http://schemas.openxmlformats.org/officeDocument/2006/relationships/image" Target="../media/image29.gif"/><Relationship Id="rId2" Type="http://schemas.openxmlformats.org/officeDocument/2006/relationships/audio" Target="../media/media3.mp3"/><Relationship Id="rId16" Type="http://schemas.openxmlformats.org/officeDocument/2006/relationships/image" Target="../media/image28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2.xml"/><Relationship Id="rId5" Type="http://schemas.microsoft.com/office/2007/relationships/media" Target="../media/media5.mp3"/><Relationship Id="rId15" Type="http://schemas.openxmlformats.org/officeDocument/2006/relationships/image" Target="../media/image27.gif"/><Relationship Id="rId10" Type="http://schemas.openxmlformats.org/officeDocument/2006/relationships/audio" Target="../media/media7.mp3"/><Relationship Id="rId19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gif"/><Relationship Id="rId11" Type="http://schemas.openxmlformats.org/officeDocument/2006/relationships/image" Target="../media/image29.gif"/><Relationship Id="rId5" Type="http://schemas.openxmlformats.org/officeDocument/2006/relationships/image" Target="../media/image30.gif"/><Relationship Id="rId15" Type="http://schemas.microsoft.com/office/2007/relationships/hdphoto" Target="../media/hdphoto2.wdp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29.gif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1: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TỪ NGỮ CHỈ ĐẶC ĐIỂM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DẤU CHẤM. DẤU CHẤM HỎI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8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-1" y="90229"/>
            <a:ext cx="12192000" cy="6619056"/>
          </a:xfrm>
          <a:prstGeom prst="roundRect">
            <a:avLst>
              <a:gd name="adj" fmla="val 36525"/>
            </a:avLst>
          </a:prstGeom>
          <a:solidFill>
            <a:srgbClr val="FFFFCC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2491" flipV="1">
            <a:off x="-313100" y="418113"/>
            <a:ext cx="1523365" cy="1489075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509600" flipH="1">
            <a:off x="188792" y="-104274"/>
            <a:ext cx="1259205" cy="123249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037307" y="209664"/>
            <a:ext cx="10461746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Chọn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đặc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điểm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mỗi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dùng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hình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5" y="1423667"/>
            <a:ext cx="3547498" cy="4384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666208" y="956706"/>
            <a:ext cx="1768688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tắp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6306304" y="956706"/>
            <a:ext cx="2005333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tinh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8162407" y="970570"/>
            <a:ext cx="1952877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nhọn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hoắt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9721394" y="967317"/>
            <a:ext cx="2146719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tím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ngắt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379886" y="973823"/>
            <a:ext cx="8761158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                 ,                 ,                 ,               )  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6089" y="2353669"/>
            <a:ext cx="231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95926" y="3947958"/>
            <a:ext cx="231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6535" y="3107369"/>
            <a:ext cx="231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6534" y="4738992"/>
            <a:ext cx="2314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66720" y="2984782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n-US" sz="5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37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833 L 0.22487 0.1622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209 L -0.06953 0.260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625 L 0.0806 0.3817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1823 0.5053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  <p:bldP spid="19" grpId="1"/>
      <p:bldP spid="20" grpId="0"/>
      <p:bldP spid="20" grpId="1"/>
      <p:bldP spid="23" grpId="0"/>
      <p:bldP spid="23" grpId="1"/>
      <p:bldP spid="26" grpId="0"/>
      <p:bldP spid="26" grpId="1"/>
      <p:bldP spid="26" grpId="2"/>
      <p:bldP spid="29" grpId="0"/>
      <p:bldP spid="3" grpId="0"/>
      <p:bldP spid="31" grpId="0"/>
      <p:bldP spid="32" grpId="0"/>
      <p:bldP spid="33" grpId="0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655" y="240848"/>
            <a:ext cx="1163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7418" y="1590097"/>
            <a:ext cx="3422073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7418" y="2628160"/>
            <a:ext cx="3422073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7418" y="3704702"/>
            <a:ext cx="3422073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38797" y="1562698"/>
            <a:ext cx="4724403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38797" y="2622693"/>
            <a:ext cx="4724403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38797" y="3704702"/>
            <a:ext cx="4724403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1896" y="794855"/>
            <a:ext cx="123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9273" y="853917"/>
            <a:ext cx="123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08423" y="4580433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n-US" sz="5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21" name="Straight Arrow Connector 20"/>
          <p:cNvCxnSpPr>
            <a:stCxn id="7" idx="3"/>
            <a:endCxn id="12" idx="1"/>
          </p:cNvCxnSpPr>
          <p:nvPr/>
        </p:nvCxnSpPr>
        <p:spPr>
          <a:xfrm>
            <a:off x="4239491" y="1894897"/>
            <a:ext cx="1399306" cy="103259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39491" y="3992741"/>
            <a:ext cx="1399306" cy="1676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1"/>
          </p:cNvCxnSpPr>
          <p:nvPr/>
        </p:nvCxnSpPr>
        <p:spPr>
          <a:xfrm flipV="1">
            <a:off x="4239491" y="1867498"/>
            <a:ext cx="1399306" cy="1092647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60765" y="4719151"/>
            <a:ext cx="858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1820" y="5477506"/>
            <a:ext cx="8118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/>
      <p:bldP spid="16" grpId="0"/>
      <p:bldP spid="19" grpId="0"/>
      <p:bldP spid="19" grpI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0" y="331637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511438" y="34284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960253" y="166605"/>
            <a:ext cx="10461746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3.</a:t>
            </a:r>
            <a:r>
              <a:rPr lang="vi-VN" dirty="0" smtClean="0"/>
              <a:t>Chọn </a:t>
            </a:r>
            <a:r>
              <a:rPr lang="vi-VN" i="1" dirty="0"/>
              <a:t>dấu chấm </a:t>
            </a:r>
            <a:r>
              <a:rPr lang="vi-VN" dirty="0"/>
              <a:t>hoặc </a:t>
            </a:r>
            <a:r>
              <a:rPr lang="vi-VN" i="1" dirty="0"/>
              <a:t>dấu chấm hỏi </a:t>
            </a:r>
            <a:r>
              <a:rPr lang="vi-VN" dirty="0"/>
              <a:t>thay cho ô vuông.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27" y="1179448"/>
            <a:ext cx="10142773" cy="5432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0837" y="2803763"/>
            <a:ext cx="490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066807" y="4234089"/>
            <a:ext cx="490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7323579" y="5082684"/>
            <a:ext cx="49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37" name="Rectangle 36"/>
          <p:cNvSpPr/>
          <p:nvPr/>
        </p:nvSpPr>
        <p:spPr>
          <a:xfrm>
            <a:off x="6003161" y="2806746"/>
            <a:ext cx="375929" cy="401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9208" y="4234089"/>
            <a:ext cx="375929" cy="401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63254" y="5174180"/>
            <a:ext cx="375929" cy="401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1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036" y="343293"/>
            <a:ext cx="5721928" cy="2332738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  <a:reflection blurRad="6350" stA="55000" endA="300" endPos="45500" dir="5400000" sy="-100000" algn="bl" rotWithShape="0"/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2798618" y="3019323"/>
            <a:ext cx="70216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6509" y="3167390"/>
            <a:ext cx="757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chỉ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835727" y="3867832"/>
            <a:ext cx="852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lại</a:t>
            </a:r>
            <a:r>
              <a:rPr lang="en-US" sz="2800" dirty="0" smtClean="0"/>
              <a:t> 1-2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94809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3387" y="4086225"/>
            <a:ext cx="1874705" cy="3170704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0" y="-111235"/>
            <a:ext cx="12194509" cy="6969235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</p:txBody>
      </p:sp>
      <p:sp>
        <p:nvSpPr>
          <p:cNvPr id="13" name="20"/>
          <p:cNvSpPr/>
          <p:nvPr/>
        </p:nvSpPr>
        <p:spPr>
          <a:xfrm>
            <a:off x="3244620" y="1079839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4572" y="2941707"/>
            <a:ext cx="938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- </a:t>
            </a:r>
            <a:r>
              <a:rPr lang="vi-VN" sz="3600" dirty="0" smtClean="0">
                <a:solidFill>
                  <a:srgbClr val="7030A0"/>
                </a:solidFill>
              </a:rPr>
              <a:t>Hôm </a:t>
            </a:r>
            <a:r>
              <a:rPr lang="vi-VN" sz="3600" dirty="0">
                <a:solidFill>
                  <a:srgbClr val="7030A0"/>
                </a:solidFill>
              </a:rPr>
              <a:t>nay, em đã học những nội dung gì?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7626" y="4086224"/>
            <a:ext cx="938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- </a:t>
            </a:r>
            <a:r>
              <a:rPr lang="en-US" sz="3600" dirty="0" err="1" smtClean="0">
                <a:solidFill>
                  <a:srgbClr val="7030A0"/>
                </a:solidFill>
              </a:rPr>
              <a:t>Nêu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cảm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nhận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sau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tiết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học</a:t>
            </a:r>
            <a:r>
              <a:rPr lang="vi-VN" sz="3600" dirty="0" smtClean="0">
                <a:solidFill>
                  <a:srgbClr val="7030A0"/>
                </a:solidFill>
              </a:rPr>
              <a:t>?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6803" y="1270539"/>
            <a:ext cx="7286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Luyện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34" y="2203425"/>
            <a:ext cx="5458691" cy="32246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7000" y="2590967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ngữ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điểm</a:t>
            </a:r>
            <a:endParaRPr lang="en-US" sz="4400" dirty="0" smtClean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Dấu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chấm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dấu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chấm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hỏi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44" y="75724"/>
            <a:ext cx="6344528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3921" y="1600688"/>
            <a:ext cx="55798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  <a:endParaRPr lang="en-US" sz="80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84" y="2200852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92376"/>
              <a:gd name="adj2" fmla="val -5350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6633"/>
              <a:gd name="adj2" fmla="val -250562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833615" y="398540"/>
            <a:ext cx="4894435" cy="726840"/>
          </a:xfrm>
          <a:prstGeom prst="wedgeRoundRectCallout">
            <a:avLst>
              <a:gd name="adj1" fmla="val -87831"/>
              <a:gd name="adj2" fmla="val 29566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7218" y="3838419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ý!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992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6045" y="343628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3849" y="216473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67" y="232109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27237" y="1640271"/>
            <a:ext cx="524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sách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vở</a:t>
            </a:r>
            <a:endParaRPr lang="en-US" sz="36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766310" y="41284"/>
            <a:ext cx="7055223" cy="1394582"/>
          </a:xfrm>
          <a:prstGeom prst="wedgeRoundRectCallout">
            <a:avLst>
              <a:gd name="adj1" fmla="val -70664"/>
              <a:gd name="adj2" fmla="val 2896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37999" y="6062331"/>
            <a:ext cx="86822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  A                     B                     C                     D</a:t>
            </a:r>
            <a:endParaRPr lang="en-US" sz="2800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345452" y="1725592"/>
            <a:ext cx="3193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ghi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chép</a:t>
            </a:r>
            <a:endParaRPr lang="en-US" sz="36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suy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</a:t>
            </a:r>
            <a:endParaRPr lang="en-US" sz="36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347695" y="2491008"/>
            <a:ext cx="524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nhảy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múa</a:t>
            </a:r>
            <a:endParaRPr lang="en-US" sz="36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1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75677 0.3099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1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2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2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54804 0.3002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"/>
                            </p:stCondLst>
                            <p:childTnLst>
                              <p:par>
                                <p:cTn id="1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332 0.3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5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250"/>
                            </p:stCondLst>
                            <p:childTnLst>
                              <p:par>
                                <p:cTn id="20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6 0.3291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250"/>
                            </p:stCondLst>
                            <p:childTnLst>
                              <p:par>
                                <p:cTn id="2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500"/>
                            </p:stCondLst>
                            <p:childTnLst>
                              <p:par>
                                <p:cTn id="2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098055" y="28124"/>
            <a:ext cx="7886059" cy="1394582"/>
          </a:xfrm>
          <a:prstGeom prst="wedgeRoundRectCallout">
            <a:avLst>
              <a:gd name="adj1" fmla="val -63307"/>
              <a:gd name="adj2" fmla="val 28410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48196" y="6088102"/>
            <a:ext cx="8204018" cy="748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 B                          C                         D</a:t>
            </a:r>
            <a:endParaRPr lang="en-US" sz="2400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357674" y="168162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bút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màu</a:t>
            </a:r>
            <a:endParaRPr lang="en-US" sz="32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41084" y="1704083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thước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kẻ</a:t>
            </a:r>
            <a:endParaRPr lang="en-US" sz="32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57674" y="242003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cục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tẩy</a:t>
            </a:r>
            <a:endParaRPr lang="en-US" sz="32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41084" y="2449296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3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đáp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án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</a:t>
            </a:r>
            <a:endParaRPr lang="en-US" sz="32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2266 0.217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250"/>
                            </p:stCondLst>
                            <p:childTnLst>
                              <p:par>
                                <p:cTn id="20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25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500"/>
                            </p:stCondLst>
                            <p:childTnLst>
                              <p:par>
                                <p:cTn id="2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                        </a:t>
            </a:r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                        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  <a:endParaRPr lang="en-US" sz="2400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53000" y="1770622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80358" y="1807798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53000" y="2497679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phẩy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13949" y="250713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dấu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than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88898" y="151218"/>
            <a:ext cx="8425651" cy="1566289"/>
          </a:xfrm>
          <a:prstGeom prst="wedgeRoundRectCallout">
            <a:avLst>
              <a:gd name="adj1" fmla="val -56754"/>
              <a:gd name="adj2" fmla="val 1125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Lan: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?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Mai: Ừ.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 flipV="1">
            <a:off x="11336931" y="268451"/>
            <a:ext cx="422198" cy="4270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8412 0.2629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0"/>
                            </p:stCondLst>
                            <p:childTnLst>
                              <p:par>
                                <p:cTn id="18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50"/>
                            </p:stCondLst>
                            <p:childTnLst>
                              <p:par>
                                <p:cTn id="20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25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5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/>
      <p:bldP spid="32" grpId="0" build="allAtOnce"/>
      <p:bldP spid="34" grpId="0" build="allAtOnce"/>
      <p:bldP spid="4" grpId="0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79" y="2237298"/>
            <a:ext cx="2409000" cy="1941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02" y="615272"/>
            <a:ext cx="6344528" cy="1114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45980" y="2315696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Luyện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441</Words>
  <Application>Microsoft Office PowerPoint</Application>
  <PresentationFormat>Widescreen</PresentationFormat>
  <Paragraphs>79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Microsoft YaHei</vt:lpstr>
      <vt:lpstr>宋体</vt:lpstr>
      <vt:lpstr>Arial</vt:lpstr>
      <vt:lpstr>Arial-rounded</vt:lpstr>
      <vt:lpstr>Arial-rounded</vt:lpstr>
      <vt:lpstr>Calibri</vt:lpstr>
      <vt:lpstr>Calibri Light</vt:lpstr>
      <vt:lpstr>Catamaran</vt:lpstr>
      <vt:lpstr>Comfortaa</vt:lpstr>
      <vt:lpstr>HP001 5H</vt:lpstr>
      <vt:lpstr>Roboto Slab Regular</vt:lpstr>
      <vt:lpstr>Times New Roman</vt:lpstr>
      <vt:lpstr>Vibur</vt:lpstr>
      <vt:lpstr>等线</vt:lpstr>
      <vt:lpstr>Office Theme</vt:lpstr>
      <vt:lpstr>2_Office Theme</vt:lpstr>
      <vt:lpstr>Default Design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Microsoft account</cp:lastModifiedBy>
  <cp:revision>60</cp:revision>
  <dcterms:created xsi:type="dcterms:W3CDTF">2021-05-21T10:43:38Z</dcterms:created>
  <dcterms:modified xsi:type="dcterms:W3CDTF">2022-10-12T09:07:08Z</dcterms:modified>
</cp:coreProperties>
</file>