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  <p:sldMasterId id="2147483734" r:id="rId4"/>
  </p:sldMasterIdLst>
  <p:notesMasterIdLst>
    <p:notesMasterId r:id="rId23"/>
  </p:notesMasterIdLst>
  <p:sldIdLst>
    <p:sldId id="521" r:id="rId5"/>
    <p:sldId id="474" r:id="rId6"/>
    <p:sldId id="497" r:id="rId7"/>
    <p:sldId id="310" r:id="rId8"/>
    <p:sldId id="485" r:id="rId9"/>
    <p:sldId id="477" r:id="rId10"/>
    <p:sldId id="468" r:id="rId11"/>
    <p:sldId id="501" r:id="rId12"/>
    <p:sldId id="498" r:id="rId13"/>
    <p:sldId id="500" r:id="rId14"/>
    <p:sldId id="505" r:id="rId15"/>
    <p:sldId id="340" r:id="rId16"/>
    <p:sldId id="517" r:id="rId17"/>
    <p:sldId id="510" r:id="rId18"/>
    <p:sldId id="511" r:id="rId19"/>
    <p:sldId id="513" r:id="rId20"/>
    <p:sldId id="518" r:id="rId21"/>
    <p:sldId id="51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4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5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99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195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111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081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23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1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6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8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8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2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4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2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2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34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90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57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1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95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83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363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102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695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456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23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5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2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7611" y="3429680"/>
            <a:ext cx="8354652" cy="615553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ĐỌC : EM HỌC VẼ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2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29898" y="2399781"/>
            <a:ext cx="60855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8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toàn</a:t>
            </a:r>
            <a:r>
              <a:rPr lang="en-US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8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bài</a:t>
            </a:r>
            <a:endParaRPr lang="en-US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83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108" y="799102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065117" y="1271836"/>
            <a:ext cx="570287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3734712" y="1871132"/>
            <a:ext cx="4121642" cy="1569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2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324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-117007" y="4362727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5294F09-CEFA-4BC1-AD30-E136911A978E}"/>
              </a:ext>
            </a:extLst>
          </p:cNvPr>
          <p:cNvGrpSpPr/>
          <p:nvPr/>
        </p:nvGrpSpPr>
        <p:grpSpPr>
          <a:xfrm>
            <a:off x="156834" y="1993082"/>
            <a:ext cx="1673391" cy="1698896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Trả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lời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câu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hỏi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1812666" y="647590"/>
            <a:ext cx="10271987" cy="1194901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2315" y="0"/>
            <a:ext cx="876175" cy="914712"/>
          </a:xfrm>
          <a:prstGeom prst="rect">
            <a:avLst/>
          </a:prstGeom>
        </p:spPr>
      </p:pic>
      <p:sp>
        <p:nvSpPr>
          <p:cNvPr id="35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1830225" y="3883776"/>
            <a:ext cx="10271987" cy="1195171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 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1830225" y="2025904"/>
            <a:ext cx="10271987" cy="1647055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75531" y="2251659"/>
            <a:ext cx="94038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1822206" y="5349220"/>
            <a:ext cx="10271987" cy="1195171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 </a:t>
            </a:r>
            <a:r>
              <a:rPr lang="vi-VN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cảnh biển của bạn nhỏ có một con thuyền đang rẽ sóng ra khơi.</a:t>
            </a:r>
          </a:p>
        </p:txBody>
      </p:sp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39" grpId="0" animBg="1"/>
      <p:bldP spid="41" grpId="0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-117007" y="4362727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5294F09-CEFA-4BC1-AD30-E136911A978E}"/>
              </a:ext>
            </a:extLst>
          </p:cNvPr>
          <p:cNvGrpSpPr/>
          <p:nvPr/>
        </p:nvGrpSpPr>
        <p:grpSpPr>
          <a:xfrm>
            <a:off x="156834" y="1993082"/>
            <a:ext cx="1673391" cy="1698896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Trả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lời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câu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hỏi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2315" y="0"/>
            <a:ext cx="876175" cy="914712"/>
          </a:xfrm>
          <a:prstGeom prst="rect">
            <a:avLst/>
          </a:prstGeom>
        </p:spPr>
      </p:pic>
      <p:sp>
        <p:nvSpPr>
          <p:cNvPr id="37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1936503" y="1879209"/>
            <a:ext cx="10271987" cy="1194901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 </a:t>
            </a:r>
            <a:r>
              <a:rPr lang="vi-VN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tương ứng với bức </a:t>
            </a:r>
            <a:r>
              <a:rPr lang="vi-VN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1926274" y="587760"/>
            <a:ext cx="10271987" cy="1194901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 </a:t>
            </a:r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Đọc khổ thơ tương ứng với bức tranh dưới đây:</a:t>
            </a:r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1987059" y="3419342"/>
            <a:ext cx="10271987" cy="1194901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solidFill>
                  <a:schemeClr val="tx1"/>
                </a:solidFill>
              </a:rPr>
              <a:t>4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tiếng cùng vần ở cuối các dòng thơ.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1936603" y="4948870"/>
            <a:ext cx="10271987" cy="1194901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vần ở cuối các dòng thơ: sao-cao, ngõ-gió, trắng-thắm, xanh-lành, khơi-trời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6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36" y="681924"/>
            <a:ext cx="9305364" cy="2988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125014" y="1122187"/>
            <a:ext cx="68649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9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Luyện</a:t>
            </a:r>
            <a:r>
              <a:rPr lang="en-US" sz="9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9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đọc</a:t>
            </a:r>
            <a:r>
              <a:rPr lang="en-US" sz="9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9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lại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3314" y="4110854"/>
            <a:ext cx="106351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5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66" y="0"/>
            <a:ext cx="12256766" cy="70408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43303" y="1300725"/>
            <a:ext cx="8797636" cy="24497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7780"/>
              </a:avLst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Luyện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tập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theo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văn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bản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đọc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376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145306" y="62959"/>
            <a:ext cx="12192000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9CCE898-329D-43E9-9EF7-6935E8B121BC}"/>
              </a:ext>
            </a:extLst>
          </p:cNvPr>
          <p:cNvGrpSpPr/>
          <p:nvPr/>
        </p:nvGrpSpPr>
        <p:grpSpPr>
          <a:xfrm>
            <a:off x="1485743" y="895680"/>
            <a:ext cx="9797061" cy="1475319"/>
            <a:chOff x="156834" y="1993081"/>
            <a:chExt cx="2109019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xmlns="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B12FD35-A33C-446F-AE51-FD7DA0AF6ED3}"/>
                </a:ext>
              </a:extLst>
            </p:cNvPr>
            <p:cNvSpPr txBox="1"/>
            <p:nvPr/>
          </p:nvSpPr>
          <p:spPr>
            <a:xfrm>
              <a:off x="234592" y="2388697"/>
              <a:ext cx="2011239" cy="835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2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1.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trong bài thơ những từ ngữ chỉ sự </a:t>
              </a:r>
              <a:r>
                <a:rPr lang="vi-VN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206825" y="512219"/>
            <a:ext cx="1523365" cy="1489075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180737" y="3470"/>
            <a:ext cx="1796415" cy="17583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9CCE898-329D-43E9-9EF7-6935E8B121BC}"/>
              </a:ext>
            </a:extLst>
          </p:cNvPr>
          <p:cNvGrpSpPr/>
          <p:nvPr/>
        </p:nvGrpSpPr>
        <p:grpSpPr>
          <a:xfrm>
            <a:off x="1392735" y="2519542"/>
            <a:ext cx="9797061" cy="1475319"/>
            <a:chOff x="156834" y="1993081"/>
            <a:chExt cx="2109019" cy="2109019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xmlns="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B12FD35-A33C-446F-AE51-FD7DA0AF6ED3}"/>
                </a:ext>
              </a:extLst>
            </p:cNvPr>
            <p:cNvSpPr txBox="1"/>
            <p:nvPr/>
          </p:nvSpPr>
          <p:spPr>
            <a:xfrm>
              <a:off x="234592" y="2388697"/>
              <a:ext cx="2011239" cy="1363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+mj-lt"/>
                </a:rPr>
                <a:t>Những từ ngữ chỉ sự vật trong bài thơ: giấy trắng, bút màu, bầu trời, sao</a:t>
              </a:r>
              <a:endParaRPr lang="en-US" sz="2800" b="1" dirty="0"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226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145306" y="62959"/>
            <a:ext cx="12192000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9CCE898-329D-43E9-9EF7-6935E8B121BC}"/>
              </a:ext>
            </a:extLst>
          </p:cNvPr>
          <p:cNvGrpSpPr/>
          <p:nvPr/>
        </p:nvGrpSpPr>
        <p:grpSpPr>
          <a:xfrm>
            <a:off x="1485743" y="895680"/>
            <a:ext cx="9797061" cy="1924593"/>
            <a:chOff x="156834" y="1993081"/>
            <a:chExt cx="2109019" cy="2145195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xmlns="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B12FD35-A33C-446F-AE51-FD7DA0AF6ED3}"/>
                </a:ext>
              </a:extLst>
            </p:cNvPr>
            <p:cNvSpPr txBox="1"/>
            <p:nvPr/>
          </p:nvSpPr>
          <p:spPr>
            <a:xfrm>
              <a:off x="234592" y="2388697"/>
              <a:ext cx="2011239" cy="1749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3200" b="1" i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lung </a:t>
              </a:r>
              <a:r>
                <a:rPr lang="en-US" sz="3200" b="1" i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200" b="1" i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vi vu, </a:t>
              </a:r>
              <a:r>
                <a:rPr lang="en-US" sz="3200" b="1" i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râm</a:t>
              </a:r>
              <a:r>
                <a:rPr lang="en-US" sz="3200" b="1" i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ran.</a:t>
              </a:r>
              <a:endPara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Bầu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lung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206825" y="512219"/>
            <a:ext cx="1523365" cy="1489075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180737" y="3470"/>
            <a:ext cx="1796415" cy="17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10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0953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28817" y="600653"/>
            <a:ext cx="57578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en-US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Củng</a:t>
            </a:r>
            <a:r>
              <a:rPr lang="en-US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cố</a:t>
            </a:r>
            <a:r>
              <a:rPr lang="en-US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dặn</a:t>
            </a:r>
            <a:r>
              <a:rPr lang="en-US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dò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3948" y="2309302"/>
            <a:ext cx="746759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ý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4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1886" y="-199336"/>
            <a:ext cx="4931158" cy="1421789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Giới</a:t>
            </a:r>
            <a:r>
              <a:rPr lang="en-US" b="1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thiệu</a:t>
            </a:r>
            <a:r>
              <a:rPr lang="en-US" b="1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tranh</a:t>
            </a:r>
            <a:endParaRPr lang="en-US" b="1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52" y="954824"/>
            <a:ext cx="1041082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0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03" y="2053700"/>
            <a:ext cx="2109440" cy="1941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5971" y="2477871"/>
            <a:ext cx="5215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sz="44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endParaRPr lang="en-US" sz="4400" b="1" i="1" dirty="0">
              <a:solidFill>
                <a:srgbClr val="0099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696" y="1876753"/>
            <a:ext cx="5781675" cy="197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555" y="859064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33165" y="1030318"/>
            <a:ext cx="5538812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3729019" y="1527532"/>
            <a:ext cx="407924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1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xmlns="" id="{BB9BF4F1-0998-404D-B991-9FA42CC3CE3A}"/>
              </a:ext>
            </a:extLst>
          </p:cNvPr>
          <p:cNvSpPr/>
          <p:nvPr/>
        </p:nvSpPr>
        <p:spPr>
          <a:xfrm>
            <a:off x="197503" y="958327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xmlns="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xmlns="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xmlns="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xmlns="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xmlns="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xmlns="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xmlns="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vẽ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02895" y="931374"/>
            <a:ext cx="2359579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mẫu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7554" y="2045735"/>
            <a:ext cx="38683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47554" y="4212186"/>
            <a:ext cx="35205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en-US" sz="28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vu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95556" y="4243260"/>
            <a:ext cx="45913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2388" y="2023943"/>
            <a:ext cx="44149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994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xmlns="" id="{BB9BF4F1-0998-404D-B991-9FA42CC3CE3A}"/>
              </a:ext>
            </a:extLst>
          </p:cNvPr>
          <p:cNvSpPr/>
          <p:nvPr/>
        </p:nvSpPr>
        <p:spPr>
          <a:xfrm>
            <a:off x="40634" y="786999"/>
            <a:ext cx="12151365" cy="607100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xmlns="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xmlns="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xmlns="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xmlns="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xmlns="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xmlns="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xmlns="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3091015" y="-21507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vẽ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2FDD291-A611-41BD-BC88-7353C6F2AC80}"/>
              </a:ext>
            </a:extLst>
          </p:cNvPr>
          <p:cNvCxnSpPr/>
          <p:nvPr/>
        </p:nvCxnSpPr>
        <p:spPr>
          <a:xfrm flipH="1">
            <a:off x="5059741" y="1039597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3DEA0FA0-FC1D-4CD5-8873-750A020CF7B4}"/>
              </a:ext>
            </a:extLst>
          </p:cNvPr>
          <p:cNvCxnSpPr/>
          <p:nvPr/>
        </p:nvCxnSpPr>
        <p:spPr>
          <a:xfrm flipH="1">
            <a:off x="5182841" y="1679528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C1A6F11-BD8D-4933-BDAA-86A5D31EE1BB}"/>
              </a:ext>
            </a:extLst>
          </p:cNvPr>
          <p:cNvCxnSpPr/>
          <p:nvPr/>
        </p:nvCxnSpPr>
        <p:spPr>
          <a:xfrm flipH="1">
            <a:off x="4975452" y="2964988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6FA372A-25DF-4673-85E7-30EAAD2BC32C}"/>
              </a:ext>
            </a:extLst>
          </p:cNvPr>
          <p:cNvCxnSpPr/>
          <p:nvPr/>
        </p:nvCxnSpPr>
        <p:spPr>
          <a:xfrm flipH="1">
            <a:off x="5144741" y="2960976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519CEC2-4311-437A-AE83-65D6B73DD5F9}"/>
              </a:ext>
            </a:extLst>
          </p:cNvPr>
          <p:cNvCxnSpPr/>
          <p:nvPr/>
        </p:nvCxnSpPr>
        <p:spPr>
          <a:xfrm flipH="1">
            <a:off x="4558506" y="2285388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05248F5-3096-4A5B-8CD0-FC045C870947}"/>
              </a:ext>
            </a:extLst>
          </p:cNvPr>
          <p:cNvCxnSpPr/>
          <p:nvPr/>
        </p:nvCxnSpPr>
        <p:spPr>
          <a:xfrm flipH="1">
            <a:off x="4986606" y="3769013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829FA84-415F-43CC-AE59-12CBDE88312C}"/>
              </a:ext>
            </a:extLst>
          </p:cNvPr>
          <p:cNvCxnSpPr/>
          <p:nvPr/>
        </p:nvCxnSpPr>
        <p:spPr>
          <a:xfrm flipH="1">
            <a:off x="4986606" y="4404981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7AA5BF-EDBE-4F33-87FD-5F4BBA78276A}"/>
              </a:ext>
            </a:extLst>
          </p:cNvPr>
          <p:cNvCxnSpPr/>
          <p:nvPr/>
        </p:nvCxnSpPr>
        <p:spPr>
          <a:xfrm flipH="1">
            <a:off x="4718886" y="5055539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B5FB7956-6E69-460C-812F-07149ED21583}"/>
              </a:ext>
            </a:extLst>
          </p:cNvPr>
          <p:cNvCxnSpPr/>
          <p:nvPr/>
        </p:nvCxnSpPr>
        <p:spPr>
          <a:xfrm flipH="1">
            <a:off x="4775026" y="5692852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7A827A7-26DA-4B9B-84E8-FF3A4CA25562}"/>
              </a:ext>
            </a:extLst>
          </p:cNvPr>
          <p:cNvCxnSpPr/>
          <p:nvPr/>
        </p:nvCxnSpPr>
        <p:spPr>
          <a:xfrm flipH="1">
            <a:off x="10564210" y="1755066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269FD04C-0337-43F2-A448-D1920D16E9E4}"/>
              </a:ext>
            </a:extLst>
          </p:cNvPr>
          <p:cNvCxnSpPr/>
          <p:nvPr/>
        </p:nvCxnSpPr>
        <p:spPr>
          <a:xfrm flipH="1">
            <a:off x="10054693" y="1076674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10956245" y="2371366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10054693" y="3031618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10196321" y="3032693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9667316" y="3817879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11147257" y="4420412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10552232" y="5100233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9591116" y="5682440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loud 36"/>
          <p:cNvSpPr/>
          <p:nvPr/>
        </p:nvSpPr>
        <p:spPr>
          <a:xfrm>
            <a:off x="241038" y="1003690"/>
            <a:ext cx="1130049" cy="179176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15304" y="856324"/>
            <a:ext cx="386836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93699" y="3589566"/>
            <a:ext cx="35205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en-US" sz="28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vu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32365" y="3619627"/>
            <a:ext cx="45913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ran.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26214" y="963611"/>
            <a:ext cx="44149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B5FB7956-6E69-460C-812F-07149ED21583}"/>
              </a:ext>
            </a:extLst>
          </p:cNvPr>
          <p:cNvCxnSpPr/>
          <p:nvPr/>
        </p:nvCxnSpPr>
        <p:spPr>
          <a:xfrm flipH="1">
            <a:off x="4912259" y="5673594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906F1A60-3E92-45AE-8AA5-47E302C91BF6}"/>
              </a:ext>
            </a:extLst>
          </p:cNvPr>
          <p:cNvCxnSpPr/>
          <p:nvPr/>
        </p:nvCxnSpPr>
        <p:spPr>
          <a:xfrm flipH="1">
            <a:off x="9712681" y="5673594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87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 animBg="1"/>
      <p:bldP spid="38" grpId="0"/>
      <p:bldP spid="39" grpId="0"/>
      <p:bldP spid="40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5762" y="316594"/>
            <a:ext cx="5472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601" y="1509804"/>
            <a:ext cx="103528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</a:t>
            </a:r>
            <a:endParaRPr lang="en-US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xmlns="" id="{BB9BF4F1-0998-404D-B991-9FA42CC3CE3A}"/>
              </a:ext>
            </a:extLst>
          </p:cNvPr>
          <p:cNvSpPr/>
          <p:nvPr/>
        </p:nvSpPr>
        <p:spPr>
          <a:xfrm>
            <a:off x="165343" y="805659"/>
            <a:ext cx="11821672" cy="5915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xmlns="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xmlns="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xmlns="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xmlns="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xmlns="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xmlns="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xmlns="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vẽ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9720" y="1102541"/>
            <a:ext cx="8329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1.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34332" y="3886119"/>
            <a:ext cx="7201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2.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02279" y="1358277"/>
            <a:ext cx="7347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3.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78292" y="3964498"/>
            <a:ext cx="726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4.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88076" y="1083124"/>
            <a:ext cx="1288651" cy="216206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dirty="0" err="1" smtClean="0">
                <a:solidFill>
                  <a:srgbClr val="FF0000"/>
                </a:solidFill>
              </a:rPr>
              <a:t>ối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tiếp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đoạn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7812" y="1429310"/>
            <a:ext cx="38683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2964" y="4080728"/>
            <a:ext cx="35205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en-US" sz="28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vu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0799" y="4076722"/>
            <a:ext cx="45913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68963" y="1477760"/>
            <a:ext cx="44149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835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533</Words>
  <Application>Microsoft Office PowerPoint</Application>
  <PresentationFormat>Widescreen</PresentationFormat>
  <Paragraphs>113</Paragraphs>
  <Slides>18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Microsoft YaHei</vt:lpstr>
      <vt:lpstr>宋体</vt:lpstr>
      <vt:lpstr>Arial</vt:lpstr>
      <vt:lpstr>Arial-Rounded</vt:lpstr>
      <vt:lpstr>Calibri</vt:lpstr>
      <vt:lpstr>Calibri Light</vt:lpstr>
      <vt:lpstr>Franklin Gothic Book</vt:lpstr>
      <vt:lpstr>HP001 5H</vt:lpstr>
      <vt:lpstr>Times New Roman</vt:lpstr>
      <vt:lpstr>Verdana</vt:lpstr>
      <vt:lpstr>等线</vt:lpstr>
      <vt:lpstr>2_Office Theme</vt:lpstr>
      <vt:lpstr>Default Design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Microsoft account</cp:lastModifiedBy>
  <cp:revision>59</cp:revision>
  <dcterms:created xsi:type="dcterms:W3CDTF">2021-05-21T10:43:38Z</dcterms:created>
  <dcterms:modified xsi:type="dcterms:W3CDTF">2022-10-12T07:12:53Z</dcterms:modified>
</cp:coreProperties>
</file>