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gif" ContentType="image/gi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66" r:id="rId3"/>
    <p:sldId id="257" r:id="rId4"/>
    <p:sldId id="258" r:id="rId6"/>
    <p:sldId id="259" r:id="rId7"/>
    <p:sldId id="260" r:id="rId8"/>
    <p:sldId id="261" r:id="rId9"/>
    <p:sldId id="262" r:id="rId10"/>
    <p:sldId id="263" r:id="rId11"/>
    <p:sldId id="264"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 id="2" name="Vũ Kim Ngân" initials="VKN"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commentAuthors" Target="commentAuthors.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emf"/><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microsoft.com/office/2007/relationships/hdphoto" Target="../media/image23.wdp"/><Relationship Id="rId8" Type="http://schemas.openxmlformats.org/officeDocument/2006/relationships/image" Target="../media/image22.png"/><Relationship Id="rId7" Type="http://schemas.openxmlformats.org/officeDocument/2006/relationships/image" Target="../media/image21.GIF"/><Relationship Id="rId6" Type="http://schemas.microsoft.com/office/2007/relationships/hdphoto" Target="../media/image20.wdp"/><Relationship Id="rId5" Type="http://schemas.openxmlformats.org/officeDocument/2006/relationships/image" Target="../media/image19.png"/><Relationship Id="rId4" Type="http://schemas.microsoft.com/office/2007/relationships/hdphoto" Target="../media/image18.wdp"/><Relationship Id="rId3" Type="http://schemas.openxmlformats.org/officeDocument/2006/relationships/image" Target="../media/image17.png"/><Relationship Id="rId28" Type="http://schemas.openxmlformats.org/officeDocument/2006/relationships/slideLayout" Target="../slideLayouts/slideLayout2.xml"/><Relationship Id="rId27" Type="http://schemas.openxmlformats.org/officeDocument/2006/relationships/image" Target="../media/image41.png"/><Relationship Id="rId26" Type="http://schemas.microsoft.com/office/2007/relationships/hdphoto" Target="../media/image40.wdp"/><Relationship Id="rId25" Type="http://schemas.openxmlformats.org/officeDocument/2006/relationships/image" Target="../media/image39.png"/><Relationship Id="rId24" Type="http://schemas.openxmlformats.org/officeDocument/2006/relationships/image" Target="../media/image38.GIF"/><Relationship Id="rId23" Type="http://schemas.microsoft.com/office/2007/relationships/hdphoto" Target="../media/image37.wdp"/><Relationship Id="rId22" Type="http://schemas.openxmlformats.org/officeDocument/2006/relationships/image" Target="../media/image36.png"/><Relationship Id="rId21" Type="http://schemas.microsoft.com/office/2007/relationships/hdphoto" Target="../media/image35.wdp"/><Relationship Id="rId20" Type="http://schemas.openxmlformats.org/officeDocument/2006/relationships/image" Target="../media/image34.png"/><Relationship Id="rId2" Type="http://schemas.microsoft.com/office/2007/relationships/hdphoto" Target="../media/image16.wdp"/><Relationship Id="rId19" Type="http://schemas.microsoft.com/office/2007/relationships/hdphoto" Target="../media/image33.wdp"/><Relationship Id="rId18" Type="http://schemas.openxmlformats.org/officeDocument/2006/relationships/image" Target="../media/image32.png"/><Relationship Id="rId17" Type="http://schemas.microsoft.com/office/2007/relationships/hdphoto" Target="../media/image31.wdp"/><Relationship Id="rId16" Type="http://schemas.openxmlformats.org/officeDocument/2006/relationships/image" Target="../media/image30.png"/><Relationship Id="rId15" Type="http://schemas.openxmlformats.org/officeDocument/2006/relationships/image" Target="../media/image29.GIF"/><Relationship Id="rId14" Type="http://schemas.microsoft.com/office/2007/relationships/hdphoto" Target="../media/image28.wdp"/><Relationship Id="rId13" Type="http://schemas.openxmlformats.org/officeDocument/2006/relationships/image" Target="../media/image27.png"/><Relationship Id="rId12" Type="http://schemas.openxmlformats.org/officeDocument/2006/relationships/image" Target="../media/image26.GIF"/><Relationship Id="rId11" Type="http://schemas.microsoft.com/office/2007/relationships/hdphoto" Target="../media/image25.wdp"/><Relationship Id="rId10" Type="http://schemas.openxmlformats.org/officeDocument/2006/relationships/image" Target="../media/image24.png"/><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1"/>
          <a:srcRect r="929" b="8206"/>
          <a:stretch>
            <a:fillRect/>
          </a:stretch>
        </p:blipFill>
        <p:spPr>
          <a:xfrm>
            <a:off x="-1009" y="-44180"/>
            <a:ext cx="12193009" cy="6902180"/>
          </a:xfrm>
          <a:prstGeom prst="rect">
            <a:avLst/>
          </a:prstGeom>
        </p:spPr>
      </p:pic>
      <p:pic>
        <p:nvPicPr>
          <p:cNvPr id="5" name="图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9" y="4715921"/>
            <a:ext cx="12192000" cy="2142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noChangeArrowheads="1"/>
          </p:cNvPicPr>
          <p:nvPr/>
        </p:nvPicPr>
        <p:blipFill>
          <a:blip r:embed="rId3">
            <a:extLst>
              <a:ext uri="{28A0092B-C50C-407E-A947-70E740481C1C}">
                <a14:useLocalDpi xmlns:a14="http://schemas.microsoft.com/office/drawing/2010/main" val="0"/>
              </a:ext>
            </a:extLst>
          </a:blip>
          <a:srcRect l="26756" t="9026" r="22530" b="69229"/>
          <a:stretch>
            <a:fillRect/>
          </a:stretch>
        </p:blipFill>
        <p:spPr bwMode="auto">
          <a:xfrm flipH="1">
            <a:off x="8333845" y="3354506"/>
            <a:ext cx="4192202" cy="3485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p:cNvPicPr>
          <p:nvPr/>
        </p:nvPicPr>
        <p:blipFill>
          <a:blip r:embed="rId4"/>
          <a:stretch>
            <a:fillRect/>
          </a:stretch>
        </p:blipFill>
        <p:spPr>
          <a:xfrm>
            <a:off x="1420933" y="4569272"/>
            <a:ext cx="1743219" cy="1930216"/>
          </a:xfrm>
          <a:prstGeom prst="rect">
            <a:avLst/>
          </a:prstGeom>
          <a:noFill/>
          <a:ln w="9525">
            <a:noFill/>
          </a:ln>
        </p:spPr>
      </p:pic>
      <p:pic>
        <p:nvPicPr>
          <p:cNvPr id="8" name="图片 7"/>
          <p:cNvPicPr>
            <a:picLocks noChangeAspect="1"/>
          </p:cNvPicPr>
          <p:nvPr/>
        </p:nvPicPr>
        <p:blipFill>
          <a:blip r:embed="rId5"/>
          <a:stretch>
            <a:fillRect/>
          </a:stretch>
        </p:blipFill>
        <p:spPr>
          <a:xfrm>
            <a:off x="407467" y="4744556"/>
            <a:ext cx="1249138" cy="1794878"/>
          </a:xfrm>
          <a:prstGeom prst="rect">
            <a:avLst/>
          </a:prstGeom>
          <a:noFill/>
          <a:ln w="9525">
            <a:noFill/>
          </a:ln>
        </p:spPr>
      </p:pic>
      <p:pic>
        <p:nvPicPr>
          <p:cNvPr id="9" name="图片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00975" y="6030188"/>
            <a:ext cx="9747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187993" y="247444"/>
            <a:ext cx="2680053" cy="147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246380" y="3215640"/>
            <a:ext cx="11389360" cy="1322070"/>
          </a:xfrm>
          <a:prstGeom prst="rect">
            <a:avLst/>
          </a:prstGeom>
          <a:noFill/>
        </p:spPr>
        <p:txBody>
          <a:bodyPr wrap="square" rtlCol="0">
            <a:spAutoFit/>
          </a:bodyPr>
          <a:lstStyle/>
          <a:p>
            <a:pPr algn="ctr"/>
            <a:r>
              <a:rPr lang="vi-VN" altLang="en-US" sz="4000" b="1" dirty="0">
                <a:solidFill>
                  <a:srgbClr val="249024"/>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ÔN TẬP CUỐI HỌC KÌ I</a:t>
            </a:r>
            <a:endParaRPr lang="vi-VN" altLang="en-US" sz="4000" b="1" dirty="0">
              <a:solidFill>
                <a:srgbClr val="249024"/>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pPr algn="ctr"/>
            <a:r>
              <a:rPr lang="vi-VN" altLang="en-US" sz="4000" b="1" dirty="0">
                <a:solidFill>
                  <a:srgbClr val="249024"/>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TIẾT 9,10</a:t>
            </a:r>
            <a:endParaRPr lang="vi-VN" altLang="en-US" sz="4000" b="1" dirty="0">
              <a:solidFill>
                <a:srgbClr val="249024"/>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343" name="文本框 342"/>
          <p:cNvSpPr txBox="1"/>
          <p:nvPr/>
        </p:nvSpPr>
        <p:spPr>
          <a:xfrm>
            <a:off x="3626985" y="216308"/>
            <a:ext cx="4837430" cy="414020"/>
          </a:xfrm>
          <a:prstGeom prst="rect">
            <a:avLst/>
          </a:prstGeom>
          <a:noFill/>
        </p:spPr>
        <p:txBody>
          <a:bodyPr wrap="none" rtlCol="0">
            <a:spAutoFit/>
            <a:scene3d>
              <a:camera prst="orthographicFront"/>
              <a:lightRig rig="threePt" dir="t"/>
            </a:scene3d>
            <a:sp3d contourW="12700"/>
          </a:bodyPr>
          <a:p>
            <a:pPr algn="ctr"/>
            <a:r>
              <a:rPr lang="vi-VN" altLang="zh-CN" sz="2100" b="1"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rPr>
              <a:t>PHÒNG GD &amp; ĐT QUẬN LONG BIÊN </a:t>
            </a:r>
            <a:endParaRPr lang="zh-CN" altLang="en-US" sz="2100" b="1"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344" name="文本框 343"/>
          <p:cNvSpPr txBox="1"/>
          <p:nvPr/>
        </p:nvSpPr>
        <p:spPr>
          <a:xfrm>
            <a:off x="3626464" y="645391"/>
            <a:ext cx="4704080" cy="460375"/>
          </a:xfrm>
          <a:prstGeom prst="rect">
            <a:avLst/>
          </a:prstGeom>
          <a:noFill/>
        </p:spPr>
        <p:txBody>
          <a:bodyPr wrap="none" rtlCol="0">
            <a:spAutoFit/>
            <a:scene3d>
              <a:camera prst="orthographicFront"/>
              <a:lightRig rig="threePt" dir="t"/>
            </a:scene3d>
            <a:sp3d contourW="12700"/>
          </a:bodyPr>
          <a:p>
            <a:pPr algn="ctr"/>
            <a:r>
              <a:rPr lang="vi-VN" altLang="zh-CN" sz="2400" b="1" u="sng"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rPr>
              <a:t>TRƯỜNG TIỂU HỌC PHÚC LỢI</a:t>
            </a:r>
            <a:endParaRPr lang="zh-CN" altLang="en-US" sz="2400" b="1" u="sng"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14348" name="WordArt 12"/>
          <p:cNvSpPr>
            <a:spLocks noChangeArrowheads="1" noChangeShapeType="1" noTextEdit="1"/>
          </p:cNvSpPr>
          <p:nvPr/>
        </p:nvSpPr>
        <p:spPr bwMode="auto">
          <a:xfrm>
            <a:off x="3663790" y="1950384"/>
            <a:ext cx="4629945" cy="541515"/>
          </a:xfrm>
          <a:prstGeom prst="rect">
            <a:avLst/>
          </a:prstGeom>
        </p:spPr>
        <p:txBody>
          <a:bodyPr wrap="none" fromWordArt="1">
            <a:prstTxWarp prst="textPlain">
              <a:avLst>
                <a:gd name="adj" fmla="val 50000"/>
              </a:avLst>
            </a:prstTxWarp>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2700" b="1" i="0" u="none" strike="noStrike" kern="10" cap="none" spc="0" normalizeH="0" baseline="0" noProof="0" dirty="0">
                <a:ln w="9525">
                  <a:solidFill>
                    <a:srgbClr val="FF0000"/>
                  </a:solidFill>
                  <a:round/>
                </a:ln>
                <a:solidFill>
                  <a:srgbClr val="0000FF"/>
                </a:solidFill>
                <a:effectLst>
                  <a:outerShdw sy="50000" kx="2453608" rotWithShape="0">
                    <a:srgbClr val="868686">
                      <a:alpha val="50000"/>
                    </a:srgbClr>
                  </a:outerShdw>
                </a:effectLst>
                <a:uLnTx/>
                <a:uFillTx/>
                <a:latin typeface="Times New Roman" panose="02020603050405020304" pitchFamily="18" charset="0"/>
                <a:cs typeface="Times New Roman" panose="02020603050405020304" pitchFamily="18" charset="0"/>
              </a:rPr>
              <a:t>MÔN: </a:t>
            </a:r>
            <a:r>
              <a:rPr kumimoji="0" lang="vi-VN" altLang="en-US" sz="2700" b="1" i="0" u="none" strike="noStrike" kern="10" cap="none" spc="0" normalizeH="0" baseline="0" noProof="0" dirty="0">
                <a:ln w="9525">
                  <a:solidFill>
                    <a:srgbClr val="FF0000"/>
                  </a:solidFill>
                  <a:round/>
                </a:ln>
                <a:solidFill>
                  <a:srgbClr val="0000FF"/>
                </a:solidFill>
                <a:effectLst>
                  <a:outerShdw sy="50000" kx="2453608" rotWithShape="0">
                    <a:srgbClr val="868686">
                      <a:alpha val="50000"/>
                    </a:srgbClr>
                  </a:outerShdw>
                </a:effectLst>
                <a:uLnTx/>
                <a:uFillTx/>
                <a:latin typeface="Times New Roman" panose="02020603050405020304" pitchFamily="18" charset="0"/>
                <a:cs typeface="Times New Roman" panose="02020603050405020304" pitchFamily="18" charset="0"/>
              </a:rPr>
              <a:t>TIẾNG VIỆT</a:t>
            </a:r>
            <a:endParaRPr kumimoji="0" lang="vi-VN" altLang="en-US" sz="2700" b="1" i="0" u="none" strike="noStrike" kern="10" cap="none" spc="0" normalizeH="0" baseline="0" noProof="0" dirty="0">
              <a:ln w="9525">
                <a:solidFill>
                  <a:srgbClr val="FF0000"/>
                </a:solidFill>
                <a:round/>
              </a:ln>
              <a:solidFill>
                <a:srgbClr val="0000FF"/>
              </a:solidFill>
              <a:effectLst>
                <a:outerShdw sy="50000" kx="2453608" rotWithShape="0">
                  <a:srgbClr val="868686">
                    <a:alpha val="50000"/>
                  </a:srgbClr>
                </a:outerShdw>
              </a:effectLst>
              <a:uLnTx/>
              <a:uFillTx/>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BEBA8EAE-BF5A-486C-A8C5-ECC9F3942E4B}">
                <a14:imgProps xmlns:a14="http://schemas.microsoft.com/office/drawing/2010/main">
                  <a14:imgLayer r:embed="rId2">
                    <a14:imgEffect>
                      <a14:backgroundRemoval t="459" b="100000" l="0" r="100000"/>
                    </a14:imgEffect>
                  </a14:imgLayer>
                </a14:imgProps>
              </a:ext>
              <a:ext uri="{28A0092B-C50C-407E-A947-70E740481C1C}">
                <a14:useLocalDpi xmlns:a14="http://schemas.microsoft.com/office/drawing/2010/main" val="0"/>
              </a:ext>
            </a:extLst>
          </a:blip>
          <a:stretch>
            <a:fillRect/>
          </a:stretch>
        </p:blipFill>
        <p:spPr>
          <a:xfrm>
            <a:off x="5562600" y="1447800"/>
            <a:ext cx="4648200" cy="2076450"/>
          </a:xfrm>
          <a:prstGeom prst="rect">
            <a:avLst/>
          </a:prstGeom>
        </p:spPr>
      </p:pic>
      <p:pic>
        <p:nvPicPr>
          <p:cNvPr id="3" name="Picture 2"/>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692" b="99769" l="10000" r="95769"/>
                    </a14:imgEffect>
                  </a14:imgLayer>
                </a14:imgProps>
              </a:ext>
              <a:ext uri="{28A0092B-C50C-407E-A947-70E740481C1C}">
                <a14:useLocalDpi xmlns:a14="http://schemas.microsoft.com/office/drawing/2010/main" val="0"/>
              </a:ext>
            </a:extLst>
          </a:blip>
          <a:srcRect l="7936" r="4762"/>
          <a:stretch>
            <a:fillRect/>
          </a:stretch>
        </p:blipFill>
        <p:spPr>
          <a:xfrm>
            <a:off x="0" y="457200"/>
            <a:ext cx="2625436" cy="2367395"/>
          </a:xfrm>
          <a:prstGeom prst="rect">
            <a:avLst/>
          </a:prstGeom>
        </p:spPr>
      </p:pic>
      <p:pic>
        <p:nvPicPr>
          <p:cNvPr id="5" name="Picture 4"/>
          <p:cNvPicPr>
            <a:picLocks noChangeAspect="1"/>
          </p:cNvPicPr>
          <p:nvPr/>
        </p:nvPicPr>
        <p:blipFill rotWithShape="1">
          <a:blip r:embed="rId5">
            <a:extLst>
              <a:ext uri="{BEBA8EAE-BF5A-486C-A8C5-ECC9F3942E4B}">
                <a14:imgProps xmlns:a14="http://schemas.microsoft.com/office/drawing/2010/main">
                  <a14:imgLayer r:embed="rId6">
                    <a14:imgEffect>
                      <a14:backgroundRemoval t="0" b="93917" l="3750" r="98667">
                        <a14:foregroundMark x1="44333" y1="17167" x2="45167" y2="20583"/>
                        <a14:foregroundMark x1="50167" y1="19167" x2="49833" y2="22250"/>
                        <a14:foregroundMark x1="39917" y1="30917" x2="40083" y2="34750"/>
                        <a14:foregroundMark x1="42750" y1="36583" x2="45333" y2="36583"/>
                        <a14:foregroundMark x1="49583" y1="40000" x2="48583" y2="42667"/>
                        <a14:foregroundMark x1="43500" y1="24667" x2="47167" y2="23000"/>
                        <a14:foregroundMark x1="61333" y1="19417" x2="62500" y2="23000"/>
                        <a14:foregroundMark x1="69000" y1="17583" x2="66750" y2="21833"/>
                        <a14:foregroundMark x1="72667" y1="21417" x2="71000" y2="25083"/>
                        <a14:foregroundMark x1="65167" y1="24250" x2="68000" y2="26250"/>
                        <a14:foregroundMark x1="72417" y1="27667" x2="74417" y2="27667"/>
                        <a14:foregroundMark x1="84167" y1="40167" x2="82083" y2="44667"/>
                        <a14:foregroundMark x1="82083" y1="47667" x2="85333" y2="48250"/>
                        <a14:foregroundMark x1="75833" y1="46250" x2="77250" y2="48500"/>
                        <a14:foregroundMark x1="65333" y1="60000" x2="68417" y2="61000"/>
                        <a14:foregroundMark x1="20500" y1="32333" x2="21083" y2="35750"/>
                        <a14:foregroundMark x1="10833" y1="34167" x2="16500" y2="34917"/>
                        <a14:foregroundMark x1="16833" y1="38583" x2="18250" y2="42250"/>
                        <a14:foregroundMark x1="18500" y1="46833" x2="21333" y2="45833"/>
                        <a14:foregroundMark x1="29000" y1="55167" x2="30000" y2="52917"/>
                        <a14:foregroundMark x1="25167" y1="62833" x2="27750" y2="66250"/>
                        <a14:foregroundMark x1="35833" y1="76000" x2="38250" y2="76000"/>
                        <a14:foregroundMark x1="38083" y1="83417" x2="36083" y2="87250"/>
                        <a14:foregroundMark x1="21750" y1="88500" x2="26000" y2="88500"/>
                        <a14:foregroundMark x1="11833" y1="83667" x2="12250" y2="86667"/>
                        <a14:foregroundMark x1="43750" y1="89500" x2="46750" y2="90500"/>
                        <a14:foregroundMark x1="70583" y1="79833" x2="70000" y2="83833"/>
                        <a14:foregroundMark x1="73250" y1="86667" x2="70833" y2="88083"/>
                        <a14:foregroundMark x1="78083" y1="76000" x2="81333" y2="77333"/>
                        <a14:foregroundMark x1="72833" y1="68250" x2="75250" y2="71333"/>
                        <a14:foregroundMark x1="81500" y1="88667" x2="83333" y2="92500"/>
                      </a14:backgroundRemoval>
                    </a14:imgEffect>
                  </a14:imgLayer>
                </a14:imgProps>
              </a:ext>
              <a:ext uri="{28A0092B-C50C-407E-A947-70E740481C1C}">
                <a14:useLocalDpi xmlns:a14="http://schemas.microsoft.com/office/drawing/2010/main" val="0"/>
              </a:ext>
            </a:extLst>
          </a:blip>
          <a:srcRect l="8824" t="15000" r="13235" b="5000"/>
          <a:stretch>
            <a:fillRect/>
          </a:stretch>
        </p:blipFill>
        <p:spPr>
          <a:xfrm>
            <a:off x="7886700" y="34636"/>
            <a:ext cx="4038600" cy="36576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38600" y="457199"/>
            <a:ext cx="2133600" cy="1143001"/>
          </a:xfrm>
          <a:prstGeom prst="ellipse">
            <a:avLst/>
          </a:prstGeom>
          <a:ln>
            <a:noFill/>
          </a:ln>
          <a:effectLst>
            <a:softEdge rad="112500"/>
          </a:effectLst>
        </p:spPr>
      </p:pic>
      <p:pic>
        <p:nvPicPr>
          <p:cNvPr id="7" name="Picture 6"/>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3551" b="97911" l="5556" r="91333">
                        <a14:foregroundMark x1="18000" y1="11175" x2="16222" y2="20627"/>
                        <a14:foregroundMark x1="13222" y1="14204" x2="12778" y2="19530"/>
                        <a14:foregroundMark x1="28778" y1="91123" x2="46778" y2="93368"/>
                        <a14:foregroundMark x1="70889" y1="93368" x2="89333" y2="90339"/>
                      </a14:backgroundRemoval>
                    </a14:imgEffect>
                  </a14:imgLayer>
                </a14:imgProps>
              </a:ext>
              <a:ext uri="{28A0092B-C50C-407E-A947-70E740481C1C}">
                <a14:useLocalDpi xmlns:a14="http://schemas.microsoft.com/office/drawing/2010/main" val="0"/>
              </a:ext>
            </a:extLst>
          </a:blip>
          <a:srcRect l="6370" t="3219" r="8518" b="3030"/>
          <a:stretch>
            <a:fillRect/>
          </a:stretch>
        </p:blipFill>
        <p:spPr>
          <a:xfrm>
            <a:off x="2098011" y="1898939"/>
            <a:ext cx="1409701" cy="1524000"/>
          </a:xfrm>
          <a:prstGeom prst="rect">
            <a:avLst/>
          </a:prstGeom>
        </p:spPr>
      </p:pic>
      <p:pic>
        <p:nvPicPr>
          <p:cNvPr id="9" name="Picture 8"/>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2769" b="93196" l="0" r="99462">
                        <a14:foregroundMark x1="44308" y1="33149" x2="46846" y2="44462"/>
                        <a14:foregroundMark x1="57231" y1="31725" x2="54154" y2="50079"/>
                        <a14:foregroundMark x1="49769" y1="25870" x2="54923" y2="24842"/>
                        <a14:foregroundMark x1="46077" y1="77136" x2="44692" y2="85839"/>
                        <a14:foregroundMark x1="37846" y1="87104" x2="44538" y2="84810"/>
                        <a14:foregroundMark x1="58846" y1="78560" x2="59000" y2="90111"/>
                        <a14:foregroundMark x1="33538" y1="17563" x2="17231" y2="39557"/>
                        <a14:foregroundMark x1="45692" y1="17168" x2="45846" y2="19778"/>
                        <a14:foregroundMark x1="58231" y1="32516" x2="59231" y2="41614"/>
                        <a14:foregroundMark x1="41923" y1="33703" x2="41538" y2="40981"/>
                        <a14:foregroundMark x1="25231" y1="33703" x2="18154" y2="50079"/>
                        <a14:foregroundMark x1="8923" y1="31725" x2="14846" y2="55142"/>
                        <a14:foregroundMark x1="18538" y1="31092" x2="15846" y2="36946"/>
                        <a14:foregroundMark x1="7154" y1="33149" x2="2846" y2="41851"/>
                        <a14:foregroundMark x1="6231" y1="32358" x2="1077" y2="40981"/>
                        <a14:foregroundMark x1="10308" y1="50475" x2="12846" y2="51741"/>
                        <a14:foregroundMark x1="5000" y1="51108" x2="3231" y2="58782"/>
                        <a14:foregroundMark x1="7385" y1="81250" x2="5231" y2="90902"/>
                        <a14:foregroundMark x1="3846" y1="81646" x2="1846" y2="89320"/>
                        <a14:foregroundMark x1="9538" y1="83070" x2="7769" y2="91535"/>
                        <a14:foregroundMark x1="9923" y1="83465" x2="10308" y2="87263"/>
                        <a14:foregroundMark x1="20538" y1="79984" x2="21923" y2="89082"/>
                        <a14:foregroundMark x1="24462" y1="83623" x2="29538" y2="87263"/>
                        <a14:foregroundMark x1="25615" y1="83070" x2="31308" y2="86867"/>
                        <a14:foregroundMark x1="26462" y1="87500" x2="28615" y2="88687"/>
                        <a14:foregroundMark x1="54692" y1="39399" x2="47462" y2="47468"/>
                        <a14:foregroundMark x1="41154" y1="51503" x2="40154" y2="60601"/>
                        <a14:foregroundMark x1="59000" y1="33703" x2="62000" y2="40981"/>
                      </a14:backgroundRemoval>
                    </a14:imgEffect>
                  </a14:imgLayer>
                </a14:imgProps>
              </a:ext>
              <a:ext uri="{28A0092B-C50C-407E-A947-70E740481C1C}">
                <a14:useLocalDpi xmlns:a14="http://schemas.microsoft.com/office/drawing/2010/main" val="0"/>
              </a:ext>
            </a:extLst>
          </a:blip>
          <a:srcRect t="3334" r="33795" b="6665"/>
          <a:stretch>
            <a:fillRect/>
          </a:stretch>
        </p:blipFill>
        <p:spPr>
          <a:xfrm>
            <a:off x="9282067" y="4119234"/>
            <a:ext cx="2286001" cy="1283277"/>
          </a:xfrm>
          <a:prstGeom prst="rect">
            <a:avLst/>
          </a:prstGeom>
        </p:spPr>
      </p:pic>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50199" y="2313474"/>
            <a:ext cx="1257300" cy="1825336"/>
          </a:xfrm>
          <a:prstGeom prst="rect">
            <a:avLst/>
          </a:prstGeom>
        </p:spPr>
      </p:pic>
      <p:pic>
        <p:nvPicPr>
          <p:cNvPr id="11" name="Picture 10"/>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8460" b="92677" l="0" r="100000">
                        <a14:foregroundMark x1="21616" y1="16597" x2="27677" y2="71849"/>
                        <a14:foregroundMark x1="21010" y1="51681" x2="21010" y2="58613"/>
                        <a14:backgroundMark x1="2828" y1="31933" x2="12121" y2="83193"/>
                        <a14:backgroundMark x1="49899" y1="31303" x2="49899" y2="83193"/>
                        <a14:backgroundMark x1="58586" y1="41176" x2="66667" y2="46008"/>
                        <a14:backgroundMark x1="80202" y1="47479" x2="88283" y2="41807"/>
                        <a14:backgroundMark x1="41212" y1="39076" x2="36364" y2="46008"/>
                      </a14:backgroundRemoval>
                    </a14:imgEffect>
                  </a14:imgLayer>
                </a14:imgProps>
              </a:ext>
              <a:ext uri="{28A0092B-C50C-407E-A947-70E740481C1C}">
                <a14:useLocalDpi xmlns:a14="http://schemas.microsoft.com/office/drawing/2010/main" val="0"/>
              </a:ext>
            </a:extLst>
          </a:blip>
          <a:srcRect b="15278"/>
          <a:stretch>
            <a:fillRect/>
          </a:stretch>
        </p:blipFill>
        <p:spPr>
          <a:xfrm>
            <a:off x="1676400" y="3692236"/>
            <a:ext cx="2058354" cy="1676400"/>
          </a:xfrm>
          <a:prstGeom prst="rect">
            <a:avLst/>
          </a:prstGeom>
        </p:spPr>
      </p:pic>
      <p:pic>
        <p:nvPicPr>
          <p:cNvPr id="12" name="Picture 1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759272" y="2646730"/>
            <a:ext cx="1137329" cy="915213"/>
          </a:xfrm>
          <a:prstGeom prst="rect">
            <a:avLst/>
          </a:prstGeom>
        </p:spPr>
      </p:pic>
      <p:pic>
        <p:nvPicPr>
          <p:cNvPr id="13" name="Picture 1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83511" y="2209800"/>
            <a:ext cx="1039920" cy="722981"/>
          </a:xfrm>
          <a:prstGeom prst="rect">
            <a:avLst/>
          </a:prstGeom>
        </p:spPr>
      </p:pic>
      <p:pic>
        <p:nvPicPr>
          <p:cNvPr id="14" name="Picture 1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41951" y="2209800"/>
            <a:ext cx="967849" cy="614794"/>
          </a:xfrm>
          <a:prstGeom prst="rect">
            <a:avLst/>
          </a:prstGeom>
        </p:spPr>
      </p:pic>
      <p:pic>
        <p:nvPicPr>
          <p:cNvPr id="15" name="Picture 14"/>
          <p:cNvPicPr>
            <a:picLocks noChangeAspect="1"/>
          </p:cNvPicPr>
          <p:nvPr/>
        </p:nvPicPr>
        <p:blipFill>
          <a:blip r:embed="rId16">
            <a:extLst>
              <a:ext uri="{BEBA8EAE-BF5A-486C-A8C5-ECC9F3942E4B}">
                <a14:imgProps xmlns:a14="http://schemas.microsoft.com/office/drawing/2010/main">
                  <a14:imgLayer r:embed="rId17">
                    <a14:imgEffect>
                      <a14:backgroundRemoval t="10000" b="90000" l="4000" r="100000"/>
                    </a14:imgEffect>
                  </a14:imgLayer>
                </a14:imgProps>
              </a:ext>
              <a:ext uri="{28A0092B-C50C-407E-A947-70E740481C1C}">
                <a14:useLocalDpi xmlns:a14="http://schemas.microsoft.com/office/drawing/2010/main" val="0"/>
              </a:ext>
            </a:extLst>
          </a:blip>
          <a:stretch>
            <a:fillRect/>
          </a:stretch>
        </p:blipFill>
        <p:spPr>
          <a:xfrm>
            <a:off x="179960" y="398959"/>
            <a:ext cx="2153327" cy="1572075"/>
          </a:xfrm>
          <a:prstGeom prst="rect">
            <a:avLst/>
          </a:prstGeom>
        </p:spPr>
      </p:pic>
      <p:pic>
        <p:nvPicPr>
          <p:cNvPr id="16" name="Picture 15"/>
          <p:cNvPicPr>
            <a:picLocks noChangeAspect="1"/>
          </p:cNvPicPr>
          <p:nvPr/>
        </p:nvPicPr>
        <p:blipFill>
          <a:blip r:embed="rId18" cstate="print">
            <a:extLst>
              <a:ext uri="{BEBA8EAE-BF5A-486C-A8C5-ECC9F3942E4B}">
                <a14:imgProps xmlns:a14="http://schemas.microsoft.com/office/drawing/2010/main">
                  <a14:imgLayer r:embed="rId1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84018" y="3524250"/>
            <a:ext cx="2438400" cy="2438400"/>
          </a:xfrm>
          <a:prstGeom prst="rect">
            <a:avLst/>
          </a:prstGeom>
        </p:spPr>
      </p:pic>
      <p:pic>
        <p:nvPicPr>
          <p:cNvPr id="17" name="Picture 16"/>
          <p:cNvPicPr>
            <a:picLocks noChangeAspect="1"/>
          </p:cNvPicPr>
          <p:nvPr/>
        </p:nvPicPr>
        <p:blipFill>
          <a:blip r:embed="rId18" cstate="print">
            <a:extLst>
              <a:ext uri="{BEBA8EAE-BF5A-486C-A8C5-ECC9F3942E4B}">
                <a14:imgProps xmlns:a14="http://schemas.microsoft.com/office/drawing/2010/main">
                  <a14:imgLayer r:embed="rId1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648199" y="4458566"/>
            <a:ext cx="1753077" cy="1219200"/>
          </a:xfrm>
          <a:prstGeom prst="rect">
            <a:avLst/>
          </a:prstGeom>
        </p:spPr>
      </p:pic>
      <p:pic>
        <p:nvPicPr>
          <p:cNvPr id="18" name="Picture 17"/>
          <p:cNvPicPr>
            <a:picLocks noChangeAspect="1"/>
          </p:cNvPicPr>
          <p:nvPr/>
        </p:nvPicPr>
        <p:blipFill>
          <a:blip r:embed="rId20" cstate="print">
            <a:extLst>
              <a:ext uri="{BEBA8EAE-BF5A-486C-A8C5-ECC9F3942E4B}">
                <a14:imgProps xmlns:a14="http://schemas.microsoft.com/office/drawing/2010/main">
                  <a14:imgLayer r:embed="rId2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658250" y="2772301"/>
            <a:ext cx="1048683" cy="812738"/>
          </a:xfrm>
          <a:prstGeom prst="rect">
            <a:avLst/>
          </a:prstGeom>
        </p:spPr>
      </p:pic>
      <p:pic>
        <p:nvPicPr>
          <p:cNvPr id="19" name="Picture 18"/>
          <p:cNvPicPr>
            <a:picLocks noChangeAspect="1"/>
          </p:cNvPicPr>
          <p:nvPr/>
        </p:nvPicPr>
        <p:blipFill rotWithShape="1">
          <a:blip r:embed="rId22" cstate="print">
            <a:extLst>
              <a:ext uri="{BEBA8EAE-BF5A-486C-A8C5-ECC9F3942E4B}">
                <a14:imgProps xmlns:a14="http://schemas.microsoft.com/office/drawing/2010/main">
                  <a14:imgLayer r:embed="rId23">
                    <a14:imgEffect>
                      <a14:backgroundRemoval t="4000" b="89935" l="10000" r="90000">
                        <a14:foregroundMark x1="42907" y1="33161" x2="47442" y2="33161"/>
                        <a14:foregroundMark x1="45465" y1="31484" x2="45465" y2="31484"/>
                      </a14:backgroundRemoval>
                    </a14:imgEffect>
                  </a14:imgLayer>
                </a14:imgProps>
              </a:ext>
              <a:ext uri="{28A0092B-C50C-407E-A947-70E740481C1C}">
                <a14:useLocalDpi xmlns:a14="http://schemas.microsoft.com/office/drawing/2010/main" val="0"/>
              </a:ext>
            </a:extLst>
          </a:blip>
          <a:srcRect l="31111" r="31111"/>
          <a:stretch>
            <a:fillRect/>
          </a:stretch>
        </p:blipFill>
        <p:spPr>
          <a:xfrm>
            <a:off x="5974875" y="3692236"/>
            <a:ext cx="1295400" cy="1905000"/>
          </a:xfrm>
          <a:prstGeom prst="rect">
            <a:avLst/>
          </a:prstGeom>
        </p:spPr>
      </p:pic>
      <p:pic>
        <p:nvPicPr>
          <p:cNvPr id="20" name="Picture 19"/>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6305550" y="29350"/>
            <a:ext cx="1581150" cy="1554718"/>
          </a:xfrm>
          <a:prstGeom prst="ellipse">
            <a:avLst/>
          </a:prstGeom>
          <a:ln>
            <a:noFill/>
          </a:ln>
          <a:effectLst>
            <a:softEdge rad="112500"/>
          </a:effectLst>
        </p:spPr>
      </p:pic>
      <p:pic>
        <p:nvPicPr>
          <p:cNvPr id="21" name="Picture 20"/>
          <p:cNvPicPr>
            <a:picLocks noChangeAspect="1"/>
          </p:cNvPicPr>
          <p:nvPr/>
        </p:nvPicPr>
        <p:blipFill rotWithShape="1">
          <a:blip r:embed="rId25">
            <a:extLst>
              <a:ext uri="{BEBA8EAE-BF5A-486C-A8C5-ECC9F3942E4B}">
                <a14:imgProps xmlns:a14="http://schemas.microsoft.com/office/drawing/2010/main">
                  <a14:imgLayer r:embed="rId26">
                    <a14:imgEffect>
                      <a14:backgroundRemoval t="10000" b="90000" l="0" r="32889"/>
                    </a14:imgEffect>
                  </a14:imgLayer>
                </a14:imgProps>
              </a:ext>
              <a:ext uri="{28A0092B-C50C-407E-A947-70E740481C1C}">
                <a14:useLocalDpi xmlns:a14="http://schemas.microsoft.com/office/drawing/2010/main" val="0"/>
              </a:ext>
            </a:extLst>
          </a:blip>
          <a:srcRect l="1852" t="35185" r="63490" b="31482"/>
          <a:stretch>
            <a:fillRect/>
          </a:stretch>
        </p:blipFill>
        <p:spPr>
          <a:xfrm>
            <a:off x="3362114" y="4971333"/>
            <a:ext cx="1426110" cy="1371600"/>
          </a:xfrm>
          <a:prstGeom prst="rect">
            <a:avLst/>
          </a:prstGeom>
        </p:spPr>
      </p:pic>
      <p:pic>
        <p:nvPicPr>
          <p:cNvPr id="22" name="Picture 21"/>
          <p:cNvPicPr>
            <a:picLocks noChangeAspect="1"/>
          </p:cNvPicPr>
          <p:nvPr/>
        </p:nvPicPr>
        <p:blipFill rotWithShape="1">
          <a:blip r:embed="rId27">
            <a:extLst>
              <a:ext uri="{BEBA8EAE-BF5A-486C-A8C5-ECC9F3942E4B}">
                <a14:imgProps xmlns:a14="http://schemas.microsoft.com/office/drawing/2010/main">
                  <a14:imgLayer r:embed="rId26">
                    <a14:imgEffect>
                      <a14:backgroundRemoval t="1778" b="96000" l="0" r="100000">
                        <a14:foregroundMark x1="42000" y1="55111" x2="48000" y2="66222"/>
                        <a14:foregroundMark x1="47556" y1="51111" x2="51111" y2="64667"/>
                        <a14:foregroundMark x1="55778" y1="48222" x2="55333" y2="64000"/>
                      </a14:backgroundRemoval>
                    </a14:imgEffect>
                  </a14:imgLayer>
                </a14:imgProps>
              </a:ext>
              <a:ext uri="{28A0092B-C50C-407E-A947-70E740481C1C}">
                <a14:useLocalDpi xmlns:a14="http://schemas.microsoft.com/office/drawing/2010/main" val="0"/>
              </a:ext>
            </a:extLst>
          </a:blip>
          <a:srcRect l="34856" t="33318" r="33663" b="31496"/>
          <a:stretch>
            <a:fillRect/>
          </a:stretch>
        </p:blipFill>
        <p:spPr>
          <a:xfrm>
            <a:off x="11049000" y="4728834"/>
            <a:ext cx="1295400" cy="1447801"/>
          </a:xfrm>
          <a:prstGeom prst="rect">
            <a:avLst/>
          </a:prstGeom>
        </p:spPr>
      </p:pic>
      <p:sp>
        <p:nvSpPr>
          <p:cNvPr id="23" name="Rectangle 22"/>
          <p:cNvSpPr/>
          <p:nvPr/>
        </p:nvSpPr>
        <p:spPr>
          <a:xfrm>
            <a:off x="6619" y="6015373"/>
            <a:ext cx="12150436" cy="1753235"/>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threePt" dir="t"/>
            </a:scene3d>
            <a:sp3d extrusionH="57150" prstMaterial="dkEdge">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vi-VN" altLang="en-US" sz="5400" b="1" i="0" u="none" strike="noStrike" kern="1200" cap="none" spc="0" normalizeH="0" baseline="0" noProof="0"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Rounded" panose="020B0604020202020204" pitchFamily="34" charset="0"/>
                <a:ea typeface="Arial-Rounded" panose="020B0604020202020204" pitchFamily="34" charset="0"/>
                <a:cs typeface="Arial-Rounded" panose="020B0604020202020204" pitchFamily="34" charset="0"/>
              </a:rPr>
              <a:t>H</a:t>
            </a:r>
            <a:r>
              <a:rPr kumimoji="0" lang="en-US" sz="5400" b="1" i="0" u="none" strike="noStrike" kern="1200" cap="none" spc="0" normalizeH="0" baseline="0" noProof="0"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Rounded" panose="020B0604020202020204" pitchFamily="34" charset="0"/>
                <a:ea typeface="Arial-Rounded" panose="020B0604020202020204" pitchFamily="34" charset="0"/>
                <a:cs typeface="Arial-Rounded" panose="020B0604020202020204" pitchFamily="34" charset="0"/>
              </a:rPr>
              <a:t>ẹn gặp lại các bạn ở bài sau nhé</a:t>
            </a:r>
            <a:endParaRPr kumimoji="0" lang="en-US" sz="5400" b="1" i="0" u="none" strike="noStrike" kern="1200" cap="none" spc="0" normalizeH="0" baseline="0" noProof="0"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6"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par>
                                <p:cTn id="13" presetID="6" presetClass="entr" presetSubtype="16"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ircle(in)">
                                      <p:cBhvr>
                                        <p:cTn id="15" dur="2000"/>
                                        <p:tgtEl>
                                          <p:spTgt spid="19"/>
                                        </p:tgtEl>
                                      </p:cBhvr>
                                    </p:animEffect>
                                  </p:childTnLst>
                                </p:cTn>
                              </p:par>
                              <p:par>
                                <p:cTn id="16" presetID="53" presetClass="entr" presetSubtype="16"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par>
                                <p:cTn id="21" presetID="6" presetClass="entr" presetSubtype="16"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ircle(in)">
                                      <p:cBhvr>
                                        <p:cTn id="23" dur="20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1" cstate="screen"/>
          <a:stretch>
            <a:fillRect/>
          </a:stretch>
        </p:blipFill>
        <p:spPr>
          <a:xfrm rot="16200000" flipV="1">
            <a:off x="2652062" y="-2681938"/>
            <a:ext cx="6858000" cy="12221875"/>
          </a:xfrm>
          <a:prstGeom prst="rect">
            <a:avLst/>
          </a:prstGeom>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9" name="18"/>
          <p:cNvPicPr>
            <a:picLocks noChangeAspect="1"/>
          </p:cNvPicPr>
          <p:nvPr/>
        </p:nvPicPr>
        <p:blipFill rotWithShape="1">
          <a:blip r:embed="rId2" cstate="screen"/>
          <a:srcRect t="5326"/>
          <a:stretch>
            <a:fillRect/>
          </a:stretch>
        </p:blipFill>
        <p:spPr>
          <a:xfrm>
            <a:off x="9714797" y="3632886"/>
            <a:ext cx="2263295" cy="3624043"/>
          </a:xfrm>
          <a:prstGeom prst="rect">
            <a:avLst/>
          </a:prstGeom>
        </p:spPr>
      </p:pic>
      <p:sp>
        <p:nvSpPr>
          <p:cNvPr id="16" name="TextBox 15"/>
          <p:cNvSpPr txBox="1"/>
          <p:nvPr/>
        </p:nvSpPr>
        <p:spPr>
          <a:xfrm>
            <a:off x="4129051" y="2382318"/>
            <a:ext cx="5492476" cy="1569612"/>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0" i="0" u="none" strike="noStrike" kern="1200" cap="none" spc="0" normalizeH="0" baseline="0" noProof="0" dirty="0" err="1">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rPr>
              <a:t>Phần</a:t>
            </a:r>
            <a:r>
              <a:rPr kumimoji="0" lang="en-US" sz="4800" b="0" i="0" u="none" strike="noStrike" kern="1200" cap="none" spc="0" normalizeH="0" noProof="0" dirty="0">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rPr>
              <a:t> II: </a:t>
            </a:r>
            <a:r>
              <a:rPr kumimoji="0" lang="en-US" sz="4800" b="0" i="0" u="none" strike="noStrike" kern="1200" cap="none" spc="0" normalizeH="0" noProof="0" dirty="0" err="1">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rPr>
              <a:t>Đánh</a:t>
            </a:r>
            <a:r>
              <a:rPr kumimoji="0" lang="en-US" sz="4800" b="0" i="0" u="none" strike="noStrike" kern="1200" cap="none" spc="0" normalizeH="0" noProof="0" dirty="0">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4800" b="0" i="0" u="none" strike="noStrike" kern="1200" cap="none" spc="0" normalizeH="0" noProof="0" dirty="0" err="1">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rPr>
              <a:t>giá</a:t>
            </a:r>
            <a:r>
              <a:rPr kumimoji="0" lang="en-US" sz="4800" b="0" i="0" u="none" strike="noStrike" kern="1200" cap="none" spc="0" normalizeH="0" noProof="0" dirty="0">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4800" b="0" i="0" u="none" strike="noStrike" kern="1200" cap="none" spc="0" normalizeH="0" noProof="0" dirty="0" err="1">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rPr>
              <a:t>cuối</a:t>
            </a:r>
            <a:r>
              <a:rPr kumimoji="0" lang="en-US" sz="4800" b="0" i="0" u="none" strike="noStrike" kern="1200" cap="none" spc="0" normalizeH="0" noProof="0" dirty="0">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4800" b="0" i="0" u="none" strike="noStrike" kern="1200" cap="none" spc="0" normalizeH="0" noProof="0" dirty="0" err="1">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rPr>
              <a:t>học</a:t>
            </a:r>
            <a:r>
              <a:rPr kumimoji="0" lang="en-US" sz="4800" b="0" i="0" u="none" strike="noStrike" kern="1200" cap="none" spc="0" normalizeH="0" noProof="0" dirty="0">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4800" b="0" i="0" u="none" strike="noStrike" kern="1200" cap="none" spc="0" normalizeH="0" noProof="0" dirty="0" err="1">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rPr>
              <a:t>kì</a:t>
            </a:r>
            <a:r>
              <a:rPr kumimoji="0" lang="en-US" sz="4800" b="0" i="0" u="none" strike="noStrike" kern="1200" cap="none" spc="0" normalizeH="0" noProof="0" dirty="0">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rPr>
              <a:t> I</a:t>
            </a:r>
            <a:endParaRPr kumimoji="0" lang="en-US" sz="4800" b="0" i="0" u="none" strike="noStrike" kern="1200" cap="none" spc="0" normalizeH="0" baseline="0" noProof="0" dirty="0">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8977" y="148856"/>
            <a:ext cx="7028121" cy="584775"/>
          </a:xfrm>
          <a:prstGeom prst="rect">
            <a:avLst/>
          </a:prstGeom>
          <a:noFill/>
        </p:spPr>
        <p:txBody>
          <a:bodyPr wrap="square" rtlCol="0">
            <a:spAutoFit/>
          </a:bodyPr>
          <a:lstStyle/>
          <a:p>
            <a:r>
              <a:rPr lang="en-US" sz="3200" dirty="0">
                <a:latin typeface="Arial-Rounded" panose="020B0604020202020204" pitchFamily="34" charset="0"/>
                <a:ea typeface="Arial-Rounded" panose="020B0604020202020204" pitchFamily="34" charset="0"/>
                <a:cs typeface="Arial-Rounded" panose="020B0604020202020204" pitchFamily="34" charset="0"/>
              </a:rPr>
              <a:t>1. </a:t>
            </a:r>
            <a:r>
              <a:rPr lang="en-US" sz="3200" dirty="0" err="1">
                <a:latin typeface="Arial-Rounded" panose="020B0604020202020204" pitchFamily="34" charset="0"/>
                <a:ea typeface="Arial-Rounded" panose="020B0604020202020204" pitchFamily="34" charset="0"/>
                <a:cs typeface="Arial-Rounded" panose="020B0604020202020204" pitchFamily="34" charset="0"/>
              </a:rPr>
              <a:t>Đọc</a:t>
            </a:r>
            <a:r>
              <a:rPr lang="en-US" sz="3200" dirty="0">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latin typeface="Arial-Rounded" panose="020B0604020202020204" pitchFamily="34" charset="0"/>
                <a:ea typeface="Arial-Rounded" panose="020B0604020202020204" pitchFamily="34" charset="0"/>
                <a:cs typeface="Arial-Rounded" panose="020B0604020202020204" pitchFamily="34" charset="0"/>
              </a:rPr>
              <a:t>thành</a:t>
            </a:r>
            <a:r>
              <a:rPr lang="en-US" sz="3200" dirty="0">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latin typeface="Arial-Rounded" panose="020B0604020202020204" pitchFamily="34" charset="0"/>
                <a:ea typeface="Arial-Rounded" panose="020B0604020202020204" pitchFamily="34" charset="0"/>
                <a:cs typeface="Arial-Rounded" panose="020B0604020202020204" pitchFamily="34" charset="0"/>
              </a:rPr>
              <a:t>tiếng</a:t>
            </a:r>
            <a:r>
              <a:rPr lang="en-US" sz="3200" dirty="0">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latin typeface="Arial-Rounded" panose="020B0604020202020204" pitchFamily="34" charset="0"/>
                <a:ea typeface="Arial-Rounded" panose="020B0604020202020204" pitchFamily="34" charset="0"/>
                <a:cs typeface="Arial-Rounded" panose="020B0604020202020204" pitchFamily="34" charset="0"/>
              </a:rPr>
              <a:t>và</a:t>
            </a:r>
            <a:r>
              <a:rPr lang="en-US" sz="3200" dirty="0">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latin typeface="Arial-Rounded" panose="020B0604020202020204" pitchFamily="34" charset="0"/>
                <a:ea typeface="Arial-Rounded" panose="020B0604020202020204" pitchFamily="34" charset="0"/>
                <a:cs typeface="Arial-Rounded" panose="020B0604020202020204" pitchFamily="34" charset="0"/>
              </a:rPr>
              <a:t>trả</a:t>
            </a:r>
            <a:r>
              <a:rPr lang="en-US" sz="3200" dirty="0">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latin typeface="Arial-Rounded" panose="020B0604020202020204" pitchFamily="34" charset="0"/>
                <a:ea typeface="Arial-Rounded" panose="020B0604020202020204" pitchFamily="34" charset="0"/>
                <a:cs typeface="Arial-Rounded" panose="020B0604020202020204" pitchFamily="34" charset="0"/>
              </a:rPr>
              <a:t>lời</a:t>
            </a:r>
            <a:r>
              <a:rPr lang="en-US" sz="3200" dirty="0">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latin typeface="Arial-Rounded" panose="020B0604020202020204" pitchFamily="34" charset="0"/>
                <a:ea typeface="Arial-Rounded" panose="020B0604020202020204" pitchFamily="34" charset="0"/>
                <a:cs typeface="Arial-Rounded" panose="020B0604020202020204" pitchFamily="34" charset="0"/>
              </a:rPr>
              <a:t>câu</a:t>
            </a:r>
            <a:r>
              <a:rPr lang="en-US" sz="3200" dirty="0">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latin typeface="Arial-Rounded" panose="020B0604020202020204" pitchFamily="34" charset="0"/>
                <a:ea typeface="Arial-Rounded" panose="020B0604020202020204" pitchFamily="34" charset="0"/>
                <a:cs typeface="Arial-Rounded" panose="020B0604020202020204" pitchFamily="34" charset="0"/>
              </a:rPr>
              <a:t>hỏi</a:t>
            </a:r>
            <a:endParaRPr lang="en-US" sz="3200" dirty="0">
              <a:latin typeface="Arial-Rounded" panose="020B0604020202020204" pitchFamily="34" charset="0"/>
              <a:ea typeface="Arial-Rounded" panose="020B0604020202020204" pitchFamily="34" charset="0"/>
              <a:cs typeface="Arial-Rounded" panose="020B0604020202020204" pitchFamily="34" charset="0"/>
            </a:endParaRPr>
          </a:p>
        </p:txBody>
      </p:sp>
      <p:pic>
        <p:nvPicPr>
          <p:cNvPr id="4" name="Picture 3"/>
          <p:cNvPicPr>
            <a:picLocks noChangeAspect="1"/>
          </p:cNvPicPr>
          <p:nvPr/>
        </p:nvPicPr>
        <p:blipFill>
          <a:blip r:embed="rId1"/>
          <a:stretch>
            <a:fillRect/>
          </a:stretch>
        </p:blipFill>
        <p:spPr>
          <a:xfrm>
            <a:off x="2460883" y="1116972"/>
            <a:ext cx="7305675" cy="3667125"/>
          </a:xfrm>
          <a:prstGeom prst="rect">
            <a:avLst/>
          </a:prstGeom>
        </p:spPr>
      </p:pic>
      <p:sp>
        <p:nvSpPr>
          <p:cNvPr id="5" name="TextBox 4"/>
          <p:cNvSpPr txBox="1"/>
          <p:nvPr/>
        </p:nvSpPr>
        <p:spPr>
          <a:xfrm>
            <a:off x="829339" y="5241882"/>
            <a:ext cx="10568762" cy="584775"/>
          </a:xfrm>
          <a:prstGeom prst="rect">
            <a:avLst/>
          </a:prstGeom>
          <a:noFill/>
        </p:spPr>
        <p:txBody>
          <a:bodyPr wrap="square" rtlCol="0">
            <a:spAutoFit/>
          </a:bodyPr>
          <a:lstStyle/>
          <a:p>
            <a:r>
              <a:rPr lang="en-US" sz="3200" dirty="0">
                <a:latin typeface="Arial-Rounded" panose="020B0604020202020204" pitchFamily="34" charset="0"/>
                <a:ea typeface="Arial-Rounded" panose="020B0604020202020204" pitchFamily="34" charset="0"/>
                <a:cs typeface="Arial-Rounded" panose="020B0604020202020204" pitchFamily="34" charset="0"/>
              </a:rPr>
              <a:t>a. </a:t>
            </a:r>
            <a:r>
              <a:rPr lang="en-US" sz="3200" dirty="0" err="1">
                <a:latin typeface="Arial-Rounded" panose="020B0604020202020204" pitchFamily="34" charset="0"/>
                <a:ea typeface="Arial-Rounded" panose="020B0604020202020204" pitchFamily="34" charset="0"/>
                <a:cs typeface="Arial-Rounded" panose="020B0604020202020204" pitchFamily="34" charset="0"/>
              </a:rPr>
              <a:t>Trong</a:t>
            </a:r>
            <a:r>
              <a:rPr lang="en-US" sz="3200" dirty="0">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latin typeface="Arial-Rounded" panose="020B0604020202020204" pitchFamily="34" charset="0"/>
                <a:ea typeface="Arial-Rounded" panose="020B0604020202020204" pitchFamily="34" charset="0"/>
                <a:cs typeface="Arial-Rounded" panose="020B0604020202020204" pitchFamily="34" charset="0"/>
              </a:rPr>
              <a:t>bài</a:t>
            </a:r>
            <a:r>
              <a:rPr lang="en-US" sz="3200" dirty="0">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latin typeface="Arial-Rounded" panose="020B0604020202020204" pitchFamily="34" charset="0"/>
                <a:ea typeface="Arial-Rounded" panose="020B0604020202020204" pitchFamily="34" charset="0"/>
                <a:cs typeface="Arial-Rounded" panose="020B0604020202020204" pitchFamily="34" charset="0"/>
              </a:rPr>
              <a:t>thơ</a:t>
            </a:r>
            <a:r>
              <a:rPr lang="en-US" sz="3200" dirty="0">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latin typeface="Arial-Rounded" panose="020B0604020202020204" pitchFamily="34" charset="0"/>
                <a:ea typeface="Arial-Rounded" panose="020B0604020202020204" pitchFamily="34" charset="0"/>
                <a:cs typeface="Arial-Rounded" panose="020B0604020202020204" pitchFamily="34" charset="0"/>
              </a:rPr>
              <a:t>những</a:t>
            </a:r>
            <a:r>
              <a:rPr lang="en-US" sz="3200" dirty="0">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latin typeface="Arial-Rounded" panose="020B0604020202020204" pitchFamily="34" charset="0"/>
                <a:ea typeface="Arial-Rounded" panose="020B0604020202020204" pitchFamily="34" charset="0"/>
                <a:cs typeface="Arial-Rounded" panose="020B0604020202020204" pitchFamily="34" charset="0"/>
              </a:rPr>
              <a:t>giọt</a:t>
            </a:r>
            <a:r>
              <a:rPr lang="en-US" sz="3200" dirty="0">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latin typeface="Arial-Rounded" panose="020B0604020202020204" pitchFamily="34" charset="0"/>
                <a:ea typeface="Arial-Rounded" panose="020B0604020202020204" pitchFamily="34" charset="0"/>
                <a:cs typeface="Arial-Rounded" panose="020B0604020202020204" pitchFamily="34" charset="0"/>
              </a:rPr>
              <a:t>mưa</a:t>
            </a:r>
            <a:r>
              <a:rPr lang="en-US" sz="3200" dirty="0">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latin typeface="Arial-Rounded" panose="020B0604020202020204" pitchFamily="34" charset="0"/>
                <a:ea typeface="Arial-Rounded" panose="020B0604020202020204" pitchFamily="34" charset="0"/>
                <a:cs typeface="Arial-Rounded" panose="020B0604020202020204" pitchFamily="34" charset="0"/>
              </a:rPr>
              <a:t>được</a:t>
            </a:r>
            <a:r>
              <a:rPr lang="en-US" sz="3200" dirty="0">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latin typeface="Arial-Rounded" panose="020B0604020202020204" pitchFamily="34" charset="0"/>
                <a:ea typeface="Arial-Rounded" panose="020B0604020202020204" pitchFamily="34" charset="0"/>
                <a:cs typeface="Arial-Rounded" panose="020B0604020202020204" pitchFamily="34" charset="0"/>
              </a:rPr>
              <a:t>gọi</a:t>
            </a:r>
            <a:r>
              <a:rPr lang="en-US" sz="3200" dirty="0">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latin typeface="Arial-Rounded" panose="020B0604020202020204" pitchFamily="34" charset="0"/>
                <a:ea typeface="Arial-Rounded" panose="020B0604020202020204" pitchFamily="34" charset="0"/>
                <a:cs typeface="Arial-Rounded" panose="020B0604020202020204" pitchFamily="34" charset="0"/>
              </a:rPr>
              <a:t>là</a:t>
            </a:r>
            <a:r>
              <a:rPr lang="en-US" sz="3200" dirty="0">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latin typeface="Arial-Rounded" panose="020B0604020202020204" pitchFamily="34" charset="0"/>
                <a:ea typeface="Arial-Rounded" panose="020B0604020202020204" pitchFamily="34" charset="0"/>
                <a:cs typeface="Arial-Rounded" panose="020B0604020202020204" pitchFamily="34" charset="0"/>
              </a:rPr>
              <a:t>gì</a:t>
            </a:r>
            <a:r>
              <a:rPr lang="en-US" sz="3200" dirty="0">
                <a:latin typeface="Arial-Rounded" panose="020B0604020202020204" pitchFamily="34" charset="0"/>
                <a:ea typeface="Arial-Rounded" panose="020B0604020202020204" pitchFamily="34" charset="0"/>
                <a:cs typeface="Arial-Rounded" panose="020B0604020202020204" pitchFamily="34" charset="0"/>
              </a:rPr>
              <a:t>?</a:t>
            </a:r>
            <a:endParaRPr lang="en-US" sz="3200" dirty="0">
              <a:latin typeface="Arial-Rounded" panose="020B0604020202020204" pitchFamily="34" charset="0"/>
              <a:ea typeface="Arial-Rounded" panose="020B0604020202020204" pitchFamily="34" charset="0"/>
              <a:cs typeface="Arial-Rounded" panose="020B0604020202020204" pitchFamily="34" charset="0"/>
            </a:endParaRPr>
          </a:p>
        </p:txBody>
      </p:sp>
      <p:cxnSp>
        <p:nvCxnSpPr>
          <p:cNvPr id="7" name="Straight Connector 6"/>
          <p:cNvCxnSpPr/>
          <p:nvPr/>
        </p:nvCxnSpPr>
        <p:spPr>
          <a:xfrm>
            <a:off x="4678326" y="1435395"/>
            <a:ext cx="1796902"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TextBox 7"/>
          <p:cNvSpPr txBox="1"/>
          <p:nvPr/>
        </p:nvSpPr>
        <p:spPr>
          <a:xfrm>
            <a:off x="914399" y="5992054"/>
            <a:ext cx="10568762" cy="584775"/>
          </a:xfrm>
          <a:prstGeom prst="rect">
            <a:avLst/>
          </a:prstGeom>
          <a:noFill/>
        </p:spPr>
        <p:txBody>
          <a:bodyPr wrap="square" rtlCol="0">
            <a:spAutoFit/>
          </a:bodyPr>
          <a:lstStyle/>
          <a:p>
            <a:r>
              <a:rPr lang="en-US" sz="3200" dirty="0">
                <a:latin typeface="Arial-Rounded" panose="020B0604020202020204" pitchFamily="34" charset="0"/>
                <a:ea typeface="Arial-Rounded" panose="020B0604020202020204" pitchFamily="34" charset="0"/>
                <a:cs typeface="Arial-Rounded" panose="020B0604020202020204" pitchFamily="34" charset="0"/>
              </a:rPr>
              <a:t>b. </a:t>
            </a:r>
            <a:r>
              <a:rPr lang="en-US" sz="3200" dirty="0" err="1">
                <a:latin typeface="Arial-Rounded" panose="020B0604020202020204" pitchFamily="34" charset="0"/>
                <a:ea typeface="Arial-Rounded" panose="020B0604020202020204" pitchFamily="34" charset="0"/>
                <a:cs typeface="Arial-Rounded" panose="020B0604020202020204" pitchFamily="34" charset="0"/>
              </a:rPr>
              <a:t>Giọt</a:t>
            </a:r>
            <a:r>
              <a:rPr lang="en-US" sz="3200" dirty="0">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latin typeface="Arial-Rounded" panose="020B0604020202020204" pitchFamily="34" charset="0"/>
                <a:ea typeface="Arial-Rounded" panose="020B0604020202020204" pitchFamily="34" charset="0"/>
                <a:cs typeface="Arial-Rounded" panose="020B0604020202020204" pitchFamily="34" charset="0"/>
              </a:rPr>
              <a:t>mưa</a:t>
            </a:r>
            <a:r>
              <a:rPr lang="en-US" sz="3200" dirty="0">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latin typeface="Arial-Rounded" panose="020B0604020202020204" pitchFamily="34" charset="0"/>
                <a:ea typeface="Arial-Rounded" panose="020B0604020202020204" pitchFamily="34" charset="0"/>
                <a:cs typeface="Arial-Rounded" panose="020B0604020202020204" pitchFamily="34" charset="0"/>
              </a:rPr>
              <a:t>rơi</a:t>
            </a:r>
            <a:r>
              <a:rPr lang="en-US" sz="3200" dirty="0">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latin typeface="Arial-Rounded" panose="020B0604020202020204" pitchFamily="34" charset="0"/>
                <a:ea typeface="Arial-Rounded" panose="020B0604020202020204" pitchFamily="34" charset="0"/>
                <a:cs typeface="Arial-Rounded" panose="020B0604020202020204" pitchFamily="34" charset="0"/>
              </a:rPr>
              <a:t>xuống</a:t>
            </a:r>
            <a:r>
              <a:rPr lang="en-US" sz="3200" dirty="0">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latin typeface="Arial-Rounded" panose="020B0604020202020204" pitchFamily="34" charset="0"/>
                <a:ea typeface="Arial-Rounded" panose="020B0604020202020204" pitchFamily="34" charset="0"/>
                <a:cs typeface="Arial-Rounded" panose="020B0604020202020204" pitchFamily="34" charset="0"/>
              </a:rPr>
              <a:t>những</a:t>
            </a:r>
            <a:r>
              <a:rPr lang="en-US" sz="3200" dirty="0">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latin typeface="Arial-Rounded" panose="020B0604020202020204" pitchFamily="34" charset="0"/>
                <a:ea typeface="Arial-Rounded" panose="020B0604020202020204" pitchFamily="34" charset="0"/>
                <a:cs typeface="Arial-Rounded" panose="020B0604020202020204" pitchFamily="34" charset="0"/>
              </a:rPr>
              <a:t>đâu</a:t>
            </a:r>
            <a:r>
              <a:rPr lang="en-US" sz="3200" dirty="0">
                <a:latin typeface="Arial-Rounded" panose="020B0604020202020204" pitchFamily="34" charset="0"/>
                <a:ea typeface="Arial-Rounded" panose="020B0604020202020204" pitchFamily="34" charset="0"/>
                <a:cs typeface="Arial-Rounded" panose="020B0604020202020204" pitchFamily="34" charset="0"/>
              </a:rPr>
              <a:t>?</a:t>
            </a:r>
            <a:endParaRPr lang="en-US" sz="3200" dirty="0">
              <a:latin typeface="Arial-Rounded" panose="020B0604020202020204" pitchFamily="34" charset="0"/>
              <a:ea typeface="Arial-Rounded" panose="020B0604020202020204" pitchFamily="34" charset="0"/>
              <a:cs typeface="Arial-Rounded" panose="020B0604020202020204" pitchFamily="34" charset="0"/>
            </a:endParaRPr>
          </a:p>
        </p:txBody>
      </p:sp>
      <p:cxnSp>
        <p:nvCxnSpPr>
          <p:cNvPr id="11" name="Straight Connector 10"/>
          <p:cNvCxnSpPr/>
          <p:nvPr/>
        </p:nvCxnSpPr>
        <p:spPr>
          <a:xfrm>
            <a:off x="6858000" y="1860698"/>
            <a:ext cx="1796902"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a:off x="6858000" y="2158409"/>
            <a:ext cx="2349795"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a:off x="6858000" y="2509284"/>
            <a:ext cx="172247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a:off x="6485861" y="2806996"/>
            <a:ext cx="2583711"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Click="0" advTm="3713">
        <p:blinds dir="vert"/>
      </p:transition>
    </mc:Choice>
    <mc:Fallback>
      <p:transition spd="slow" advClick="0" advTm="3713">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8977" y="148856"/>
            <a:ext cx="7028121" cy="584775"/>
          </a:xfrm>
          <a:prstGeom prst="rect">
            <a:avLst/>
          </a:prstGeom>
          <a:noFill/>
        </p:spPr>
        <p:txBody>
          <a:bodyPr wrap="square" rtlCol="0">
            <a:spAutoFit/>
          </a:bodyPr>
          <a:lstStyle/>
          <a:p>
            <a:r>
              <a:rPr lang="en-US" sz="3200" dirty="0">
                <a:latin typeface="Arial-Rounded" panose="020B0604020202020204" pitchFamily="34" charset="0"/>
                <a:ea typeface="Arial-Rounded" panose="020B0604020202020204" pitchFamily="34" charset="0"/>
                <a:cs typeface="Arial-Rounded" panose="020B0604020202020204" pitchFamily="34" charset="0"/>
              </a:rPr>
              <a:t>2. </a:t>
            </a:r>
            <a:r>
              <a:rPr lang="en-US" sz="3200" dirty="0" err="1">
                <a:latin typeface="Arial-Rounded" panose="020B0604020202020204" pitchFamily="34" charset="0"/>
                <a:ea typeface="Arial-Rounded" panose="020B0604020202020204" pitchFamily="34" charset="0"/>
                <a:cs typeface="Arial-Rounded" panose="020B0604020202020204" pitchFamily="34" charset="0"/>
              </a:rPr>
              <a:t>Đọc</a:t>
            </a:r>
            <a:r>
              <a:rPr lang="en-US" sz="3200" dirty="0">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latin typeface="Arial-Rounded" panose="020B0604020202020204" pitchFamily="34" charset="0"/>
                <a:ea typeface="Arial-Rounded" panose="020B0604020202020204" pitchFamily="34" charset="0"/>
                <a:cs typeface="Arial-Rounded" panose="020B0604020202020204" pitchFamily="34" charset="0"/>
              </a:rPr>
              <a:t>hiểu</a:t>
            </a:r>
            <a:endParaRPr lang="en-US" sz="3200" dirty="0">
              <a:latin typeface="Arial-Rounded" panose="020B0604020202020204" pitchFamily="34" charset="0"/>
              <a:ea typeface="Arial-Rounded" panose="020B0604020202020204" pitchFamily="34" charset="0"/>
              <a:cs typeface="Arial-Rounded" panose="020B0604020202020204" pitchFamily="34" charset="0"/>
            </a:endParaRPr>
          </a:p>
        </p:txBody>
      </p:sp>
      <p:pic>
        <p:nvPicPr>
          <p:cNvPr id="4" name="Picture 3"/>
          <p:cNvPicPr>
            <a:picLocks noChangeAspect="1"/>
          </p:cNvPicPr>
          <p:nvPr/>
        </p:nvPicPr>
        <p:blipFill>
          <a:blip r:embed="rId1"/>
          <a:stretch>
            <a:fillRect/>
          </a:stretch>
        </p:blipFill>
        <p:spPr>
          <a:xfrm>
            <a:off x="1985962" y="895350"/>
            <a:ext cx="8220075" cy="5067300"/>
          </a:xfrm>
          <a:prstGeom prst="rect">
            <a:avLst/>
          </a:prstGeom>
        </p:spPr>
      </p:pic>
    </p:spTree>
  </p:cSld>
  <p:clrMapOvr>
    <a:masterClrMapping/>
  </p:clrMapOvr>
  <p:transition spd="slow" advClick="0" advTm="3713">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p:cNvSpPr>
            <a:spLocks noGrp="1" noRot="1" noChangeAspect="1" noMove="1" noResize="1" noEditPoints="1" noAdjustHandles="1" noChangeArrowheads="1" noChangeShapeType="1" noTextEdit="1"/>
          </p:cNvSpPr>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a:spLocks noGrp="1" noRot="1" noChangeAspect="1" noMove="1" noResize="1" noEditPoints="1" noAdjustHandles="1" noChangeArrowheads="1" noChangeShapeType="1" noTextEdit="1"/>
          </p:cNvSpPr>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Grp="1" noRot="1" noChangeAspect="1" noMove="1" noResize="1" noEditPoints="1" noAdjustHandles="1" noChangeArrowheads="1" noChangeShapeType="1" noTextEdit="1"/>
          </p:cNvSpPr>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p:cNvSpPr>
            <a:spLocks noGrp="1" noRot="1" noChangeAspect="1" noMove="1" noResize="1" noEditPoints="1" noAdjustHandles="1" noChangeArrowheads="1" noChangeShapeType="1" noTextEdit="1"/>
          </p:cNvSpPr>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10;&#10;Description automatically generated with low confidence"/>
          <p:cNvPicPr>
            <a:picLocks noChangeAspect="1"/>
          </p:cNvPicPr>
          <p:nvPr/>
        </p:nvPicPr>
        <p:blipFill>
          <a:blip r:embed="rId1"/>
          <a:stretch>
            <a:fillRect/>
          </a:stretch>
        </p:blipFill>
        <p:spPr>
          <a:xfrm>
            <a:off x="961376" y="643467"/>
            <a:ext cx="10269247" cy="5571065"/>
          </a:xfrm>
          <a:prstGeom prst="rect">
            <a:avLst/>
          </a:prstGeom>
          <a:ln>
            <a:noFill/>
          </a:ln>
        </p:spPr>
      </p:pic>
      <p:sp>
        <p:nvSpPr>
          <p:cNvPr id="20" name="Isosceles Triangle 19"/>
          <p:cNvSpPr>
            <a:spLocks noGrp="1" noRot="1" noChangeAspect="1" noMove="1" noResize="1" noEditPoints="1" noAdjustHandles="1" noChangeArrowheads="1" noChangeShapeType="1" noTextEdit="1"/>
          </p:cNvSpPr>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585609" y="2254102"/>
            <a:ext cx="519637" cy="46783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p:cNvCxnSpPr/>
          <p:nvPr/>
        </p:nvCxnSpPr>
        <p:spPr>
          <a:xfrm>
            <a:off x="3274828" y="4423144"/>
            <a:ext cx="1190846" cy="71238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p:nvPr/>
        </p:nvCxnSpPr>
        <p:spPr>
          <a:xfrm flipV="1">
            <a:off x="3274828" y="4184533"/>
            <a:ext cx="1190846" cy="108073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Click="0" advTm="3713">
        <p:blinds dir="vert"/>
      </p:transition>
    </mc:Choice>
    <mc:Fallback>
      <p:transition spd="slow" advClick="0" advTm="3713">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8977" y="148856"/>
            <a:ext cx="96012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3200" dirty="0">
                <a:solidFill>
                  <a:prstClr val="black"/>
                </a:solidFill>
                <a:latin typeface="Arial-Rounded" panose="020B0604020202020204" pitchFamily="34" charset="0"/>
                <a:ea typeface="Arial-Rounded" panose="020B0604020202020204" pitchFamily="34" charset="0"/>
                <a:cs typeface="Arial-Rounded" panose="020B0604020202020204" pitchFamily="34" charset="0"/>
              </a:rPr>
              <a:t>3. </a:t>
            </a:r>
            <a:r>
              <a:rPr lang="en-US" sz="3200" dirty="0" err="1">
                <a:solidFill>
                  <a:prstClr val="black"/>
                </a:solidFill>
                <a:latin typeface="Arial-Rounded" panose="020B0604020202020204" pitchFamily="34" charset="0"/>
                <a:ea typeface="Arial-Rounded" panose="020B0604020202020204" pitchFamily="34" charset="0"/>
                <a:cs typeface="Arial-Rounded" panose="020B0604020202020204" pitchFamily="34" charset="0"/>
              </a:rPr>
              <a:t>Vì</a:t>
            </a:r>
            <a:r>
              <a:rPr lang="en-US" sz="3200" dirty="0">
                <a:solidFill>
                  <a:prstClr val="black"/>
                </a:solidFill>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solidFill>
                  <a:prstClr val="black"/>
                </a:solidFill>
                <a:latin typeface="Arial-Rounded" panose="020B0604020202020204" pitchFamily="34" charset="0"/>
                <a:ea typeface="Arial-Rounded" panose="020B0604020202020204" pitchFamily="34" charset="0"/>
                <a:cs typeface="Arial-Rounded" panose="020B0604020202020204" pitchFamily="34" charset="0"/>
              </a:rPr>
              <a:t>sao</a:t>
            </a:r>
            <a:r>
              <a:rPr lang="en-US" sz="3200" dirty="0">
                <a:solidFill>
                  <a:prstClr val="black"/>
                </a:solidFill>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solidFill>
                  <a:prstClr val="black"/>
                </a:solidFill>
                <a:latin typeface="Arial-Rounded" panose="020B0604020202020204" pitchFamily="34" charset="0"/>
                <a:ea typeface="Arial-Rounded" panose="020B0604020202020204" pitchFamily="34" charset="0"/>
                <a:cs typeface="Arial-Rounded" panose="020B0604020202020204" pitchFamily="34" charset="0"/>
              </a:rPr>
              <a:t>lúa</a:t>
            </a:r>
            <a:r>
              <a:rPr lang="en-US" sz="3200" dirty="0">
                <a:solidFill>
                  <a:prstClr val="black"/>
                </a:solidFill>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solidFill>
                  <a:prstClr val="black"/>
                </a:solidFill>
                <a:latin typeface="Arial-Rounded" panose="020B0604020202020204" pitchFamily="34" charset="0"/>
                <a:ea typeface="Arial-Rounded" panose="020B0604020202020204" pitchFamily="34" charset="0"/>
                <a:cs typeface="Arial-Rounded" panose="020B0604020202020204" pitchFamily="34" charset="0"/>
              </a:rPr>
              <a:t>làm</a:t>
            </a:r>
            <a:r>
              <a:rPr lang="en-US" sz="3200" dirty="0">
                <a:solidFill>
                  <a:prstClr val="black"/>
                </a:solidFill>
                <a:latin typeface="Arial-Rounded" panose="020B0604020202020204" pitchFamily="34" charset="0"/>
                <a:ea typeface="Arial-Rounded" panose="020B0604020202020204" pitchFamily="34" charset="0"/>
                <a:cs typeface="Arial-Rounded" panose="020B0604020202020204" pitchFamily="34" charset="0"/>
              </a:rPr>
              <a:t> ra </a:t>
            </a:r>
            <a:r>
              <a:rPr lang="en-US" sz="3200" dirty="0" err="1">
                <a:solidFill>
                  <a:prstClr val="black"/>
                </a:solidFill>
                <a:latin typeface="Arial-Rounded" panose="020B0604020202020204" pitchFamily="34" charset="0"/>
                <a:ea typeface="Arial-Rounded" panose="020B0604020202020204" pitchFamily="34" charset="0"/>
                <a:cs typeface="Arial-Rounded" panose="020B0604020202020204" pitchFamily="34" charset="0"/>
              </a:rPr>
              <a:t>được</a:t>
            </a:r>
            <a:r>
              <a:rPr lang="en-US" sz="3200" dirty="0">
                <a:solidFill>
                  <a:prstClr val="black"/>
                </a:solidFill>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solidFill>
                  <a:prstClr val="black"/>
                </a:solidFill>
                <a:latin typeface="Arial-Rounded" panose="020B0604020202020204" pitchFamily="34" charset="0"/>
                <a:ea typeface="Arial-Rounded" panose="020B0604020202020204" pitchFamily="34" charset="0"/>
                <a:cs typeface="Arial-Rounded" panose="020B0604020202020204" pitchFamily="34" charset="0"/>
              </a:rPr>
              <a:t>sản</a:t>
            </a:r>
            <a:r>
              <a:rPr lang="en-US" sz="3200" dirty="0">
                <a:solidFill>
                  <a:prstClr val="black"/>
                </a:solidFill>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solidFill>
                  <a:prstClr val="black"/>
                </a:solidFill>
                <a:latin typeface="Arial-Rounded" panose="020B0604020202020204" pitchFamily="34" charset="0"/>
                <a:ea typeface="Arial-Rounded" panose="020B0604020202020204" pitchFamily="34" charset="0"/>
                <a:cs typeface="Arial-Rounded" panose="020B0604020202020204" pitchFamily="34" charset="0"/>
              </a:rPr>
              <a:t>phẩm</a:t>
            </a:r>
            <a:r>
              <a:rPr lang="en-US" sz="3200" dirty="0">
                <a:solidFill>
                  <a:prstClr val="black"/>
                </a:solidFill>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solidFill>
                  <a:prstClr val="black"/>
                </a:solidFill>
                <a:latin typeface="Arial-Rounded" panose="020B0604020202020204" pitchFamily="34" charset="0"/>
                <a:ea typeface="Arial-Rounded" panose="020B0604020202020204" pitchFamily="34" charset="0"/>
                <a:cs typeface="Arial-Rounded" panose="020B0604020202020204" pitchFamily="34" charset="0"/>
              </a:rPr>
              <a:t>có</a:t>
            </a:r>
            <a:r>
              <a:rPr lang="en-US" sz="3200" dirty="0">
                <a:solidFill>
                  <a:prstClr val="black"/>
                </a:solidFill>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solidFill>
                  <a:prstClr val="black"/>
                </a:solidFill>
                <a:latin typeface="Arial-Rounded" panose="020B0604020202020204" pitchFamily="34" charset="0"/>
                <a:ea typeface="Arial-Rounded" panose="020B0604020202020204" pitchFamily="34" charset="0"/>
                <a:cs typeface="Arial-Rounded" panose="020B0604020202020204" pitchFamily="34" charset="0"/>
              </a:rPr>
              <a:t>ích</a:t>
            </a:r>
            <a:endParaRPr kumimoji="0" lang="en-US" sz="3200" b="0" i="0" u="none" strike="noStrike" kern="1200" cap="none" spc="0" normalizeH="0" baseline="0" noProof="0" dirty="0">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3" name="TextBox 2"/>
          <p:cNvSpPr txBox="1"/>
          <p:nvPr/>
        </p:nvSpPr>
        <p:spPr>
          <a:xfrm>
            <a:off x="1095153" y="1052623"/>
            <a:ext cx="7464056" cy="1943161"/>
          </a:xfrm>
          <a:prstGeom prst="rect">
            <a:avLst/>
          </a:prstGeom>
          <a:noFill/>
        </p:spPr>
        <p:txBody>
          <a:bodyPr wrap="square" rtlCol="0">
            <a:spAutoFit/>
          </a:bodyPr>
          <a:lstStyle/>
          <a:p>
            <a:pPr>
              <a:lnSpc>
                <a:spcPct val="150000"/>
              </a:lnSpc>
            </a:pPr>
            <a:r>
              <a:rPr lang="en-US" sz="2800" dirty="0">
                <a:latin typeface="Arial-Rounded" panose="020B0604020202020204" pitchFamily="34" charset="0"/>
                <a:ea typeface="Arial-Rounded" panose="020B0604020202020204" pitchFamily="34" charset="0"/>
                <a:cs typeface="Arial-Rounded" panose="020B0604020202020204" pitchFamily="34" charset="0"/>
              </a:rPr>
              <a:t>A. </a:t>
            </a:r>
            <a:r>
              <a:rPr lang="en-US" sz="2800" dirty="0" err="1">
                <a:latin typeface="Arial-Rounded" panose="020B0604020202020204" pitchFamily="34" charset="0"/>
                <a:ea typeface="Arial-Rounded" panose="020B0604020202020204" pitchFamily="34" charset="0"/>
                <a:cs typeface="Arial-Rounded" panose="020B0604020202020204" pitchFamily="34" charset="0"/>
              </a:rPr>
              <a:t>Vì</a:t>
            </a:r>
            <a:r>
              <a:rPr lang="en-US" sz="2800" dirty="0">
                <a:latin typeface="Arial-Rounded" panose="020B0604020202020204" pitchFamily="34" charset="0"/>
                <a:ea typeface="Arial-Rounded" panose="020B0604020202020204" pitchFamily="34" charset="0"/>
                <a:cs typeface="Arial-Rounded" panose="020B0604020202020204" pitchFamily="34" charset="0"/>
              </a:rPr>
              <a:t> </a:t>
            </a:r>
            <a:r>
              <a:rPr lang="en-US" sz="2800" dirty="0" err="1">
                <a:latin typeface="Arial-Rounded" panose="020B0604020202020204" pitchFamily="34" charset="0"/>
                <a:ea typeface="Arial-Rounded" panose="020B0604020202020204" pitchFamily="34" charset="0"/>
                <a:cs typeface="Arial-Rounded" panose="020B0604020202020204" pitchFamily="34" charset="0"/>
              </a:rPr>
              <a:t>lúa</a:t>
            </a:r>
            <a:r>
              <a:rPr lang="en-US" sz="2800" dirty="0">
                <a:latin typeface="Arial-Rounded" panose="020B0604020202020204" pitchFamily="34" charset="0"/>
                <a:ea typeface="Arial-Rounded" panose="020B0604020202020204" pitchFamily="34" charset="0"/>
                <a:cs typeface="Arial-Rounded" panose="020B0604020202020204" pitchFamily="34" charset="0"/>
              </a:rPr>
              <a:t> </a:t>
            </a:r>
            <a:r>
              <a:rPr lang="en-US" sz="2800" dirty="0" err="1">
                <a:latin typeface="Arial-Rounded" panose="020B0604020202020204" pitchFamily="34" charset="0"/>
                <a:ea typeface="Arial-Rounded" panose="020B0604020202020204" pitchFamily="34" charset="0"/>
                <a:cs typeface="Arial-Rounded" panose="020B0604020202020204" pitchFamily="34" charset="0"/>
              </a:rPr>
              <a:t>chăm</a:t>
            </a:r>
            <a:r>
              <a:rPr lang="en-US" sz="2800" dirty="0">
                <a:latin typeface="Arial-Rounded" panose="020B0604020202020204" pitchFamily="34" charset="0"/>
                <a:ea typeface="Arial-Rounded" panose="020B0604020202020204" pitchFamily="34" charset="0"/>
                <a:cs typeface="Arial-Rounded" panose="020B0604020202020204" pitchFamily="34" charset="0"/>
              </a:rPr>
              <a:t> </a:t>
            </a:r>
            <a:r>
              <a:rPr lang="en-US" sz="2800" dirty="0" err="1">
                <a:latin typeface="Arial-Rounded" panose="020B0604020202020204" pitchFamily="34" charset="0"/>
                <a:ea typeface="Arial-Rounded" panose="020B0604020202020204" pitchFamily="34" charset="0"/>
                <a:cs typeface="Arial-Rounded" panose="020B0604020202020204" pitchFamily="34" charset="0"/>
              </a:rPr>
              <a:t>chỉ</a:t>
            </a:r>
            <a:endParaRPr lang="en-US" sz="2800" dirty="0">
              <a:latin typeface="Arial-Rounded" panose="020B0604020202020204" pitchFamily="34" charset="0"/>
              <a:ea typeface="Arial-Rounded" panose="020B0604020202020204" pitchFamily="34" charset="0"/>
              <a:cs typeface="Arial-Rounded" panose="020B0604020202020204" pitchFamily="34" charset="0"/>
            </a:endParaRPr>
          </a:p>
          <a:p>
            <a:pPr>
              <a:lnSpc>
                <a:spcPct val="150000"/>
              </a:lnSpc>
            </a:pPr>
            <a:r>
              <a:rPr lang="en-US" sz="2800" dirty="0">
                <a:latin typeface="Arial-Rounded" panose="020B0604020202020204" pitchFamily="34" charset="0"/>
                <a:ea typeface="Arial-Rounded" panose="020B0604020202020204" pitchFamily="34" charset="0"/>
                <a:cs typeface="Arial-Rounded" panose="020B0604020202020204" pitchFamily="34" charset="0"/>
              </a:rPr>
              <a:t>B. </a:t>
            </a:r>
            <a:r>
              <a:rPr lang="en-US" sz="2800" dirty="0" err="1">
                <a:latin typeface="Arial-Rounded" panose="020B0604020202020204" pitchFamily="34" charset="0"/>
                <a:ea typeface="Arial-Rounded" panose="020B0604020202020204" pitchFamily="34" charset="0"/>
                <a:cs typeface="Arial-Rounded" panose="020B0604020202020204" pitchFamily="34" charset="0"/>
              </a:rPr>
              <a:t>Vì</a:t>
            </a:r>
            <a:r>
              <a:rPr lang="en-US" sz="2800" dirty="0">
                <a:latin typeface="Arial-Rounded" panose="020B0604020202020204" pitchFamily="34" charset="0"/>
                <a:ea typeface="Arial-Rounded" panose="020B0604020202020204" pitchFamily="34" charset="0"/>
                <a:cs typeface="Arial-Rounded" panose="020B0604020202020204" pitchFamily="34" charset="0"/>
              </a:rPr>
              <a:t> </a:t>
            </a:r>
            <a:r>
              <a:rPr lang="en-US" sz="2800" dirty="0" err="1">
                <a:latin typeface="Arial-Rounded" panose="020B0604020202020204" pitchFamily="34" charset="0"/>
                <a:ea typeface="Arial-Rounded" panose="020B0604020202020204" pitchFamily="34" charset="0"/>
                <a:cs typeface="Arial-Rounded" panose="020B0604020202020204" pitchFamily="34" charset="0"/>
              </a:rPr>
              <a:t>lúa</a:t>
            </a:r>
            <a:r>
              <a:rPr lang="en-US" sz="2800" dirty="0">
                <a:latin typeface="Arial-Rounded" panose="020B0604020202020204" pitchFamily="34" charset="0"/>
                <a:ea typeface="Arial-Rounded" panose="020B0604020202020204" pitchFamily="34" charset="0"/>
                <a:cs typeface="Arial-Rounded" panose="020B0604020202020204" pitchFamily="34" charset="0"/>
              </a:rPr>
              <a:t> </a:t>
            </a:r>
            <a:r>
              <a:rPr lang="en-US" sz="2800" dirty="0" err="1">
                <a:latin typeface="Arial-Rounded" panose="020B0604020202020204" pitchFamily="34" charset="0"/>
                <a:ea typeface="Arial-Rounded" panose="020B0604020202020204" pitchFamily="34" charset="0"/>
                <a:cs typeface="Arial-Rounded" panose="020B0604020202020204" pitchFamily="34" charset="0"/>
              </a:rPr>
              <a:t>hiền</a:t>
            </a:r>
            <a:r>
              <a:rPr lang="en-US" sz="2800" dirty="0">
                <a:latin typeface="Arial-Rounded" panose="020B0604020202020204" pitchFamily="34" charset="0"/>
                <a:ea typeface="Arial-Rounded" panose="020B0604020202020204" pitchFamily="34" charset="0"/>
                <a:cs typeface="Arial-Rounded" panose="020B0604020202020204" pitchFamily="34" charset="0"/>
              </a:rPr>
              <a:t> </a:t>
            </a:r>
            <a:r>
              <a:rPr lang="en-US" sz="2800" dirty="0" err="1">
                <a:latin typeface="Arial-Rounded" panose="020B0604020202020204" pitchFamily="34" charset="0"/>
                <a:ea typeface="Arial-Rounded" panose="020B0604020202020204" pitchFamily="34" charset="0"/>
                <a:cs typeface="Arial-Rounded" panose="020B0604020202020204" pitchFamily="34" charset="0"/>
              </a:rPr>
              <a:t>lành</a:t>
            </a:r>
            <a:endParaRPr lang="en-US" sz="2800" dirty="0">
              <a:latin typeface="Arial-Rounded" panose="020B0604020202020204" pitchFamily="34" charset="0"/>
              <a:ea typeface="Arial-Rounded" panose="020B0604020202020204" pitchFamily="34" charset="0"/>
              <a:cs typeface="Arial-Rounded" panose="020B0604020202020204" pitchFamily="34" charset="0"/>
            </a:endParaRPr>
          </a:p>
          <a:p>
            <a:pPr>
              <a:lnSpc>
                <a:spcPct val="150000"/>
              </a:lnSpc>
            </a:pPr>
            <a:r>
              <a:rPr lang="en-US" sz="2800" dirty="0">
                <a:latin typeface="Arial-Rounded" panose="020B0604020202020204" pitchFamily="34" charset="0"/>
                <a:ea typeface="Arial-Rounded" panose="020B0604020202020204" pitchFamily="34" charset="0"/>
                <a:cs typeface="Arial-Rounded" panose="020B0604020202020204" pitchFamily="34" charset="0"/>
              </a:rPr>
              <a:t>C. </a:t>
            </a:r>
            <a:r>
              <a:rPr lang="en-US" sz="2800" dirty="0" err="1">
                <a:latin typeface="Arial-Rounded" panose="020B0604020202020204" pitchFamily="34" charset="0"/>
                <a:ea typeface="Arial-Rounded" panose="020B0604020202020204" pitchFamily="34" charset="0"/>
                <a:cs typeface="Arial-Rounded" panose="020B0604020202020204" pitchFamily="34" charset="0"/>
              </a:rPr>
              <a:t>Vì</a:t>
            </a:r>
            <a:r>
              <a:rPr lang="en-US" sz="2800" dirty="0">
                <a:latin typeface="Arial-Rounded" panose="020B0604020202020204" pitchFamily="34" charset="0"/>
                <a:ea typeface="Arial-Rounded" panose="020B0604020202020204" pitchFamily="34" charset="0"/>
                <a:cs typeface="Arial-Rounded" panose="020B0604020202020204" pitchFamily="34" charset="0"/>
              </a:rPr>
              <a:t> </a:t>
            </a:r>
            <a:r>
              <a:rPr lang="en-US" sz="2800" dirty="0" err="1">
                <a:latin typeface="Arial-Rounded" panose="020B0604020202020204" pitchFamily="34" charset="0"/>
                <a:ea typeface="Arial-Rounded" panose="020B0604020202020204" pitchFamily="34" charset="0"/>
                <a:cs typeface="Arial-Rounded" panose="020B0604020202020204" pitchFamily="34" charset="0"/>
              </a:rPr>
              <a:t>lúa</a:t>
            </a:r>
            <a:r>
              <a:rPr lang="en-US" sz="2800" dirty="0">
                <a:latin typeface="Arial-Rounded" panose="020B0604020202020204" pitchFamily="34" charset="0"/>
                <a:ea typeface="Arial-Rounded" panose="020B0604020202020204" pitchFamily="34" charset="0"/>
                <a:cs typeface="Arial-Rounded" panose="020B0604020202020204" pitchFamily="34" charset="0"/>
              </a:rPr>
              <a:t> ở </a:t>
            </a:r>
            <a:r>
              <a:rPr lang="en-US" sz="2800" dirty="0" err="1">
                <a:latin typeface="Arial-Rounded" panose="020B0604020202020204" pitchFamily="34" charset="0"/>
                <a:ea typeface="Arial-Rounded" panose="020B0604020202020204" pitchFamily="34" charset="0"/>
                <a:cs typeface="Arial-Rounded" panose="020B0604020202020204" pitchFamily="34" charset="0"/>
              </a:rPr>
              <a:t>nơi</a:t>
            </a:r>
            <a:r>
              <a:rPr lang="en-US" sz="2800" dirty="0">
                <a:latin typeface="Arial-Rounded" panose="020B0604020202020204" pitchFamily="34" charset="0"/>
                <a:ea typeface="Arial-Rounded" panose="020B0604020202020204" pitchFamily="34" charset="0"/>
                <a:cs typeface="Arial-Rounded" panose="020B0604020202020204" pitchFamily="34" charset="0"/>
              </a:rPr>
              <a:t> </a:t>
            </a:r>
            <a:r>
              <a:rPr lang="en-US" sz="2800" dirty="0" err="1">
                <a:latin typeface="Arial-Rounded" panose="020B0604020202020204" pitchFamily="34" charset="0"/>
                <a:ea typeface="Arial-Rounded" panose="020B0604020202020204" pitchFamily="34" charset="0"/>
                <a:cs typeface="Arial-Rounded" panose="020B0604020202020204" pitchFamily="34" charset="0"/>
              </a:rPr>
              <a:t>sáng</a:t>
            </a:r>
            <a:r>
              <a:rPr lang="en-US" sz="2800" dirty="0">
                <a:latin typeface="Arial-Rounded" panose="020B0604020202020204" pitchFamily="34" charset="0"/>
                <a:ea typeface="Arial-Rounded" panose="020B0604020202020204" pitchFamily="34" charset="0"/>
                <a:cs typeface="Arial-Rounded" panose="020B0604020202020204" pitchFamily="34" charset="0"/>
              </a:rPr>
              <a:t> </a:t>
            </a:r>
            <a:r>
              <a:rPr lang="en-US" sz="2800" dirty="0" err="1">
                <a:latin typeface="Arial-Rounded" panose="020B0604020202020204" pitchFamily="34" charset="0"/>
                <a:ea typeface="Arial-Rounded" panose="020B0604020202020204" pitchFamily="34" charset="0"/>
                <a:cs typeface="Arial-Rounded" panose="020B0604020202020204" pitchFamily="34" charset="0"/>
              </a:rPr>
              <a:t>sủa</a:t>
            </a:r>
            <a:endParaRPr lang="en-US" sz="2800" dirty="0">
              <a:latin typeface="Arial-Rounded" panose="020B0604020202020204" pitchFamily="34" charset="0"/>
              <a:ea typeface="Arial-Rounded" panose="020B0604020202020204" pitchFamily="34" charset="0"/>
              <a:cs typeface="Arial-Rounded" panose="020B0604020202020204" pitchFamily="34" charset="0"/>
            </a:endParaRPr>
          </a:p>
        </p:txBody>
      </p:sp>
      <p:sp>
        <p:nvSpPr>
          <p:cNvPr id="9" name="Oval 8"/>
          <p:cNvSpPr/>
          <p:nvPr/>
        </p:nvSpPr>
        <p:spPr>
          <a:xfrm>
            <a:off x="946298" y="1052623"/>
            <a:ext cx="627321" cy="68048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78101" y="3136612"/>
            <a:ext cx="96012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3200" dirty="0">
                <a:solidFill>
                  <a:prstClr val="black"/>
                </a:solidFill>
                <a:latin typeface="Arial-Rounded" panose="020B0604020202020204" pitchFamily="34" charset="0"/>
                <a:ea typeface="Arial-Rounded" panose="020B0604020202020204" pitchFamily="34" charset="0"/>
                <a:cs typeface="Arial-Rounded" panose="020B0604020202020204" pitchFamily="34" charset="0"/>
              </a:rPr>
              <a:t>4. </a:t>
            </a:r>
            <a:r>
              <a:rPr lang="en-US" sz="3200" dirty="0" err="1">
                <a:solidFill>
                  <a:prstClr val="black"/>
                </a:solidFill>
                <a:latin typeface="Arial-Rounded" panose="020B0604020202020204" pitchFamily="34" charset="0"/>
                <a:ea typeface="Arial-Rounded" panose="020B0604020202020204" pitchFamily="34" charset="0"/>
                <a:cs typeface="Arial-Rounded" panose="020B0604020202020204" pitchFamily="34" charset="0"/>
              </a:rPr>
              <a:t>Vì</a:t>
            </a:r>
            <a:r>
              <a:rPr lang="en-US" sz="3200" dirty="0">
                <a:solidFill>
                  <a:prstClr val="black"/>
                </a:solidFill>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solidFill>
                  <a:prstClr val="black"/>
                </a:solidFill>
                <a:latin typeface="Arial-Rounded" panose="020B0604020202020204" pitchFamily="34" charset="0"/>
                <a:ea typeface="Arial-Rounded" panose="020B0604020202020204" pitchFamily="34" charset="0"/>
                <a:cs typeface="Arial-Rounded" panose="020B0604020202020204" pitchFamily="34" charset="0"/>
              </a:rPr>
              <a:t>sao</a:t>
            </a:r>
            <a:r>
              <a:rPr lang="en-US" sz="3200" dirty="0">
                <a:solidFill>
                  <a:prstClr val="black"/>
                </a:solidFill>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solidFill>
                  <a:prstClr val="black"/>
                </a:solidFill>
                <a:latin typeface="Arial-Rounded" panose="020B0604020202020204" pitchFamily="34" charset="0"/>
                <a:ea typeface="Arial-Rounded" panose="020B0604020202020204" pitchFamily="34" charset="0"/>
                <a:cs typeface="Arial-Rounded" panose="020B0604020202020204" pitchFamily="34" charset="0"/>
              </a:rPr>
              <a:t>cỏ</a:t>
            </a:r>
            <a:r>
              <a:rPr lang="en-US" sz="3200" dirty="0">
                <a:solidFill>
                  <a:prstClr val="black"/>
                </a:solidFill>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solidFill>
                  <a:prstClr val="black"/>
                </a:solidFill>
                <a:latin typeface="Arial-Rounded" panose="020B0604020202020204" pitchFamily="34" charset="0"/>
                <a:ea typeface="Arial-Rounded" panose="020B0604020202020204" pitchFamily="34" charset="0"/>
                <a:cs typeface="Arial-Rounded" panose="020B0604020202020204" pitchFamily="34" charset="0"/>
              </a:rPr>
              <a:t>không</a:t>
            </a:r>
            <a:r>
              <a:rPr lang="en-US" sz="3200" dirty="0">
                <a:solidFill>
                  <a:prstClr val="black"/>
                </a:solidFill>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solidFill>
                  <a:prstClr val="black"/>
                </a:solidFill>
                <a:latin typeface="Arial-Rounded" panose="020B0604020202020204" pitchFamily="34" charset="0"/>
                <a:ea typeface="Arial-Rounded" panose="020B0604020202020204" pitchFamily="34" charset="0"/>
                <a:cs typeface="Arial-Rounded" panose="020B0604020202020204" pitchFamily="34" charset="0"/>
              </a:rPr>
              <a:t>được</a:t>
            </a:r>
            <a:r>
              <a:rPr lang="en-US" sz="3200" dirty="0">
                <a:solidFill>
                  <a:prstClr val="black"/>
                </a:solidFill>
                <a:latin typeface="Arial-Rounded" panose="020B0604020202020204" pitchFamily="34" charset="0"/>
                <a:ea typeface="Arial-Rounded" panose="020B0604020202020204" pitchFamily="34" charset="0"/>
                <a:cs typeface="Arial-Rounded" panose="020B0604020202020204" pitchFamily="34" charset="0"/>
              </a:rPr>
              <a:t> ai </a:t>
            </a:r>
            <a:r>
              <a:rPr lang="en-US" sz="3200" dirty="0" err="1">
                <a:solidFill>
                  <a:prstClr val="black"/>
                </a:solidFill>
                <a:latin typeface="Arial-Rounded" panose="020B0604020202020204" pitchFamily="34" charset="0"/>
                <a:ea typeface="Arial-Rounded" panose="020B0604020202020204" pitchFamily="34" charset="0"/>
                <a:cs typeface="Arial-Rounded" panose="020B0604020202020204" pitchFamily="34" charset="0"/>
              </a:rPr>
              <a:t>ưa</a:t>
            </a:r>
            <a:r>
              <a:rPr lang="en-US" sz="3200" dirty="0">
                <a:solidFill>
                  <a:prstClr val="black"/>
                </a:solidFill>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solidFill>
                  <a:prstClr val="black"/>
                </a:solidFill>
                <a:latin typeface="Arial-Rounded" panose="020B0604020202020204" pitchFamily="34" charset="0"/>
                <a:ea typeface="Arial-Rounded" panose="020B0604020202020204" pitchFamily="34" charset="0"/>
                <a:cs typeface="Arial-Rounded" panose="020B0604020202020204" pitchFamily="34" charset="0"/>
              </a:rPr>
              <a:t>thích</a:t>
            </a:r>
            <a:r>
              <a:rPr lang="en-US" sz="3200" dirty="0">
                <a:solidFill>
                  <a:prstClr val="black"/>
                </a:solidFill>
                <a:latin typeface="Arial-Rounded" panose="020B0604020202020204" pitchFamily="34" charset="0"/>
                <a:ea typeface="Arial-Rounded" panose="020B0604020202020204" pitchFamily="34" charset="0"/>
                <a:cs typeface="Arial-Rounded" panose="020B0604020202020204" pitchFamily="34" charset="0"/>
              </a:rPr>
              <a:t>?</a:t>
            </a:r>
            <a:endParaRPr kumimoji="0" lang="en-US" sz="3200" b="0" i="0" u="none" strike="noStrike" kern="1200" cap="none" spc="0" normalizeH="0" baseline="0" noProof="0" dirty="0">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19" name="TextBox 18"/>
          <p:cNvSpPr txBox="1"/>
          <p:nvPr/>
        </p:nvSpPr>
        <p:spPr>
          <a:xfrm>
            <a:off x="1947413" y="3976584"/>
            <a:ext cx="96012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3200"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Vì</a:t>
            </a:r>
            <a:r>
              <a:rPr lang="en-US" sz="3200" dirty="0">
                <a:solidFill>
                  <a:srgbClr val="FF0000"/>
                </a:solidFill>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cỏ</a:t>
            </a:r>
            <a:r>
              <a:rPr lang="en-US" sz="3200" dirty="0">
                <a:solidFill>
                  <a:srgbClr val="FF0000"/>
                </a:solidFill>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lười</a:t>
            </a:r>
            <a:r>
              <a:rPr lang="en-US" sz="3200" dirty="0">
                <a:solidFill>
                  <a:srgbClr val="FF0000"/>
                </a:solidFill>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biếng</a:t>
            </a:r>
            <a:r>
              <a:rPr lang="en-US" sz="3200" dirty="0">
                <a:solidFill>
                  <a:srgbClr val="FF0000"/>
                </a:solidFill>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và</a:t>
            </a:r>
            <a:r>
              <a:rPr lang="en-US" sz="3200" dirty="0">
                <a:solidFill>
                  <a:srgbClr val="FF0000"/>
                </a:solidFill>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sống</a:t>
            </a:r>
            <a:r>
              <a:rPr lang="en-US" sz="3200" dirty="0">
                <a:solidFill>
                  <a:srgbClr val="FF0000"/>
                </a:solidFill>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dựa</a:t>
            </a:r>
            <a:r>
              <a:rPr lang="en-US" sz="3200" dirty="0">
                <a:solidFill>
                  <a:srgbClr val="FF0000"/>
                </a:solidFill>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dẫm</a:t>
            </a:r>
            <a:endParaRPr kumimoji="0" lang="en-US" sz="3200" b="0" i="0" u="none" strike="noStrike" kern="1200" cap="none" spc="0" normalizeH="0" baseline="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ldLvl="0" animBg="1"/>
      <p:bldP spid="17"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5790" y="1211580"/>
            <a:ext cx="9498330" cy="584775"/>
          </a:xfrm>
          <a:prstGeom prst="rect">
            <a:avLst/>
          </a:prstGeom>
          <a:noFill/>
        </p:spPr>
        <p:txBody>
          <a:bodyPr wrap="square" rtlCol="0">
            <a:spAutoFit/>
          </a:bodyPr>
          <a:lstStyle/>
          <a:p>
            <a:r>
              <a:rPr lang="en-US" sz="3200" dirty="0">
                <a:solidFill>
                  <a:srgbClr val="000000"/>
                </a:solidFill>
                <a:latin typeface="Arial-Rounded" panose="020B0604020202020204" pitchFamily="34" charset="0"/>
                <a:ea typeface="Arial-Rounded" panose="020B0604020202020204" pitchFamily="34" charset="0"/>
                <a:cs typeface="Arial-Rounded" panose="020B0604020202020204" pitchFamily="34" charset="0"/>
              </a:rPr>
              <a:t>e. </a:t>
            </a:r>
            <a:r>
              <a:rPr lang="en-US" sz="3200" dirty="0" err="1">
                <a:solidFill>
                  <a:srgbClr val="000000"/>
                </a:solidFill>
                <a:latin typeface="Arial-Rounded" panose="020B0604020202020204" pitchFamily="34" charset="0"/>
                <a:ea typeface="Arial-Rounded" panose="020B0604020202020204" pitchFamily="34" charset="0"/>
                <a:cs typeface="Arial-Rounded" panose="020B0604020202020204" pitchFamily="34" charset="0"/>
              </a:rPr>
              <a:t>Chọn</a:t>
            </a:r>
            <a:r>
              <a:rPr lang="en-US" sz="3200" dirty="0">
                <a:solidFill>
                  <a:srgbClr val="000000"/>
                </a:solidFill>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solidFill>
                  <a:srgbClr val="000000"/>
                </a:solidFill>
                <a:latin typeface="Arial-Rounded" panose="020B0604020202020204" pitchFamily="34" charset="0"/>
                <a:ea typeface="Arial-Rounded" panose="020B0604020202020204" pitchFamily="34" charset="0"/>
                <a:cs typeface="Arial-Rounded" panose="020B0604020202020204" pitchFamily="34" charset="0"/>
              </a:rPr>
              <a:t>dấu</a:t>
            </a:r>
            <a:r>
              <a:rPr lang="en-US" sz="3200" dirty="0">
                <a:solidFill>
                  <a:srgbClr val="000000"/>
                </a:solidFill>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solidFill>
                  <a:srgbClr val="000000"/>
                </a:solidFill>
                <a:latin typeface="Arial-Rounded" panose="020B0604020202020204" pitchFamily="34" charset="0"/>
                <a:ea typeface="Arial-Rounded" panose="020B0604020202020204" pitchFamily="34" charset="0"/>
                <a:cs typeface="Arial-Rounded" panose="020B0604020202020204" pitchFamily="34" charset="0"/>
              </a:rPr>
              <a:t>chấm</a:t>
            </a:r>
            <a:r>
              <a:rPr lang="en-US" sz="3200" dirty="0">
                <a:solidFill>
                  <a:srgbClr val="000000"/>
                </a:solidFill>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solidFill>
                  <a:srgbClr val="000000"/>
                </a:solidFill>
                <a:latin typeface="Arial-Rounded" panose="020B0604020202020204" pitchFamily="34" charset="0"/>
                <a:ea typeface="Arial-Rounded" panose="020B0604020202020204" pitchFamily="34" charset="0"/>
                <a:cs typeface="Arial-Rounded" panose="020B0604020202020204" pitchFamily="34" charset="0"/>
              </a:rPr>
              <a:t>dấu</a:t>
            </a:r>
            <a:r>
              <a:rPr lang="en-US" sz="3200" dirty="0">
                <a:solidFill>
                  <a:srgbClr val="000000"/>
                </a:solidFill>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solidFill>
                  <a:srgbClr val="000000"/>
                </a:solidFill>
                <a:latin typeface="Arial-Rounded" panose="020B0604020202020204" pitchFamily="34" charset="0"/>
                <a:ea typeface="Arial-Rounded" panose="020B0604020202020204" pitchFamily="34" charset="0"/>
                <a:cs typeface="Arial-Rounded" panose="020B0604020202020204" pitchFamily="34" charset="0"/>
              </a:rPr>
              <a:t>chấm</a:t>
            </a:r>
            <a:r>
              <a:rPr lang="en-US" sz="3200" dirty="0">
                <a:solidFill>
                  <a:srgbClr val="000000"/>
                </a:solidFill>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solidFill>
                  <a:srgbClr val="000000"/>
                </a:solidFill>
                <a:latin typeface="Arial-Rounded" panose="020B0604020202020204" pitchFamily="34" charset="0"/>
                <a:ea typeface="Arial-Rounded" panose="020B0604020202020204" pitchFamily="34" charset="0"/>
                <a:cs typeface="Arial-Rounded" panose="020B0604020202020204" pitchFamily="34" charset="0"/>
              </a:rPr>
              <a:t>hỏi</a:t>
            </a:r>
            <a:r>
              <a:rPr lang="en-US" sz="3200" dirty="0">
                <a:solidFill>
                  <a:srgbClr val="000000"/>
                </a:solidFill>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solidFill>
                  <a:srgbClr val="000000"/>
                </a:solidFill>
                <a:latin typeface="Arial-Rounded" panose="020B0604020202020204" pitchFamily="34" charset="0"/>
                <a:ea typeface="Arial-Rounded" panose="020B0604020202020204" pitchFamily="34" charset="0"/>
                <a:cs typeface="Arial-Rounded" panose="020B0604020202020204" pitchFamily="34" charset="0"/>
              </a:rPr>
              <a:t>hoặc</a:t>
            </a:r>
            <a:r>
              <a:rPr lang="en-US" sz="3200" dirty="0">
                <a:solidFill>
                  <a:srgbClr val="000000"/>
                </a:solidFill>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solidFill>
                  <a:srgbClr val="000000"/>
                </a:solidFill>
                <a:latin typeface="Arial-Rounded" panose="020B0604020202020204" pitchFamily="34" charset="0"/>
                <a:ea typeface="Arial-Rounded" panose="020B0604020202020204" pitchFamily="34" charset="0"/>
                <a:cs typeface="Arial-Rounded" panose="020B0604020202020204" pitchFamily="34" charset="0"/>
              </a:rPr>
              <a:t>dấu</a:t>
            </a:r>
            <a:r>
              <a:rPr lang="en-US" sz="3200" dirty="0">
                <a:solidFill>
                  <a:srgbClr val="000000"/>
                </a:solidFill>
                <a:latin typeface="Arial-Rounded" panose="020B0604020202020204" pitchFamily="34" charset="0"/>
                <a:ea typeface="Arial-Rounded" panose="020B0604020202020204" pitchFamily="34" charset="0"/>
                <a:cs typeface="Arial-Rounded" panose="020B0604020202020204" pitchFamily="34" charset="0"/>
              </a:rPr>
              <a:t> </a:t>
            </a:r>
            <a:r>
              <a:rPr lang="en-US" sz="3200" dirty="0" err="1">
                <a:solidFill>
                  <a:srgbClr val="000000"/>
                </a:solidFill>
                <a:latin typeface="Arial-Rounded" panose="020B0604020202020204" pitchFamily="34" charset="0"/>
                <a:ea typeface="Arial-Rounded" panose="020B0604020202020204" pitchFamily="34" charset="0"/>
                <a:cs typeface="Arial-Rounded" panose="020B0604020202020204" pitchFamily="34" charset="0"/>
              </a:rPr>
              <a:t>chấm</a:t>
            </a:r>
            <a:r>
              <a:rPr lang="en-US" sz="3200" dirty="0">
                <a:solidFill>
                  <a:srgbClr val="000000"/>
                </a:solidFill>
                <a:latin typeface="Arial-Rounded" panose="020B0604020202020204" pitchFamily="34" charset="0"/>
                <a:ea typeface="Arial-Rounded" panose="020B0604020202020204" pitchFamily="34" charset="0"/>
                <a:cs typeface="Arial-Rounded" panose="020B0604020202020204" pitchFamily="34" charset="0"/>
              </a:rPr>
              <a:t> than</a:t>
            </a:r>
            <a:endParaRPr lang="en-US" sz="3200" dirty="0">
              <a:solidFill>
                <a:srgbClr val="000000"/>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6" name="Picture 5"/>
          <p:cNvPicPr>
            <a:picLocks noChangeAspect="1"/>
          </p:cNvPicPr>
          <p:nvPr/>
        </p:nvPicPr>
        <p:blipFill>
          <a:blip r:embed="rId1"/>
          <a:stretch>
            <a:fillRect/>
          </a:stretch>
        </p:blipFill>
        <p:spPr>
          <a:xfrm>
            <a:off x="2190750" y="2490787"/>
            <a:ext cx="8244840" cy="2218373"/>
          </a:xfrm>
          <a:prstGeom prst="rect">
            <a:avLst/>
          </a:prstGeom>
        </p:spPr>
      </p:pic>
      <p:sp>
        <p:nvSpPr>
          <p:cNvPr id="7" name="Rectangle 6"/>
          <p:cNvSpPr/>
          <p:nvPr/>
        </p:nvSpPr>
        <p:spPr>
          <a:xfrm>
            <a:off x="3560445" y="2880360"/>
            <a:ext cx="331470" cy="26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t>
            </a:r>
            <a:endParaRPr lang="en-US" b="1" dirty="0"/>
          </a:p>
        </p:txBody>
      </p:sp>
      <p:sp>
        <p:nvSpPr>
          <p:cNvPr id="8" name="Rectangle 7"/>
          <p:cNvSpPr/>
          <p:nvPr/>
        </p:nvSpPr>
        <p:spPr>
          <a:xfrm>
            <a:off x="4383405" y="3749040"/>
            <a:ext cx="331470" cy="26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t>
            </a:r>
            <a:endParaRPr lang="en-US" b="1" dirty="0"/>
          </a:p>
        </p:txBody>
      </p:sp>
      <p:sp>
        <p:nvSpPr>
          <p:cNvPr id="9" name="Rectangle 8"/>
          <p:cNvSpPr/>
          <p:nvPr/>
        </p:nvSpPr>
        <p:spPr>
          <a:xfrm>
            <a:off x="4646295" y="4223385"/>
            <a:ext cx="331470" cy="26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t>
            </a:r>
            <a:endParaRPr lang="en-US" b="1" dirty="0"/>
          </a:p>
        </p:txBody>
      </p:sp>
    </p:spTree>
  </p:cSld>
  <p:clrMapOvr>
    <a:masterClrMapping/>
  </p:clrMapOvr>
  <mc:AlternateContent xmlns:mc="http://schemas.openxmlformats.org/markup-compatibility/2006">
    <mc:Choice xmlns:p14="http://schemas.microsoft.com/office/powerpoint/2010/main" Requires="p14">
      <p:transition p14:dur="0" advClick="0" advTm="3713"/>
    </mc:Choice>
    <mc:Fallback>
      <p:transition advClick="0" advTm="37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ldLvl="0" animBg="1"/>
      <p:bldP spid="8" grpId="0" bldLvl="0" animBg="1"/>
      <p:bldP spid="9"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1"/>
          <p:cNvSpPr/>
          <p:nvPr/>
        </p:nvSpPr>
        <p:spPr>
          <a:xfrm>
            <a:off x="1027430" y="548433"/>
            <a:ext cx="3098800" cy="75311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prstClr val="white"/>
                </a:solidFill>
                <a:effectLst/>
                <a:uLnTx/>
                <a:uFillTx/>
                <a:latin typeface="Arial-Rounded" panose="020B0604020202020204" pitchFamily="34" charset="0"/>
                <a:ea typeface="Arial-Rounded" panose="020B0604020202020204" pitchFamily="34" charset="0"/>
                <a:cs typeface="Arial-Rounded" panose="020B0604020202020204" pitchFamily="34" charset="0"/>
              </a:rPr>
              <a:t>Nghe – </a:t>
            </a:r>
            <a:r>
              <a:rPr kumimoji="0" lang="en-US" sz="2800" b="0" i="0" u="none" strike="noStrike" kern="1200" cap="none" spc="0" normalizeH="0" baseline="0" noProof="0" dirty="0" err="1">
                <a:ln>
                  <a:noFill/>
                </a:ln>
                <a:solidFill>
                  <a:prstClr val="white"/>
                </a:solidFill>
                <a:effectLst/>
                <a:uLnTx/>
                <a:uFillTx/>
                <a:latin typeface="Arial-Rounded" panose="020B0604020202020204" pitchFamily="34" charset="0"/>
                <a:ea typeface="Arial-Rounded" panose="020B0604020202020204" pitchFamily="34" charset="0"/>
                <a:cs typeface="Arial-Rounded" panose="020B0604020202020204" pitchFamily="34" charset="0"/>
              </a:rPr>
              <a:t>viết</a:t>
            </a:r>
            <a:endParaRPr kumimoji="0" lang="en-US" sz="2800" b="0" i="0" u="none" strike="noStrike" kern="1200" cap="none" spc="0" normalizeH="0" baseline="0" noProof="0" dirty="0">
              <a:ln>
                <a:noFill/>
              </a:ln>
              <a:solidFill>
                <a:prstClr val="white"/>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7" name="Picture 6"/>
          <p:cNvPicPr>
            <a:picLocks noChangeAspect="1"/>
          </p:cNvPicPr>
          <p:nvPr/>
        </p:nvPicPr>
        <p:blipFill>
          <a:blip r:embed="rId1"/>
          <a:stretch>
            <a:fillRect/>
          </a:stretch>
        </p:blipFill>
        <p:spPr>
          <a:xfrm>
            <a:off x="1600200" y="2320290"/>
            <a:ext cx="8995410" cy="17183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1700" y="331470"/>
            <a:ext cx="8595360" cy="1200329"/>
          </a:xfrm>
          <a:prstGeom prst="rect">
            <a:avLst/>
          </a:prstGeom>
          <a:noFill/>
        </p:spPr>
        <p:txBody>
          <a:bodyPr wrap="square" rtlCol="0">
            <a:spAutoFit/>
          </a:bodyPr>
          <a:lstStyle/>
          <a:p>
            <a:pPr algn="ctr"/>
            <a:r>
              <a:rPr lang="en-US" sz="3600" dirty="0">
                <a:latin typeface="Arial-Rounded" panose="020B0604020202020204" pitchFamily="34" charset="0"/>
                <a:ea typeface="Arial-Rounded" panose="020B0604020202020204" pitchFamily="34" charset="0"/>
                <a:cs typeface="Arial-Rounded" panose="020B0604020202020204" pitchFamily="34" charset="0"/>
              </a:rPr>
              <a:t>2. </a:t>
            </a:r>
            <a:r>
              <a:rPr lang="en-US" sz="3600" dirty="0" err="1">
                <a:latin typeface="Arial-Rounded" panose="020B0604020202020204" pitchFamily="34" charset="0"/>
                <a:ea typeface="Arial-Rounded" panose="020B0604020202020204" pitchFamily="34" charset="0"/>
                <a:cs typeface="Arial-Rounded" panose="020B0604020202020204" pitchFamily="34" charset="0"/>
              </a:rPr>
              <a:t>Viết</a:t>
            </a:r>
            <a:r>
              <a:rPr lang="en-US" sz="3600" dirty="0">
                <a:latin typeface="Arial-Rounded" panose="020B0604020202020204" pitchFamily="34" charset="0"/>
                <a:ea typeface="Arial-Rounded" panose="020B0604020202020204" pitchFamily="34" charset="0"/>
                <a:cs typeface="Arial-Rounded" panose="020B0604020202020204" pitchFamily="34" charset="0"/>
              </a:rPr>
              <a:t> 3-4 </a:t>
            </a:r>
            <a:r>
              <a:rPr lang="en-US" sz="3600" dirty="0" err="1">
                <a:latin typeface="Arial-Rounded" panose="020B0604020202020204" pitchFamily="34" charset="0"/>
                <a:ea typeface="Arial-Rounded" panose="020B0604020202020204" pitchFamily="34" charset="0"/>
                <a:cs typeface="Arial-Rounded" panose="020B0604020202020204" pitchFamily="34" charset="0"/>
              </a:rPr>
              <a:t>câu</a:t>
            </a:r>
            <a:r>
              <a:rPr lang="en-US" sz="3600" dirty="0">
                <a:latin typeface="Arial-Rounded" panose="020B0604020202020204" pitchFamily="34" charset="0"/>
                <a:ea typeface="Arial-Rounded" panose="020B0604020202020204" pitchFamily="34" charset="0"/>
                <a:cs typeface="Arial-Rounded" panose="020B0604020202020204" pitchFamily="34" charset="0"/>
              </a:rPr>
              <a:t> </a:t>
            </a:r>
            <a:r>
              <a:rPr lang="en-US" sz="3600" dirty="0" err="1">
                <a:latin typeface="Arial-Rounded" panose="020B0604020202020204" pitchFamily="34" charset="0"/>
                <a:ea typeface="Arial-Rounded" panose="020B0604020202020204" pitchFamily="34" charset="0"/>
                <a:cs typeface="Arial-Rounded" panose="020B0604020202020204" pitchFamily="34" charset="0"/>
              </a:rPr>
              <a:t>kể</a:t>
            </a:r>
            <a:r>
              <a:rPr lang="en-US" sz="3600" dirty="0">
                <a:latin typeface="Arial-Rounded" panose="020B0604020202020204" pitchFamily="34" charset="0"/>
                <a:ea typeface="Arial-Rounded" panose="020B0604020202020204" pitchFamily="34" charset="0"/>
                <a:cs typeface="Arial-Rounded" panose="020B0604020202020204" pitchFamily="34" charset="0"/>
              </a:rPr>
              <a:t> </a:t>
            </a:r>
            <a:r>
              <a:rPr lang="en-US" sz="3600" dirty="0" err="1">
                <a:latin typeface="Arial-Rounded" panose="020B0604020202020204" pitchFamily="34" charset="0"/>
                <a:ea typeface="Arial-Rounded" panose="020B0604020202020204" pitchFamily="34" charset="0"/>
                <a:cs typeface="Arial-Rounded" panose="020B0604020202020204" pitchFamily="34" charset="0"/>
              </a:rPr>
              <a:t>về</a:t>
            </a:r>
            <a:r>
              <a:rPr lang="en-US" sz="3600" dirty="0">
                <a:latin typeface="Arial-Rounded" panose="020B0604020202020204" pitchFamily="34" charset="0"/>
                <a:ea typeface="Arial-Rounded" panose="020B0604020202020204" pitchFamily="34" charset="0"/>
                <a:cs typeface="Arial-Rounded" panose="020B0604020202020204" pitchFamily="34" charset="0"/>
              </a:rPr>
              <a:t> </a:t>
            </a:r>
            <a:r>
              <a:rPr lang="en-US" sz="3600" dirty="0" err="1">
                <a:latin typeface="Arial-Rounded" panose="020B0604020202020204" pitchFamily="34" charset="0"/>
                <a:ea typeface="Arial-Rounded" panose="020B0604020202020204" pitchFamily="34" charset="0"/>
                <a:cs typeface="Arial-Rounded" panose="020B0604020202020204" pitchFamily="34" charset="0"/>
              </a:rPr>
              <a:t>việc</a:t>
            </a:r>
            <a:r>
              <a:rPr lang="en-US" sz="3600" dirty="0">
                <a:latin typeface="Arial-Rounded" panose="020B0604020202020204" pitchFamily="34" charset="0"/>
                <a:ea typeface="Arial-Rounded" panose="020B0604020202020204" pitchFamily="34" charset="0"/>
                <a:cs typeface="Arial-Rounded" panose="020B0604020202020204" pitchFamily="34" charset="0"/>
              </a:rPr>
              <a:t> </a:t>
            </a:r>
            <a:r>
              <a:rPr lang="en-US" sz="3600" dirty="0" err="1">
                <a:latin typeface="Arial-Rounded" panose="020B0604020202020204" pitchFamily="34" charset="0"/>
                <a:ea typeface="Arial-Rounded" panose="020B0604020202020204" pitchFamily="34" charset="0"/>
                <a:cs typeface="Arial-Rounded" panose="020B0604020202020204" pitchFamily="34" charset="0"/>
              </a:rPr>
              <a:t>làm</a:t>
            </a:r>
            <a:r>
              <a:rPr lang="en-US" sz="3600" dirty="0">
                <a:latin typeface="Arial-Rounded" panose="020B0604020202020204" pitchFamily="34" charset="0"/>
                <a:ea typeface="Arial-Rounded" panose="020B0604020202020204" pitchFamily="34" charset="0"/>
                <a:cs typeface="Arial-Rounded" panose="020B0604020202020204" pitchFamily="34" charset="0"/>
              </a:rPr>
              <a:t> </a:t>
            </a:r>
            <a:r>
              <a:rPr lang="en-US" sz="3600" dirty="0" err="1">
                <a:latin typeface="Arial-Rounded" panose="020B0604020202020204" pitchFamily="34" charset="0"/>
                <a:ea typeface="Arial-Rounded" panose="020B0604020202020204" pitchFamily="34" charset="0"/>
                <a:cs typeface="Arial-Rounded" panose="020B0604020202020204" pitchFamily="34" charset="0"/>
              </a:rPr>
              <a:t>tốt</a:t>
            </a:r>
            <a:r>
              <a:rPr lang="en-US" sz="3600" dirty="0">
                <a:latin typeface="Arial-Rounded" panose="020B0604020202020204" pitchFamily="34" charset="0"/>
                <a:ea typeface="Arial-Rounded" panose="020B0604020202020204" pitchFamily="34" charset="0"/>
                <a:cs typeface="Arial-Rounded" panose="020B0604020202020204" pitchFamily="34" charset="0"/>
              </a:rPr>
              <a:t> </a:t>
            </a:r>
            <a:r>
              <a:rPr lang="en-US" sz="3600" dirty="0" err="1">
                <a:latin typeface="Arial-Rounded" panose="020B0604020202020204" pitchFamily="34" charset="0"/>
                <a:ea typeface="Arial-Rounded" panose="020B0604020202020204" pitchFamily="34" charset="0"/>
                <a:cs typeface="Arial-Rounded" panose="020B0604020202020204" pitchFamily="34" charset="0"/>
              </a:rPr>
              <a:t>của</a:t>
            </a:r>
            <a:r>
              <a:rPr lang="en-US" sz="3600" dirty="0">
                <a:latin typeface="Arial-Rounded" panose="020B0604020202020204" pitchFamily="34" charset="0"/>
                <a:ea typeface="Arial-Rounded" panose="020B0604020202020204" pitchFamily="34" charset="0"/>
                <a:cs typeface="Arial-Rounded" panose="020B0604020202020204" pitchFamily="34" charset="0"/>
              </a:rPr>
              <a:t> </a:t>
            </a:r>
            <a:r>
              <a:rPr lang="en-US" sz="3600" dirty="0" err="1">
                <a:latin typeface="Arial-Rounded" panose="020B0604020202020204" pitchFamily="34" charset="0"/>
                <a:ea typeface="Arial-Rounded" panose="020B0604020202020204" pitchFamily="34" charset="0"/>
                <a:cs typeface="Arial-Rounded" panose="020B0604020202020204" pitchFamily="34" charset="0"/>
              </a:rPr>
              <a:t>em</a:t>
            </a:r>
            <a:r>
              <a:rPr lang="en-US" sz="3600" dirty="0">
                <a:latin typeface="Arial-Rounded" panose="020B0604020202020204" pitchFamily="34" charset="0"/>
                <a:ea typeface="Arial-Rounded" panose="020B0604020202020204" pitchFamily="34" charset="0"/>
                <a:cs typeface="Arial-Rounded" panose="020B0604020202020204" pitchFamily="34" charset="0"/>
              </a:rPr>
              <a:t> ở </a:t>
            </a:r>
            <a:r>
              <a:rPr lang="en-US" sz="3600" dirty="0" err="1">
                <a:latin typeface="Arial-Rounded" panose="020B0604020202020204" pitchFamily="34" charset="0"/>
                <a:ea typeface="Arial-Rounded" panose="020B0604020202020204" pitchFamily="34" charset="0"/>
                <a:cs typeface="Arial-Rounded" panose="020B0604020202020204" pitchFamily="34" charset="0"/>
              </a:rPr>
              <a:t>nhà</a:t>
            </a:r>
            <a:r>
              <a:rPr lang="en-US" sz="3600" dirty="0">
                <a:latin typeface="Arial-Rounded" panose="020B0604020202020204" pitchFamily="34" charset="0"/>
                <a:ea typeface="Arial-Rounded" panose="020B0604020202020204" pitchFamily="34" charset="0"/>
                <a:cs typeface="Arial-Rounded" panose="020B0604020202020204" pitchFamily="34" charset="0"/>
              </a:rPr>
              <a:t> </a:t>
            </a:r>
            <a:r>
              <a:rPr lang="en-US" sz="3600" dirty="0" err="1">
                <a:latin typeface="Arial-Rounded" panose="020B0604020202020204" pitchFamily="34" charset="0"/>
                <a:ea typeface="Arial-Rounded" panose="020B0604020202020204" pitchFamily="34" charset="0"/>
                <a:cs typeface="Arial-Rounded" panose="020B0604020202020204" pitchFamily="34" charset="0"/>
              </a:rPr>
              <a:t>hoặc</a:t>
            </a:r>
            <a:r>
              <a:rPr lang="en-US" sz="3600" dirty="0">
                <a:latin typeface="Arial-Rounded" panose="020B0604020202020204" pitchFamily="34" charset="0"/>
                <a:ea typeface="Arial-Rounded" panose="020B0604020202020204" pitchFamily="34" charset="0"/>
                <a:cs typeface="Arial-Rounded" panose="020B0604020202020204" pitchFamily="34" charset="0"/>
              </a:rPr>
              <a:t> ở </a:t>
            </a:r>
            <a:r>
              <a:rPr lang="en-US" sz="3600" dirty="0" err="1">
                <a:latin typeface="Arial-Rounded" panose="020B0604020202020204" pitchFamily="34" charset="0"/>
                <a:ea typeface="Arial-Rounded" panose="020B0604020202020204" pitchFamily="34" charset="0"/>
                <a:cs typeface="Arial-Rounded" panose="020B0604020202020204" pitchFamily="34" charset="0"/>
              </a:rPr>
              <a:t>trường</a:t>
            </a:r>
            <a:endParaRPr lang="en-US" sz="3600" dirty="0">
              <a:latin typeface="Arial-Rounded" panose="020B0604020202020204" pitchFamily="34" charset="0"/>
              <a:ea typeface="Arial-Rounded" panose="020B0604020202020204" pitchFamily="34" charset="0"/>
              <a:cs typeface="Arial-Rounded" panose="020B0604020202020204" pitchFamily="34" charset="0"/>
            </a:endParaRPr>
          </a:p>
        </p:txBody>
      </p:sp>
      <p:sp>
        <p:nvSpPr>
          <p:cNvPr id="3" name="Rectangle 2"/>
          <p:cNvSpPr/>
          <p:nvPr/>
        </p:nvSpPr>
        <p:spPr>
          <a:xfrm>
            <a:off x="949960" y="2080260"/>
            <a:ext cx="10701655" cy="38633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vi-VN" sz="2800" b="0" i="0" dirty="0">
                <a:effectLst/>
                <a:latin typeface="Arial-Rounded" panose="020B0604020202020204" pitchFamily="34" charset="0"/>
                <a:ea typeface="Arial-Rounded" panose="020B0604020202020204" pitchFamily="34" charset="0"/>
                <a:cs typeface="Arial-Rounded" panose="020B0604020202020204" pitchFamily="34" charset="0"/>
              </a:rPr>
              <a:t>Tuần trước, bạn Lan ngồi cùng bàn với em bị ốm, phải nghỉ học. Chính vì vậy, em đã chép bài các môn học thật cẩn thận. Đến buổi tối hôm thứ sáu, em xin phép đến thăm Lan. Sau đó, em đã đưa cho bạn những cuốn vở ghi chép của mình. Em còn giảng cho Lan những bài Toán khó mà bạn cảm thấy chưa hiểu. Sau khi về nhà, em cảm thấy rất vui vì đã làm được một việc tốt.</a:t>
            </a:r>
            <a:endParaRPr lang="en-US" sz="2800" dirty="0">
              <a:latin typeface="Arial-Rounded" panose="020B0604020202020204" pitchFamily="34" charset="0"/>
              <a:ea typeface="Arial-Rounded" panose="020B0604020202020204" pitchFamily="34" charset="0"/>
              <a:cs typeface="Arial-Rounded"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944</Words>
  <Application>WPS Presentation</Application>
  <PresentationFormat>Widescreen</PresentationFormat>
  <Paragraphs>45</Paragraphs>
  <Slides>10</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10</vt:i4>
      </vt:variant>
    </vt:vector>
  </HeadingPairs>
  <TitlesOfParts>
    <vt:vector size="23" baseType="lpstr">
      <vt:lpstr>Arial</vt:lpstr>
      <vt:lpstr>SimSun</vt:lpstr>
      <vt:lpstr>Wingdings</vt:lpstr>
      <vt:lpstr>Calibri Light</vt:lpstr>
      <vt:lpstr>Calibri</vt:lpstr>
      <vt:lpstr>Microsoft YaHei</vt:lpstr>
      <vt:lpstr>Arial Unicode MS</vt:lpstr>
      <vt:lpstr>Calibri</vt:lpstr>
      <vt:lpstr>Arial-Rounded</vt:lpstr>
      <vt:lpstr>Segoe Print</vt:lpstr>
      <vt:lpstr>Times New Roman</vt:lpstr>
      <vt:lpstr>字魂36号-正文宋楷</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Admin</cp:lastModifiedBy>
  <cp:revision>1</cp:revision>
  <dcterms:created xsi:type="dcterms:W3CDTF">2023-01-01T12:22:16Z</dcterms:created>
  <dcterms:modified xsi:type="dcterms:W3CDTF">2023-01-01T12:22:16Z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0C06FA7B5FD1474D818F35654922E46D</vt:lpwstr>
  </property>
  <property fmtid="{D5CDD505-2E9C-101B-9397-08002B2CF9AE}" pid="3" name="KSOProductBuildVer">
    <vt:lpwstr>1033-11.2.0.11440</vt:lpwstr>
  </property>
</Properties>
</file>