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7"/>
  </p:notesMasterIdLst>
  <p:sldIdLst>
    <p:sldId id="11700" r:id="rId3"/>
    <p:sldId id="8333" r:id="rId4"/>
    <p:sldId id="1137" r:id="rId5"/>
    <p:sldId id="8343" r:id="rId6"/>
    <p:sldId id="8342" r:id="rId7"/>
    <p:sldId id="8334" r:id="rId8"/>
    <p:sldId id="1128" r:id="rId9"/>
    <p:sldId id="8335" r:id="rId10"/>
    <p:sldId id="8336" r:id="rId11"/>
    <p:sldId id="8337" r:id="rId12"/>
    <p:sldId id="8338" r:id="rId13"/>
    <p:sldId id="8339" r:id="rId14"/>
    <p:sldId id="8340" r:id="rId15"/>
    <p:sldId id="8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4EF3-9C06-4F7B-8B30-47A8DFB961D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20F3B-437A-4C75-BC3D-E9288AF43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14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26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0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5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81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7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097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27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25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49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2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32633" y="1229933"/>
            <a:ext cx="7326800" cy="3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8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42307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21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8166" y="4065544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0506213" y="0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532870" y="4354200"/>
            <a:ext cx="2659057" cy="2503731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-66262" y="-103200"/>
            <a:ext cx="2239596" cy="4457407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627089" y="4144688"/>
            <a:ext cx="1497912" cy="1858497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9915197" y="4946993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764267" y="2508947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9602601" y="46622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72167" y="2733611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3106767" y="14725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2"/>
          <p:cNvGrpSpPr/>
          <p:nvPr/>
        </p:nvGrpSpPr>
        <p:grpSpPr>
          <a:xfrm>
            <a:off x="10661473" y="383107"/>
            <a:ext cx="1167192" cy="2145213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361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8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9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38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6038" y="2835275"/>
            <a:ext cx="12238038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bảng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số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liệu,khả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năng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xảy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ra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một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sự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kiện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159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390649" y="2895600"/>
            <a:ext cx="983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Tính số tiền tiết kiệm được của Việt và của Mai.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65196-6FEE-CB22-4F9B-71735A82DF47}"/>
              </a:ext>
            </a:extLst>
          </p:cNvPr>
          <p:cNvSpPr txBox="1"/>
          <p:nvPr/>
        </p:nvSpPr>
        <p:spPr>
          <a:xfrm>
            <a:off x="1457325" y="3771900"/>
            <a:ext cx="9496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Số tiền tiết kiệm được của Việt là: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5 000 x 2 + 10 000 = 20 000 (đồng)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tiền tiết kiệm được của Mai là: 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x 5 + 2 000 x 5 = 15 000 (đồng)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E5288-3FAE-F852-1EAD-31A44016874D}"/>
              </a:ext>
            </a:extLst>
          </p:cNvPr>
          <p:cNvSpPr/>
          <p:nvPr/>
        </p:nvSpPr>
        <p:spPr>
          <a:xfrm>
            <a:off x="2286000" y="2076450"/>
            <a:ext cx="5838825" cy="647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87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390649" y="2895600"/>
            <a:ext cx="983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Bạn nào tiết kiệm được nhiều tiền nhất? Bạn nào tiết kiệm được ít tiền nhất?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058B9F-6520-F261-5830-2A637C08C11D}"/>
              </a:ext>
            </a:extLst>
          </p:cNvPr>
          <p:cNvSpPr/>
          <p:nvPr/>
        </p:nvSpPr>
        <p:spPr>
          <a:xfrm>
            <a:off x="8553450" y="2038350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3F214D-FF26-EE29-AD60-5876FD739EB8}"/>
              </a:ext>
            </a:extLst>
          </p:cNvPr>
          <p:cNvSpPr/>
          <p:nvPr/>
        </p:nvSpPr>
        <p:spPr>
          <a:xfrm>
            <a:off x="8543925" y="2409825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E117E-687D-A378-D172-5852DDA93275}"/>
              </a:ext>
            </a:extLst>
          </p:cNvPr>
          <p:cNvSpPr txBox="1"/>
          <p:nvPr/>
        </p:nvSpPr>
        <p:spPr>
          <a:xfrm>
            <a:off x="1466850" y="412432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Việt tiết kiệm được nhiều tiền nhất (20 000 đồng).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4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7862" y="56197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714375" y="2895600"/>
            <a:ext cx="10515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Các bạn dự định dùng tiền tiết kiệm trong tuần đó để mua truyện. Biết 1 quyển truyện có giá 13 000 đồng. Hỏi những bạn nào đã có đủ tiền mua truyện?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058B9F-6520-F261-5830-2A637C08C11D}"/>
              </a:ext>
            </a:extLst>
          </p:cNvPr>
          <p:cNvSpPr/>
          <p:nvPr/>
        </p:nvSpPr>
        <p:spPr>
          <a:xfrm>
            <a:off x="8553450" y="2038350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3F214D-FF26-EE29-AD60-5876FD739EB8}"/>
              </a:ext>
            </a:extLst>
          </p:cNvPr>
          <p:cNvSpPr/>
          <p:nvPr/>
        </p:nvSpPr>
        <p:spPr>
          <a:xfrm>
            <a:off x="8543925" y="2409825"/>
            <a:ext cx="1257300" cy="3143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6E117E-687D-A378-D172-5852DDA93275}"/>
              </a:ext>
            </a:extLst>
          </p:cNvPr>
          <p:cNvSpPr txBox="1"/>
          <p:nvPr/>
        </p:nvSpPr>
        <p:spPr>
          <a:xfrm>
            <a:off x="1485900" y="483870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Việt và Mai có đủ tiền mua truyện vì hai bạn tiết kiệm được nhiều hơn 13 000 đồng.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51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313871" y="471412"/>
            <a:ext cx="63875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19299" y="46188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gói ba món quà (tháp vòng, quả bóng, khối ru-bích) vào ba chiếc hộp giống hệt nhau.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803DA-BC40-47AE-B53A-AB79E0A6A2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5250" y="1552575"/>
            <a:ext cx="3848100" cy="156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4AFD6A-F0E4-E952-E7D0-7E28235EDE36}"/>
              </a:ext>
            </a:extLst>
          </p:cNvPr>
          <p:cNvSpPr txBox="1"/>
          <p:nvPr/>
        </p:nvSpPr>
        <p:spPr>
          <a:xfrm>
            <a:off x="1143000" y="3143250"/>
            <a:ext cx="1042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Mỗi bạn Mai, Việt và Nam lần lượt chọn một hộp quà bất kì. Vậy Mai có thể chọn được chiếc hộp đựng món quà nào?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506B08-E445-CA11-372D-74D5AB4A5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2375" y="4224337"/>
            <a:ext cx="4400550" cy="17049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4A35618-EE04-325C-2188-5152C8600726}"/>
              </a:ext>
            </a:extLst>
          </p:cNvPr>
          <p:cNvSpPr/>
          <p:nvPr/>
        </p:nvSpPr>
        <p:spPr>
          <a:xfrm>
            <a:off x="1800225" y="5924550"/>
            <a:ext cx="8429625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có thể chọn được chiếc hộp đựng món quà là tháp vòng hoặc quả bóng hoặc khối ru-bích.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4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313871" y="471412"/>
            <a:ext cx="63875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19299" y="46188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chiếc mũ ảo thuật có 2 con thỏ trắng và 1 con thỏ nâu.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04B8E2-BDF4-E10C-7575-FECE073B40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4325" y="1643062"/>
            <a:ext cx="4533900" cy="2219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278CF-6273-D16B-2710-F39FF314863E}"/>
              </a:ext>
            </a:extLst>
          </p:cNvPr>
          <p:cNvSpPr txBox="1"/>
          <p:nvPr/>
        </p:nvSpPr>
        <p:spPr>
          <a:xfrm>
            <a:off x="1076325" y="3886200"/>
            <a:ext cx="10420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Nếu nhà ảo thuật cú mèo lấy cùng một lúc 2 con thỏ ra khỏi chiếc mũ đó, thì những sự kiện nào có thể xảy ra?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EE4A98-368E-9B28-D6A4-7B485D03C9A6}"/>
              </a:ext>
            </a:extLst>
          </p:cNvPr>
          <p:cNvSpPr/>
          <p:nvPr/>
        </p:nvSpPr>
        <p:spPr>
          <a:xfrm>
            <a:off x="1533525" y="5133975"/>
            <a:ext cx="8429625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sự kiện có thể xảy ra là nhà ảo thuật lấy được 2 con thỏ trắng hoặc 1 con thỏ nâu và 1 con thỏ trắng.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62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4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DA422-3FC2-150D-6D95-6DF7DEDAB653}"/>
              </a:ext>
            </a:extLst>
          </p:cNvPr>
          <p:cNvSpPr txBox="1"/>
          <p:nvPr/>
        </p:nvSpPr>
        <p:spPr>
          <a:xfrm>
            <a:off x="2000250" y="2743200"/>
            <a:ext cx="85153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u="sng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80:</a:t>
            </a:r>
            <a:r>
              <a:rPr lang="nl-NL" sz="40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 TẬP BẢNG SỐ LIỆU, KHẢ NĂNG XẢY RA CỦA MỘT SỰ KIỆN</a:t>
            </a:r>
            <a:endParaRPr lang="en-US" sz="4000" b="1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D346CE-A7BE-9EDF-584B-8ECACA841453}"/>
              </a:ext>
            </a:extLst>
          </p:cNvPr>
          <p:cNvSpPr txBox="1"/>
          <p:nvPr/>
        </p:nvSpPr>
        <p:spPr>
          <a:xfrm>
            <a:off x="1119352" y="1443478"/>
            <a:ext cx="9758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và mô tả được các số liệu ở dạng bảng.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một số nét đơn giản ở bảng số liệu.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  <a:defRPr/>
            </a:pPr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và mô tả được các khả năng xảy ra (có tính ngẫu nhiên) của một sự </a:t>
            </a:r>
            <a:r>
              <a:rPr lang="vi-VN" sz="3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kiện.</a:t>
            </a:r>
            <a:endParaRPr lang="vi-VN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83C3F-35F4-9125-15EC-4B5410D520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9516" y="423990"/>
            <a:ext cx="734631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151946" y="509512"/>
            <a:ext cx="612000" cy="684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47874" y="59523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 bảng số liệu về số học sinh đã đến thư viện vào mỗi buổi sáng và chiều trong một tuần học:</a:t>
            </a: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FC037-A0D3-36D8-DD65-4FA10EED07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350" y="18430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A93CDA-B1B0-3689-E108-7639ECB42459}"/>
              </a:ext>
            </a:extLst>
          </p:cNvPr>
          <p:cNvSpPr txBox="1"/>
          <p:nvPr/>
        </p:nvSpPr>
        <p:spPr>
          <a:xfrm>
            <a:off x="1143000" y="42100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bảng trên, trả lời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Mỗi cột của bảng cho biết điều gì? Mỗi hàng của bảng cho biết điều gì?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ngày thứ Ba, có bao nhiêu học sinh đến thư viện vào mỗi buổi?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Có bao nhiêu học sinh đến thư viện vào mỗi buổi chiều?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00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125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Mỗi cột của bảng cho biết điều gì? Mỗi hàng của bảng cho biết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295400" y="4010025"/>
            <a:ext cx="94964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cột của bảng cho biết các ngày trong một tuần có bao nhiêu học sinh đến thư viện.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 hàng của bảng cho biết các buổi trong các ngày đó có bao nhiêu học sinh đến thư viện.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6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125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latin typeface="Calibri" panose="020F0502020204030204" pitchFamily="34" charset="0"/>
                <a:cs typeface="Calibri" panose="020F0502020204030204" pitchFamily="34" charset="0"/>
              </a:rPr>
              <a:t>b) Trong ngày thứ Ba, có bao nhiêu học sinh đến thư viện vào mỗi buổi?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295400" y="4010025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ba, buổi sáng có 35 học sinh đến thư viện, buổi chiều có 40 học sinh đến thư viện.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5120B-B8E8-0AC9-D94F-8A69E5085DBF}"/>
              </a:ext>
            </a:extLst>
          </p:cNvPr>
          <p:cNvSpPr/>
          <p:nvPr/>
        </p:nvSpPr>
        <p:spPr>
          <a:xfrm>
            <a:off x="4752975" y="790575"/>
            <a:ext cx="1266825" cy="192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9AE4C-B6AB-1C81-B644-C1FF787E19BA}"/>
              </a:ext>
            </a:extLst>
          </p:cNvPr>
          <p:cNvSpPr txBox="1"/>
          <p:nvPr/>
        </p:nvSpPr>
        <p:spPr>
          <a:xfrm>
            <a:off x="1238250" y="2752725"/>
            <a:ext cx="1066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Có bao nhiêu học sinh đến thư viện vào mỗi buổi chiều?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65ACFE-8B76-E21C-1FEC-6368B1E70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5425" y="623887"/>
            <a:ext cx="9105900" cy="2170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CC1043-57EA-5EEF-1F26-AB21C35B4E69}"/>
              </a:ext>
            </a:extLst>
          </p:cNvPr>
          <p:cNvSpPr txBox="1"/>
          <p:nvPr/>
        </p:nvSpPr>
        <p:spPr>
          <a:xfrm>
            <a:off x="1704975" y="3657600"/>
            <a:ext cx="9496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60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40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35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năm có 60 học sinh đến thư viện;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sáu có 65 học sinh đến thư viện.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5D4C99-1B72-3E66-A4ED-9064CD6F4763}"/>
              </a:ext>
            </a:extLst>
          </p:cNvPr>
          <p:cNvSpPr/>
          <p:nvPr/>
        </p:nvSpPr>
        <p:spPr>
          <a:xfrm>
            <a:off x="2019300" y="2171700"/>
            <a:ext cx="8153400" cy="552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>
                <a:solidFill>
                  <a:prstClr val="white"/>
                </a:solidFill>
                <a:cs typeface="Arial" panose="020B0604020202020204" pitchFamily="34" charset="0"/>
              </a:rPr>
              <a:t>Cho bảng số liệu về số tiền tiết kiệm được của các bạn Nam, Việt và Mai trong một tuần.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151946" y="509512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047874" y="595237"/>
            <a:ext cx="91630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300" b="1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bảng số liệu về số tiền tiết kiệm được của các bạn Nam, Việt và Mai trong một tuần.</a:t>
            </a:r>
            <a:endParaRPr kumimoji="0" lang="vi-VN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4F8B90-39D6-0126-0A93-AC3A7023F6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5487" y="1800225"/>
            <a:ext cx="8057431" cy="2209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63F375-8D17-FC2D-1FBC-C7D89A8AD66F}"/>
              </a:ext>
            </a:extLst>
          </p:cNvPr>
          <p:cNvSpPr txBox="1"/>
          <p:nvPr/>
        </p:nvSpPr>
        <p:spPr>
          <a:xfrm>
            <a:off x="1428749" y="4171950"/>
            <a:ext cx="9839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a) Tính số tiền tiết kiệm được của Việt và của Mai.</a:t>
            </a:r>
          </a:p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b) Bạn nào tiết kiệm được nhiều tiền nhất? Bạn nào tiết kiệm được ít tiền nhất?</a:t>
            </a:r>
          </a:p>
          <a:p>
            <a:pPr algn="just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c) Các bạn dự định dùng tiền tiết kiệm trong tuần đó để mua truyện. Biết 1 quyển truyện có giá 13 000 đồng. Hỏi những bạn nào đã có đủ tiền mua truyện?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893</Words>
  <Application>Microsoft Office PowerPoint</Application>
  <PresentationFormat>Widescreen</PresentationFormat>
  <Paragraphs>70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Cambria</vt:lpstr>
      <vt:lpstr>Permanent Marker</vt:lpstr>
      <vt:lpstr>Sarala</vt:lpstr>
      <vt:lpstr>Times New Roman</vt:lpstr>
      <vt:lpstr>Wingdings</vt:lpstr>
      <vt:lpstr>Office 主题​​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26</cp:revision>
  <dcterms:created xsi:type="dcterms:W3CDTF">2023-02-07T12:02:56Z</dcterms:created>
  <dcterms:modified xsi:type="dcterms:W3CDTF">2023-07-21T02:37:43Z</dcterms:modified>
</cp:coreProperties>
</file>