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762" r:id="rId2"/>
    <p:sldId id="290" r:id="rId3"/>
    <p:sldId id="276" r:id="rId4"/>
    <p:sldId id="764" r:id="rId5"/>
    <p:sldId id="307" r:id="rId6"/>
    <p:sldId id="308" r:id="rId7"/>
    <p:sldId id="309" r:id="rId8"/>
    <p:sldId id="310" r:id="rId9"/>
    <p:sldId id="311" r:id="rId10"/>
    <p:sldId id="313" r:id="rId11"/>
    <p:sldId id="315" r:id="rId12"/>
    <p:sldId id="314" r:id="rId13"/>
    <p:sldId id="316" r:id="rId14"/>
    <p:sldId id="317" r:id="rId15"/>
    <p:sldId id="266" r:id="rId16"/>
    <p:sldId id="333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CEF"/>
    <a:srgbClr val="EBF5EF"/>
    <a:srgbClr val="FF91BC"/>
    <a:srgbClr val="F2C3C6"/>
    <a:srgbClr val="CAE6D4"/>
    <a:srgbClr val="AD8EC0"/>
    <a:srgbClr val="9FD6D9"/>
    <a:srgbClr val="F3EB45"/>
    <a:srgbClr val="97D5E3"/>
    <a:srgbClr val="E94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6314" autoAdjust="0"/>
  </p:normalViewPr>
  <p:slideViewPr>
    <p:cSldViewPr snapToGrid="0" showGuides="1">
      <p:cViewPr varScale="1">
        <p:scale>
          <a:sx n="78" d="100"/>
          <a:sy n="78" d="100"/>
        </p:scale>
        <p:origin x="773" y="77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1C610060-C258-4B6E-A64F-6730024EDDCF}"/>
    <pc:docChg chg="addSld modSld sldOrd">
      <pc:chgData name="Thao Phuong" userId="dd1b873d0ed009f0" providerId="LiveId" clId="{1C610060-C258-4B6E-A64F-6730024EDDCF}" dt="2023-05-05T04:38:18.471" v="10"/>
      <pc:docMkLst>
        <pc:docMk/>
      </pc:docMkLst>
      <pc:sldChg chg="modSp add mod ord">
        <pc:chgData name="Thao Phuong" userId="dd1b873d0ed009f0" providerId="LiveId" clId="{1C610060-C258-4B6E-A64F-6730024EDDCF}" dt="2023-05-05T04:38:18.471" v="10"/>
        <pc:sldMkLst>
          <pc:docMk/>
          <pc:sldMk cId="2188084738" sldId="762"/>
        </pc:sldMkLst>
        <pc:spChg chg="mod">
          <ac:chgData name="Thao Phuong" userId="dd1b873d0ed009f0" providerId="LiveId" clId="{1C610060-C258-4B6E-A64F-6730024EDDCF}" dt="2023-05-05T04:38:18.471" v="10"/>
          <ac:spMkLst>
            <pc:docMk/>
            <pc:sldMk cId="2188084738" sldId="762"/>
            <ac:spMk id="7" creationId="{00000000-0000-0000-0000-000000000000}"/>
          </ac:spMkLst>
        </pc:spChg>
      </pc:sldChg>
      <pc:sldChg chg="add ord">
        <pc:chgData name="Thao Phuong" userId="dd1b873d0ed009f0" providerId="LiveId" clId="{1C610060-C258-4B6E-A64F-6730024EDDCF}" dt="2023-05-05T04:37:59.482" v="2"/>
        <pc:sldMkLst>
          <pc:docMk/>
          <pc:sldMk cId="1012127465" sldId="7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34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474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807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604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99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53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66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942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995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147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268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0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A1683B-09F4-4B97-BEA1-FBB6416E3D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196" y="6199448"/>
            <a:ext cx="12198195" cy="6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5308-1AB7-B2E7-8C0C-B9C065F16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24578-6863-15B8-95DB-206B99B7C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614C3-35BC-6485-D607-0A4652DA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0979-D02E-4FF1-B363-51C69CEAD053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6963B-9715-3533-B49A-94980F52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D4AE2-418A-BDB6-11C1-B3DB4FE0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5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  <p:sldLayoutId id="214748367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04152"/>
            <a:ext cx="7626668" cy="1470025"/>
          </a:xfrm>
        </p:spPr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59924"/>
            <a:ext cx="6280785" cy="1752600"/>
          </a:xfrm>
        </p:spPr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7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9461" y="396386"/>
            <a:ext cx="12008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alt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808467" y="1385015"/>
            <a:ext cx="4575066" cy="714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spc="-113" dirty="0"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34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12" y="2259836"/>
            <a:ext cx="12008575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Ôn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tập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phép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nhân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, chia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trong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phạm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vi 100 000</a:t>
            </a:r>
          </a:p>
          <a:p>
            <a:pPr algn="ctr">
              <a:defRPr/>
            </a:pP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(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Tiết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vi-VN" sz="4050" b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2</a:t>
            </a:r>
            <a:r>
              <a:rPr lang="en-US" sz="4050" b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)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7" y="-54851"/>
            <a:ext cx="1117601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0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 13">
            <a:extLst>
              <a:ext uri="{FF2B5EF4-FFF2-40B4-BE49-F238E27FC236}">
                <a16:creationId xmlns:a16="http://schemas.microsoft.com/office/drawing/2014/main" id="{D2166665-D666-438B-B3D7-7DF63C16E6AE}"/>
              </a:ext>
            </a:extLst>
          </p:cNvPr>
          <p:cNvSpPr/>
          <p:nvPr/>
        </p:nvSpPr>
        <p:spPr>
          <a:xfrm>
            <a:off x="674120" y="2086206"/>
            <a:ext cx="4572745" cy="323433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sp>
        <p:nvSpPr>
          <p:cNvPr id="38" name="任意多边形 22">
            <a:extLst>
              <a:ext uri="{FF2B5EF4-FFF2-40B4-BE49-F238E27FC236}">
                <a16:creationId xmlns:a16="http://schemas.microsoft.com/office/drawing/2014/main" id="{76E66C9D-D964-4ACC-8BC3-DB5EF0ED2D10}"/>
              </a:ext>
            </a:extLst>
          </p:cNvPr>
          <p:cNvSpPr/>
          <p:nvPr/>
        </p:nvSpPr>
        <p:spPr>
          <a:xfrm>
            <a:off x="5621336" y="2532421"/>
            <a:ext cx="4561640" cy="3569760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37768" y="805649"/>
            <a:ext cx="2024877" cy="15539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749FA8C-4F1A-4069-A2A9-6AA898910EDF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22" name="图片 5">
              <a:extLst>
                <a:ext uri="{FF2B5EF4-FFF2-40B4-BE49-F238E27FC236}">
                  <a16:creationId xmlns:a16="http://schemas.microsoft.com/office/drawing/2014/main" id="{100ADE55-EB82-4990-A956-240CE855E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BD29E2-76D3-42EA-B299-87BEA8F7A584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A4C813B-F930-48DB-A64F-A3E9D281B223}"/>
              </a:ext>
            </a:extLst>
          </p:cNvPr>
          <p:cNvSpPr txBox="1"/>
          <p:nvPr/>
        </p:nvSpPr>
        <p:spPr>
          <a:xfrm>
            <a:off x="2139704" y="841871"/>
            <a:ext cx="6459792" cy="6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Tính giá trị của biểu thức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30" name="图片 23">
            <a:extLst>
              <a:ext uri="{FF2B5EF4-FFF2-40B4-BE49-F238E27FC236}">
                <a16:creationId xmlns:a16="http://schemas.microsoft.com/office/drawing/2014/main" id="{2CFF3EE6-ACB9-4E6B-9ACD-F7D786DB72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614895" y="4985645"/>
            <a:ext cx="1178598" cy="1101838"/>
          </a:xfrm>
          <a:prstGeom prst="rect">
            <a:avLst/>
          </a:prstGeom>
        </p:spPr>
      </p:pic>
      <p:pic>
        <p:nvPicPr>
          <p:cNvPr id="31" name="图片 10">
            <a:extLst>
              <a:ext uri="{FF2B5EF4-FFF2-40B4-BE49-F238E27FC236}">
                <a16:creationId xmlns:a16="http://schemas.microsoft.com/office/drawing/2014/main" id="{C948E145-E30B-4A0F-AF2B-89CFFAD95F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6395515" y="756155"/>
            <a:ext cx="742253" cy="605603"/>
          </a:xfrm>
          <a:prstGeom prst="rect">
            <a:avLst/>
          </a:prstGeom>
        </p:spPr>
      </p:pic>
      <p:pic>
        <p:nvPicPr>
          <p:cNvPr id="32" name="图片 10">
            <a:extLst>
              <a:ext uri="{FF2B5EF4-FFF2-40B4-BE49-F238E27FC236}">
                <a16:creationId xmlns:a16="http://schemas.microsoft.com/office/drawing/2014/main" id="{D04092EB-BE72-477E-A66D-193AA0467B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709734" y="5320540"/>
            <a:ext cx="742253" cy="605603"/>
          </a:xfrm>
          <a:prstGeom prst="rect">
            <a:avLst/>
          </a:prstGeom>
        </p:spPr>
      </p:pic>
      <p:pic>
        <p:nvPicPr>
          <p:cNvPr id="34" name="图片 23">
            <a:extLst>
              <a:ext uri="{FF2B5EF4-FFF2-40B4-BE49-F238E27FC236}">
                <a16:creationId xmlns:a16="http://schemas.microsoft.com/office/drawing/2014/main" id="{3058CC21-AA67-48FC-8C91-FF46439A9B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226752" y="3683388"/>
            <a:ext cx="1557997" cy="1456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8F3E90D-39FB-4500-8A60-A9BADFF29068}"/>
                  </a:ext>
                </a:extLst>
              </p:cNvPr>
              <p:cNvSpPr txBox="1"/>
              <p:nvPr/>
            </p:nvSpPr>
            <p:spPr>
              <a:xfrm>
                <a:off x="1294452" y="2259001"/>
                <a:ext cx="4572745" cy="2736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b="1" dirty="0">
                    <a:effectLst/>
                    <a:latin typeface="+mj-lt"/>
                    <a:ea typeface="Calibri" panose="020F0502020204030204" pitchFamily="34" charset="0"/>
                  </a:rPr>
                  <a:t>a. 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(6 000 + 3 000) </a:t>
                </a:r>
                <a14:m>
                  <m:oMath xmlns:m="http://schemas.openxmlformats.org/officeDocument/2006/math">
                    <m:r>
                      <a:rPr lang="nl-NL" sz="26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5  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= 9 000 </a:t>
                </a:r>
                <a14:m>
                  <m:oMath xmlns:m="http://schemas.openxmlformats.org/officeDocument/2006/math">
                    <m:r>
                      <a:rPr lang="nl-NL" sz="26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5 = 45 000</a:t>
                </a:r>
                <a:endParaRPr lang="vi-VN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b="1" dirty="0">
                    <a:effectLst/>
                    <a:latin typeface="+mj-lt"/>
                    <a:ea typeface="Calibri" panose="020F0502020204030204" pitchFamily="34" charset="0"/>
                  </a:rPr>
                  <a:t>b. 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18 000 : 6 × 3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= 3 000 × 3 = 9 000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8F3E90D-39FB-4500-8A60-A9BADFF29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452" y="2259001"/>
                <a:ext cx="4572745" cy="2736134"/>
              </a:xfrm>
              <a:prstGeom prst="rect">
                <a:avLst/>
              </a:prstGeom>
              <a:blipFill>
                <a:blip r:embed="rId7"/>
                <a:stretch>
                  <a:fillRect l="-2400" b="-5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58185DE-2E31-42B1-9407-F6D64943C9F9}"/>
                  </a:ext>
                </a:extLst>
              </p:cNvPr>
              <p:cNvSpPr txBox="1"/>
              <p:nvPr/>
            </p:nvSpPr>
            <p:spPr>
              <a:xfrm>
                <a:off x="6324804" y="2797055"/>
                <a:ext cx="4892547" cy="2726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nl-NL" sz="26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c. </a:t>
                </a:r>
                <a:r>
                  <a:rPr lang="nl-NL" sz="26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(40 000 – 5 000) : 7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nl-NL" sz="26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= 35 000 : 7 = 5 000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d. </a:t>
                </a:r>
                <a:r>
                  <a:rPr kumimoji="0" lang="nl-NL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7 000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 (2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 3) </a:t>
                </a:r>
                <a:endParaRPr kumimoji="0" lang="en-US" sz="26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= 7 000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 6 = 42 000</a:t>
                </a:r>
                <a:endParaRPr kumimoji="0" lang="en-US" sz="26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58185DE-2E31-42B1-9407-F6D64943C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804" y="2797055"/>
                <a:ext cx="4892547" cy="2726644"/>
              </a:xfrm>
              <a:prstGeom prst="rect">
                <a:avLst/>
              </a:prstGeom>
              <a:blipFill>
                <a:blip r:embed="rId8"/>
                <a:stretch>
                  <a:fillRect l="-2244" b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59890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4690517" y="5033896"/>
            <a:ext cx="3380813" cy="232228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007164" y="971027"/>
            <a:ext cx="2663231" cy="18485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633521" y="281958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1055796" y="2975212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80706" y="518319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AAACA88-91B4-440A-AA5C-5AF6D8055266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31" name="图片 5">
              <a:extLst>
                <a:ext uri="{FF2B5EF4-FFF2-40B4-BE49-F238E27FC236}">
                  <a16:creationId xmlns:a16="http://schemas.microsoft.com/office/drawing/2014/main" id="{908459F7-C98E-47F7-AA1C-026C6901F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74EF91-588C-431D-9864-7FA5F1A7A0FA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BEDA454-679A-48FF-BFB4-B1030896F93D}"/>
              </a:ext>
            </a:extLst>
          </p:cNvPr>
          <p:cNvSpPr txBox="1"/>
          <p:nvPr/>
        </p:nvSpPr>
        <p:spPr>
          <a:xfrm>
            <a:off x="2434116" y="662963"/>
            <a:ext cx="7893615" cy="1472176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Tính giá trị của biểu thức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a. 5 406 × 2 × 4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		</a:t>
            </a: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b. 370 + 9 826 + 6 530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513376B-F4DD-4D6B-A3ED-66F51F88DDC5}"/>
                  </a:ext>
                </a:extLst>
              </p:cNvPr>
              <p:cNvSpPr txBox="1"/>
              <p:nvPr/>
            </p:nvSpPr>
            <p:spPr>
              <a:xfrm>
                <a:off x="426841" y="2268933"/>
                <a:ext cx="4635910" cy="342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b="1" i="1" u="sng" dirty="0">
                    <a:effectLst/>
                    <a:latin typeface="+mj-lt"/>
                    <a:ea typeface="Calibri" panose="020F0502020204030204" pitchFamily="34" charset="0"/>
                  </a:rPr>
                  <a:t>Cách 1:</a:t>
                </a:r>
                <a:endParaRPr lang="vi-VN" sz="2600" b="1" i="1" u="sng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a. 5 406 </a:t>
                </a:r>
                <a14:m>
                  <m:oMath xmlns:m="http://schemas.openxmlformats.org/officeDocument/2006/math">
                    <m:r>
                      <a:rPr lang="nl-NL" sz="26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nl-NL" sz="26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4 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= 10 812 </a:t>
                </a:r>
                <a14:m>
                  <m:oMath xmlns:m="http://schemas.openxmlformats.org/officeDocument/2006/math">
                    <m:r>
                      <a:rPr lang="nl-NL" sz="26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4 = 43 248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b. 370 + 9 826 + 6 530 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= 10 196 + 6 530 = 16 726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513376B-F4DD-4D6B-A3ED-66F51F88D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41" y="2268933"/>
                <a:ext cx="4635910" cy="3429400"/>
              </a:xfrm>
              <a:prstGeom prst="rect">
                <a:avLst/>
              </a:prstGeom>
              <a:blipFill>
                <a:blip r:embed="rId6"/>
                <a:stretch>
                  <a:fillRect l="-2365" b="-3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FFFBE7F-2966-4951-AFDB-7DCFD427CD1C}"/>
                  </a:ext>
                </a:extLst>
              </p:cNvPr>
              <p:cNvSpPr txBox="1"/>
              <p:nvPr/>
            </p:nvSpPr>
            <p:spPr>
              <a:xfrm>
                <a:off x="4735892" y="2363445"/>
                <a:ext cx="7456108" cy="3326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2600" b="1" i="1" u="sng" dirty="0">
                    <a:effectLst/>
                    <a:latin typeface="+mj-lt"/>
                    <a:ea typeface="Calibri" panose="020F0502020204030204" pitchFamily="34" charset="0"/>
                  </a:rPr>
                  <a:t>Cách 2: </a:t>
                </a:r>
                <a:endParaRPr lang="vi-VN" sz="2600" b="1" i="1" u="sng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514350" indent="-514350" algn="just">
                  <a:lnSpc>
                    <a:spcPct val="150000"/>
                  </a:lnSpc>
                  <a:spcAft>
                    <a:spcPts val="800"/>
                  </a:spcAft>
                  <a:buAutoNum type="alphaLcPeriod"/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5 406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4 = 5 406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(2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4) </a:t>
                </a:r>
                <a:r>
                  <a:rPr lang="vi-VN" sz="2600" dirty="0"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endParaRPr lang="vi-VN" sz="2600" dirty="0"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600" dirty="0">
                    <a:effectLst/>
                    <a:latin typeface="+mj-lt"/>
                    <a:ea typeface="Calibri" panose="020F0502020204030204" pitchFamily="34" charset="0"/>
                  </a:rPr>
                  <a:t>		         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= 5 406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8 = 43 248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b. 370 + 9 826 + 6 530 = (370 + 6 530) + 9 826</a:t>
                </a:r>
                <a:endParaRPr lang="vi-VN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600" dirty="0">
                    <a:latin typeface="+mj-lt"/>
                    <a:ea typeface="Calibri" panose="020F0502020204030204" pitchFamily="34" charset="0"/>
                  </a:rPr>
                  <a:t>			       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= 6 900 + 9 826 = 16 726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FFFBE7F-2966-4951-AFDB-7DCFD427C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892" y="2363445"/>
                <a:ext cx="7456108" cy="3326808"/>
              </a:xfrm>
              <a:prstGeom prst="rect">
                <a:avLst/>
              </a:prstGeom>
              <a:blipFill>
                <a:blip r:embed="rId7"/>
                <a:stretch>
                  <a:fillRect l="-1472"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63298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build="p"/>
      <p:bldP spid="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9069450" y="2558517"/>
            <a:ext cx="3139078" cy="45416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063344" y="396308"/>
            <a:ext cx="3457287" cy="239971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4E9B278-7763-4B80-A9B8-E2AE3FB4B90F}"/>
              </a:ext>
            </a:extLst>
          </p:cNvPr>
          <p:cNvGrpSpPr/>
          <p:nvPr/>
        </p:nvGrpSpPr>
        <p:grpSpPr>
          <a:xfrm>
            <a:off x="-613310" y="477423"/>
            <a:ext cx="2984702" cy="2984702"/>
            <a:chOff x="-550586" y="-278708"/>
            <a:chExt cx="2984702" cy="2984702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00944CDF-F6BC-4006-83D3-251D55DC5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169E63-6814-4213-A9C2-483148B79209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6" name="图片 4">
            <a:extLst>
              <a:ext uri="{FF2B5EF4-FFF2-40B4-BE49-F238E27FC236}">
                <a16:creationId xmlns:a16="http://schemas.microsoft.com/office/drawing/2014/main" id="{AC40E523-9068-4700-A002-BC499A77F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17" name="图片 7">
            <a:extLst>
              <a:ext uri="{FF2B5EF4-FFF2-40B4-BE49-F238E27FC236}">
                <a16:creationId xmlns:a16="http://schemas.microsoft.com/office/drawing/2014/main" id="{5D2C37A6-74EF-4C5D-88B0-5BAC8D91E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282" y="1006457"/>
            <a:ext cx="2643239" cy="20288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3C5DFBF-7198-401C-9133-0DE97E3E06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1948" y="5254711"/>
            <a:ext cx="695004" cy="5669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43EBF7-A54C-4225-8688-E83B906CEA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4005" y="5254711"/>
            <a:ext cx="1566808" cy="146926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EF5CD62-2D6A-4232-A116-FFB25F7DF3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7262" y="623157"/>
            <a:ext cx="1436702" cy="1108759"/>
          </a:xfrm>
          <a:prstGeom prst="rect">
            <a:avLst/>
          </a:prstGeom>
        </p:spPr>
      </p:pic>
      <p:pic>
        <p:nvPicPr>
          <p:cNvPr id="21" name="图片 27">
            <a:extLst>
              <a:ext uri="{FF2B5EF4-FFF2-40B4-BE49-F238E27FC236}">
                <a16:creationId xmlns:a16="http://schemas.microsoft.com/office/drawing/2014/main" id="{E0E0F835-889B-40C3-BA20-7A512BB78E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2" name="图片 28">
            <a:extLst>
              <a:ext uri="{FF2B5EF4-FFF2-40B4-BE49-F238E27FC236}">
                <a16:creationId xmlns:a16="http://schemas.microsoft.com/office/drawing/2014/main" id="{B3653FBC-B084-48CF-8976-84B1028BC0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8A1A9BD-381C-428F-A71A-5DEC5120E906}"/>
              </a:ext>
            </a:extLst>
          </p:cNvPr>
          <p:cNvGrpSpPr/>
          <p:nvPr/>
        </p:nvGrpSpPr>
        <p:grpSpPr>
          <a:xfrm>
            <a:off x="415837" y="2538467"/>
            <a:ext cx="7994008" cy="3326718"/>
            <a:chOff x="415837" y="1799367"/>
            <a:chExt cx="7994008" cy="3326718"/>
          </a:xfrm>
        </p:grpSpPr>
        <p:sp>
          <p:nvSpPr>
            <p:cNvPr id="3" name="任意多边形 2"/>
            <p:cNvSpPr/>
            <p:nvPr/>
          </p:nvSpPr>
          <p:spPr>
            <a:xfrm>
              <a:off x="415837" y="1799367"/>
              <a:ext cx="7853091" cy="3326718"/>
            </a:xfrm>
            <a:custGeom>
              <a:avLst/>
              <a:gdLst>
                <a:gd name="connsiteX0" fmla="*/ 4040070 w 6897825"/>
                <a:gd name="connsiteY0" fmla="*/ 281691 h 3601697"/>
                <a:gd name="connsiteX1" fmla="*/ 367230 w 6897825"/>
                <a:gd name="connsiteY1" fmla="*/ 418851 h 3601697"/>
                <a:gd name="connsiteX2" fmla="*/ 809190 w 6897825"/>
                <a:gd name="connsiteY2" fmla="*/ 3375411 h 3601697"/>
                <a:gd name="connsiteX3" fmla="*/ 6371790 w 6897825"/>
                <a:gd name="connsiteY3" fmla="*/ 3040131 h 3601697"/>
                <a:gd name="connsiteX4" fmla="*/ 6402270 w 6897825"/>
                <a:gd name="connsiteY4" fmla="*/ 190251 h 3601697"/>
                <a:gd name="connsiteX5" fmla="*/ 4040070 w 6897825"/>
                <a:gd name="connsiteY5" fmla="*/ 281691 h 360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7825" h="3601697">
                  <a:moveTo>
                    <a:pt x="4040070" y="281691"/>
                  </a:moveTo>
                  <a:cubicBezTo>
                    <a:pt x="3034230" y="319791"/>
                    <a:pt x="905710" y="-96769"/>
                    <a:pt x="367230" y="418851"/>
                  </a:cubicBezTo>
                  <a:cubicBezTo>
                    <a:pt x="-171250" y="934471"/>
                    <a:pt x="-191570" y="2938531"/>
                    <a:pt x="809190" y="3375411"/>
                  </a:cubicBezTo>
                  <a:cubicBezTo>
                    <a:pt x="1809950" y="3812291"/>
                    <a:pt x="5439610" y="3570991"/>
                    <a:pt x="6371790" y="3040131"/>
                  </a:cubicBezTo>
                  <a:cubicBezTo>
                    <a:pt x="7303970" y="2509271"/>
                    <a:pt x="6790890" y="649991"/>
                    <a:pt x="6402270" y="190251"/>
                  </a:cubicBezTo>
                  <a:cubicBezTo>
                    <a:pt x="6013650" y="-269489"/>
                    <a:pt x="5045910" y="243591"/>
                    <a:pt x="4040070" y="2816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义启嘟嘟体" pitchFamily="2" charset="-128"/>
                  <a:cs typeface="义启嘟嘟体" pitchFamily="2" charset="-128"/>
                </a:rPr>
                <a:t>â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904309-3C6A-4C13-BD38-A62BB7E4A405}"/>
                </a:ext>
              </a:extLst>
            </p:cNvPr>
            <p:cNvSpPr txBox="1"/>
            <p:nvPr/>
          </p:nvSpPr>
          <p:spPr>
            <a:xfrm>
              <a:off x="847336" y="2174305"/>
              <a:ext cx="7562509" cy="26240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Cô Hoa mua 5 kg gạo hết 85 000 đồng. Hỏi: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a. Mỗi ki-lô-gam gạo như vậy giá bao nhiêu tiền?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b. Bác Hiền mua 4 kg gạo như thế thì bác Hiền phải trả người bán hàng bao nhiêu tiền?</a:t>
              </a:r>
            </a:p>
          </p:txBody>
        </p:sp>
      </p:grpSp>
      <p:pic>
        <p:nvPicPr>
          <p:cNvPr id="25" name="图片 18">
            <a:extLst>
              <a:ext uri="{FF2B5EF4-FFF2-40B4-BE49-F238E27FC236}">
                <a16:creationId xmlns:a16="http://schemas.microsoft.com/office/drawing/2014/main" id="{6064A188-1970-4B0E-9EA4-9C51DA955F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2993" y="2492298"/>
            <a:ext cx="1566808" cy="1469263"/>
          </a:xfrm>
          <a:prstGeom prst="rect">
            <a:avLst/>
          </a:prstGeom>
        </p:spPr>
      </p:pic>
      <p:pic>
        <p:nvPicPr>
          <p:cNvPr id="26" name="图片 17">
            <a:extLst>
              <a:ext uri="{FF2B5EF4-FFF2-40B4-BE49-F238E27FC236}">
                <a16:creationId xmlns:a16="http://schemas.microsoft.com/office/drawing/2014/main" id="{FABC92F5-0CC3-414B-B69A-F51E55939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1727" y="5273595"/>
            <a:ext cx="1343711" cy="1096185"/>
          </a:xfrm>
          <a:prstGeom prst="rect">
            <a:avLst/>
          </a:prstGeom>
        </p:spPr>
      </p:pic>
      <p:sp>
        <p:nvSpPr>
          <p:cNvPr id="24" name="Google Shape;633;p34">
            <a:extLst>
              <a:ext uri="{FF2B5EF4-FFF2-40B4-BE49-F238E27FC236}">
                <a16:creationId xmlns:a16="http://schemas.microsoft.com/office/drawing/2014/main" id="{297344B9-502A-4E69-BC3F-615C418BF2BF}"/>
              </a:ext>
            </a:extLst>
          </p:cNvPr>
          <p:cNvSpPr txBox="1">
            <a:spLocks/>
          </p:cNvSpPr>
          <p:nvPr/>
        </p:nvSpPr>
        <p:spPr>
          <a:xfrm>
            <a:off x="4812454" y="734717"/>
            <a:ext cx="3182970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VẬN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 DỤNG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5865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883838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13">
            <a:extLst>
              <a:ext uri="{FF2B5EF4-FFF2-40B4-BE49-F238E27FC236}">
                <a16:creationId xmlns:a16="http://schemas.microsoft.com/office/drawing/2014/main" id="{BD9643EA-1F0F-4F79-B61D-B57F43AC4513}"/>
              </a:ext>
            </a:extLst>
          </p:cNvPr>
          <p:cNvSpPr/>
          <p:nvPr/>
        </p:nvSpPr>
        <p:spPr>
          <a:xfrm>
            <a:off x="0" y="558910"/>
            <a:ext cx="5435830" cy="4455567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</a:endParaRPr>
          </a:p>
        </p:txBody>
      </p:sp>
      <p:sp>
        <p:nvSpPr>
          <p:cNvPr id="27" name="任意多边形 22">
            <a:extLst>
              <a:ext uri="{FF2B5EF4-FFF2-40B4-BE49-F238E27FC236}">
                <a16:creationId xmlns:a16="http://schemas.microsoft.com/office/drawing/2014/main" id="{F09978CE-DC88-4436-A1CE-759DCF4FE105}"/>
              </a:ext>
            </a:extLst>
          </p:cNvPr>
          <p:cNvSpPr/>
          <p:nvPr/>
        </p:nvSpPr>
        <p:spPr>
          <a:xfrm>
            <a:off x="5666708" y="949430"/>
            <a:ext cx="6317731" cy="5130472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10050679" y="298103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435" y="374261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387" y="5115948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74" y="4450355"/>
            <a:ext cx="1951024" cy="149754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320" y="773275"/>
            <a:ext cx="1458715" cy="111966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A529B9E-4988-4AB7-ABE9-266B71FAD106}"/>
              </a:ext>
            </a:extLst>
          </p:cNvPr>
          <p:cNvSpPr txBox="1"/>
          <p:nvPr/>
        </p:nvSpPr>
        <p:spPr>
          <a:xfrm>
            <a:off x="508274" y="817947"/>
            <a:ext cx="4540970" cy="2726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Tóm tắt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5 kg gạo: 85 000 đồng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a. 1 kg gạo: ... đồng?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b. 4 kg gạo: ... đồng?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4D98E5-DC33-4E1A-BA2B-DF257310E504}"/>
              </a:ext>
            </a:extLst>
          </p:cNvPr>
          <p:cNvSpPr txBox="1"/>
          <p:nvPr/>
        </p:nvSpPr>
        <p:spPr>
          <a:xfrm>
            <a:off x="6190187" y="944606"/>
            <a:ext cx="5270771" cy="4732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Bài giải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a. Mỗi ki-lô-gam gạo có giá tiền là: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85 000 : 5 = 17 000 (đồng)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b. Bác Hiền phải trả người bán hàng số tiền là: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17 000 × 4 = 68 000 (đồng)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Đáp số: a. 17 000 đồng </a:t>
            </a:r>
          </a:p>
        </p:txBody>
      </p:sp>
      <p:pic>
        <p:nvPicPr>
          <p:cNvPr id="30" name="Picture 14">
            <a:extLst>
              <a:ext uri="{FF2B5EF4-FFF2-40B4-BE49-F238E27FC236}">
                <a16:creationId xmlns:a16="http://schemas.microsoft.com/office/drawing/2014/main" id="{F8F03828-6DA3-4E35-96A9-4A3DC943D73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621692">
            <a:off x="5012592" y="1641792"/>
            <a:ext cx="1094186" cy="1153292"/>
          </a:xfrm>
          <a:prstGeom prst="rect">
            <a:avLst/>
          </a:prstGeom>
        </p:spPr>
      </p:pic>
      <p:pic>
        <p:nvPicPr>
          <p:cNvPr id="31" name="图片 19">
            <a:extLst>
              <a:ext uri="{FF2B5EF4-FFF2-40B4-BE49-F238E27FC236}">
                <a16:creationId xmlns:a16="http://schemas.microsoft.com/office/drawing/2014/main" id="{E1A30845-76AA-4074-817F-A88AB53B08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4256769" y="3788667"/>
            <a:ext cx="2417078" cy="2989543"/>
          </a:xfrm>
          <a:prstGeom prst="rect">
            <a:avLst/>
          </a:prstGeom>
        </p:spPr>
      </p:pic>
      <p:pic>
        <p:nvPicPr>
          <p:cNvPr id="32" name="图片 18">
            <a:extLst>
              <a:ext uri="{FF2B5EF4-FFF2-40B4-BE49-F238E27FC236}">
                <a16:creationId xmlns:a16="http://schemas.microsoft.com/office/drawing/2014/main" id="{B2818898-788A-4500-AA66-567FC07944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6147089" y="452969"/>
            <a:ext cx="1120727" cy="914400"/>
          </a:xfrm>
          <a:prstGeom prst="rect">
            <a:avLst/>
          </a:prstGeom>
        </p:spPr>
      </p:pic>
      <p:pic>
        <p:nvPicPr>
          <p:cNvPr id="33" name="图片 18">
            <a:extLst>
              <a:ext uri="{FF2B5EF4-FFF2-40B4-BE49-F238E27FC236}">
                <a16:creationId xmlns:a16="http://schemas.microsoft.com/office/drawing/2014/main" id="{67B8455B-88F8-4FAE-924B-B7C7BE57FB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048280" y="4398756"/>
            <a:ext cx="112072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7070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  <p:bldP spid="25" grpId="0"/>
      <p:bldP spid="2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1163413" y="4268446"/>
            <a:ext cx="4195711" cy="288203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418343" y="567905"/>
            <a:ext cx="2191122" cy="15208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6096000" y="5430954"/>
            <a:ext cx="1120727" cy="9144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8962" y="4927487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786B99C-EF10-4295-AC22-A3C1C978946B}"/>
              </a:ext>
            </a:extLst>
          </p:cNvPr>
          <p:cNvSpPr txBox="1"/>
          <p:nvPr/>
        </p:nvSpPr>
        <p:spPr>
          <a:xfrm>
            <a:off x="2434116" y="719069"/>
            <a:ext cx="6774426" cy="121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Năm nay Nam 9 tuổi, bố hơn Nam 27 tuổi. Hỏi năm nay, tuổi bố gấp mấy lần tuổi Nam?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77CADC-F9BC-4673-905E-F6D00E5E85FA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32" name="图片 5">
              <a:extLst>
                <a:ext uri="{FF2B5EF4-FFF2-40B4-BE49-F238E27FC236}">
                  <a16:creationId xmlns:a16="http://schemas.microsoft.com/office/drawing/2014/main" id="{44577A58-E9F4-45BB-A8DC-FC35BFEAD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E1F6AD-095E-40E9-9A04-2FE279A3524A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</a:t>
              </a:r>
              <a:r>
                <a:rPr lang="en-US" sz="2800" b="1" dirty="0">
                  <a:solidFill>
                    <a:prstClr val="black"/>
                  </a:solidFill>
                  <a:latin typeface="Arial" panose="020B0604020202020204" pitchFamily="34" charset="0"/>
                </a:rPr>
                <a:t>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B6A0161-0E6E-4B9B-87A6-68BA3373A345}"/>
              </a:ext>
            </a:extLst>
          </p:cNvPr>
          <p:cNvSpPr txBox="1"/>
          <p:nvPr/>
        </p:nvSpPr>
        <p:spPr>
          <a:xfrm>
            <a:off x="5684593" y="2005472"/>
            <a:ext cx="6181028" cy="3806148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800" b="1" u="sng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Bài giải</a:t>
            </a:r>
            <a:endParaRPr lang="en-US" sz="2800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Tuổi bố năm nay là: 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27 + 9 = 36 (tuổi)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Năm nay, tuổi bố gấp tuổi Nam số lần là: 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36 : 9 = 4 (lần)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2400" u="sng" dirty="0">
                <a:effectLst/>
                <a:latin typeface="+mj-lt"/>
                <a:ea typeface="Calibri" panose="020F0502020204030204" pitchFamily="34" charset="0"/>
              </a:rPr>
              <a:t>Đáp số</a:t>
            </a: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: 4 lần. 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B96779-1BCD-4684-ABD2-1DC3720A5B9D}"/>
              </a:ext>
            </a:extLst>
          </p:cNvPr>
          <p:cNvSpPr txBox="1"/>
          <p:nvPr/>
        </p:nvSpPr>
        <p:spPr>
          <a:xfrm>
            <a:off x="246206" y="2027533"/>
            <a:ext cx="5195471" cy="2580281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nl-NL" sz="2800" b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Tóm tắt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nl-NL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Năm nay Nam: 9 tuổi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nl-NL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Bố hơn Nam 27 tuổi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nl-NL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Năm nay, tuổi bố gấp .?. tuổi Nam. 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D1C4963-A17C-4AA6-BCAE-75B5B17BB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02730" flipH="1">
            <a:off x="4725559" y="4370346"/>
            <a:ext cx="869055" cy="69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9868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41576" y="601581"/>
            <a:ext cx="2563718" cy="198298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7279" y="4143201"/>
            <a:ext cx="1864721" cy="2696939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9227539" y="831703"/>
            <a:ext cx="1809675" cy="1388822"/>
          </a:xfrm>
          <a:prstGeom prst="rect">
            <a:avLst/>
          </a:prstGeom>
        </p:spPr>
      </p:pic>
      <p:grpSp>
        <p:nvGrpSpPr>
          <p:cNvPr id="66" name="Google Shape;573;p52">
            <a:extLst>
              <a:ext uri="{FF2B5EF4-FFF2-40B4-BE49-F238E27FC236}">
                <a16:creationId xmlns:a16="http://schemas.microsoft.com/office/drawing/2014/main" id="{E526122C-B38C-4E66-AE7E-61F9C950C963}"/>
              </a:ext>
            </a:extLst>
          </p:cNvPr>
          <p:cNvGrpSpPr/>
          <p:nvPr/>
        </p:nvGrpSpPr>
        <p:grpSpPr>
          <a:xfrm>
            <a:off x="-70000" y="2080463"/>
            <a:ext cx="12262000" cy="1558800"/>
            <a:chOff x="-12925" y="1986900"/>
            <a:chExt cx="9196500" cy="1169100"/>
          </a:xfrm>
          <a:solidFill>
            <a:srgbClr val="DAECEF"/>
          </a:solidFill>
        </p:grpSpPr>
        <p:sp>
          <p:nvSpPr>
            <p:cNvPr id="67" name="Google Shape;574;p52">
              <a:extLst>
                <a:ext uri="{FF2B5EF4-FFF2-40B4-BE49-F238E27FC236}">
                  <a16:creationId xmlns:a16="http://schemas.microsoft.com/office/drawing/2014/main" id="{711F7C41-4B4B-49EE-AFD5-B2A21C8E936E}"/>
                </a:ext>
              </a:extLst>
            </p:cNvPr>
            <p:cNvSpPr/>
            <p:nvPr/>
          </p:nvSpPr>
          <p:spPr>
            <a:xfrm>
              <a:off x="6545325" y="1986900"/>
              <a:ext cx="1169100" cy="1169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75;p52">
              <a:extLst>
                <a:ext uri="{FF2B5EF4-FFF2-40B4-BE49-F238E27FC236}">
                  <a16:creationId xmlns:a16="http://schemas.microsoft.com/office/drawing/2014/main" id="{9130F1A6-629A-4187-94BB-BE4BBFA70FFD}"/>
                </a:ext>
              </a:extLst>
            </p:cNvPr>
            <p:cNvSpPr/>
            <p:nvPr/>
          </p:nvSpPr>
          <p:spPr>
            <a:xfrm>
              <a:off x="3987450" y="1986900"/>
              <a:ext cx="1169100" cy="1169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76;p52">
              <a:extLst>
                <a:ext uri="{FF2B5EF4-FFF2-40B4-BE49-F238E27FC236}">
                  <a16:creationId xmlns:a16="http://schemas.microsoft.com/office/drawing/2014/main" id="{B3DE0463-4B8E-4D36-B5CD-E415388B82B0}"/>
                </a:ext>
              </a:extLst>
            </p:cNvPr>
            <p:cNvSpPr/>
            <p:nvPr/>
          </p:nvSpPr>
          <p:spPr>
            <a:xfrm>
              <a:off x="1428500" y="1986900"/>
              <a:ext cx="1169100" cy="1169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77;p52">
              <a:extLst>
                <a:ext uri="{FF2B5EF4-FFF2-40B4-BE49-F238E27FC236}">
                  <a16:creationId xmlns:a16="http://schemas.microsoft.com/office/drawing/2014/main" id="{F676FD24-A091-4DD7-AFB3-9E3138DB880A}"/>
                </a:ext>
              </a:extLst>
            </p:cNvPr>
            <p:cNvSpPr/>
            <p:nvPr/>
          </p:nvSpPr>
          <p:spPr>
            <a:xfrm>
              <a:off x="-12925" y="2243700"/>
              <a:ext cx="9196500" cy="656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585;p52">
            <a:extLst>
              <a:ext uri="{FF2B5EF4-FFF2-40B4-BE49-F238E27FC236}">
                <a16:creationId xmlns:a16="http://schemas.microsoft.com/office/drawing/2014/main" id="{78697876-F92C-41EA-B102-76703DBDE1FE}"/>
              </a:ext>
            </a:extLst>
          </p:cNvPr>
          <p:cNvGrpSpPr/>
          <p:nvPr/>
        </p:nvGrpSpPr>
        <p:grpSpPr>
          <a:xfrm>
            <a:off x="9070534" y="2506055"/>
            <a:ext cx="722537" cy="709968"/>
            <a:chOff x="-40748275" y="3238700"/>
            <a:chExt cx="322600" cy="316950"/>
          </a:xfrm>
          <a:solidFill>
            <a:schemeClr val="accent5">
              <a:lumMod val="75000"/>
            </a:schemeClr>
          </a:solidFill>
        </p:grpSpPr>
        <p:sp>
          <p:nvSpPr>
            <p:cNvPr id="72" name="Google Shape;586;p52">
              <a:extLst>
                <a:ext uri="{FF2B5EF4-FFF2-40B4-BE49-F238E27FC236}">
                  <a16:creationId xmlns:a16="http://schemas.microsoft.com/office/drawing/2014/main" id="{AC92D6F5-B2D1-4036-A78A-C85695C0C1C1}"/>
                </a:ext>
              </a:extLst>
            </p:cNvPr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87;p52">
              <a:extLst>
                <a:ext uri="{FF2B5EF4-FFF2-40B4-BE49-F238E27FC236}">
                  <a16:creationId xmlns:a16="http://schemas.microsoft.com/office/drawing/2014/main" id="{2BF772A1-41B7-411C-ADF6-55143BB7CAB9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588;p52">
              <a:extLst>
                <a:ext uri="{FF2B5EF4-FFF2-40B4-BE49-F238E27FC236}">
                  <a16:creationId xmlns:a16="http://schemas.microsoft.com/office/drawing/2014/main" id="{290188C3-5A3E-4A7A-A9A8-41055FC9C0B1}"/>
                </a:ext>
              </a:extLst>
            </p:cNvPr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589;p52">
              <a:extLst>
                <a:ext uri="{FF2B5EF4-FFF2-40B4-BE49-F238E27FC236}">
                  <a16:creationId xmlns:a16="http://schemas.microsoft.com/office/drawing/2014/main" id="{492E2C75-20BC-4303-A610-8B7D29134AFC}"/>
                </a:ext>
              </a:extLst>
            </p:cNvPr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590;p52">
              <a:extLst>
                <a:ext uri="{FF2B5EF4-FFF2-40B4-BE49-F238E27FC236}">
                  <a16:creationId xmlns:a16="http://schemas.microsoft.com/office/drawing/2014/main" id="{8562548F-C4E0-404B-BF94-0A3A1A91CBEE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591;p52">
              <a:extLst>
                <a:ext uri="{FF2B5EF4-FFF2-40B4-BE49-F238E27FC236}">
                  <a16:creationId xmlns:a16="http://schemas.microsoft.com/office/drawing/2014/main" id="{167D7FA0-68F0-4B77-BEF6-C9083412AFF3}"/>
                </a:ext>
              </a:extLst>
            </p:cNvPr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592;p52">
            <a:extLst>
              <a:ext uri="{FF2B5EF4-FFF2-40B4-BE49-F238E27FC236}">
                <a16:creationId xmlns:a16="http://schemas.microsoft.com/office/drawing/2014/main" id="{1842BDE0-B357-462A-8B40-F522A04B1520}"/>
              </a:ext>
            </a:extLst>
          </p:cNvPr>
          <p:cNvSpPr/>
          <p:nvPr/>
        </p:nvSpPr>
        <p:spPr>
          <a:xfrm>
            <a:off x="2141605" y="2467951"/>
            <a:ext cx="935656" cy="786551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593;p52">
            <a:extLst>
              <a:ext uri="{FF2B5EF4-FFF2-40B4-BE49-F238E27FC236}">
                <a16:creationId xmlns:a16="http://schemas.microsoft.com/office/drawing/2014/main" id="{5460FA9E-3CA1-4A28-9914-D75F3747BFEE}"/>
              </a:ext>
            </a:extLst>
          </p:cNvPr>
          <p:cNvSpPr/>
          <p:nvPr/>
        </p:nvSpPr>
        <p:spPr>
          <a:xfrm>
            <a:off x="5647972" y="2539164"/>
            <a:ext cx="746707" cy="756881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4A79D8C-2C4C-4BCC-B60F-92D232DFBE7A}"/>
              </a:ext>
            </a:extLst>
          </p:cNvPr>
          <p:cNvSpPr txBox="1"/>
          <p:nvPr/>
        </p:nvSpPr>
        <p:spPr>
          <a:xfrm>
            <a:off x="1060464" y="3942226"/>
            <a:ext cx="3456659" cy="186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 lại các dạng bài tập về các số trong phạm vi 100 000.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A9349EB-5415-4205-83FC-543EAFA97E22}"/>
              </a:ext>
            </a:extLst>
          </p:cNvPr>
          <p:cNvSpPr txBox="1"/>
          <p:nvPr/>
        </p:nvSpPr>
        <p:spPr>
          <a:xfrm>
            <a:off x="4604195" y="3942227"/>
            <a:ext cx="2743197" cy="12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Hoàn thành bài tập trong SBT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07E00E-33EC-465D-AA5F-63CDCF996B0B}"/>
              </a:ext>
            </a:extLst>
          </p:cNvPr>
          <p:cNvSpPr txBox="1"/>
          <p:nvPr/>
        </p:nvSpPr>
        <p:spPr>
          <a:xfrm>
            <a:off x="8003432" y="3924793"/>
            <a:ext cx="2854052" cy="186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Đọc và xem trước các bài tập Tiết 3. Luyện tập</a:t>
            </a:r>
            <a:endParaRPr lang="en-US" sz="2667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B755CA-B776-4E69-B1E2-31FED9D45622}"/>
              </a:ext>
            </a:extLst>
          </p:cNvPr>
          <p:cNvSpPr txBox="1"/>
          <p:nvPr/>
        </p:nvSpPr>
        <p:spPr>
          <a:xfrm>
            <a:off x="3232313" y="847080"/>
            <a:ext cx="5948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4472C4">
                    <a:lumMod val="75000"/>
                  </a:srgbClr>
                </a:solidFill>
                <a:latin typeface="+mj-lt"/>
              </a:rPr>
              <a:t>HƯỚNG DẪN VỀ NHÀ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5" name="图片 18">
            <a:extLst>
              <a:ext uri="{FF2B5EF4-FFF2-40B4-BE49-F238E27FC236}">
                <a16:creationId xmlns:a16="http://schemas.microsoft.com/office/drawing/2014/main" id="{108DE082-13A3-4110-AB8C-B1C0A7161C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1346425" y="597822"/>
            <a:ext cx="1120727" cy="914400"/>
          </a:xfrm>
          <a:prstGeom prst="rect">
            <a:avLst/>
          </a:prstGeom>
        </p:spPr>
      </p:pic>
      <p:pic>
        <p:nvPicPr>
          <p:cNvPr id="86" name="图片 21">
            <a:extLst>
              <a:ext uri="{FF2B5EF4-FFF2-40B4-BE49-F238E27FC236}">
                <a16:creationId xmlns:a16="http://schemas.microsoft.com/office/drawing/2014/main" id="{5F6FA508-C42E-4000-B0B9-93CA823056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70000" y="4551918"/>
            <a:ext cx="1568989" cy="1466804"/>
          </a:xfrm>
          <a:prstGeom prst="rect">
            <a:avLst/>
          </a:prstGeom>
        </p:spPr>
      </p:pic>
      <p:pic>
        <p:nvPicPr>
          <p:cNvPr id="87" name="图片 18">
            <a:extLst>
              <a:ext uri="{FF2B5EF4-FFF2-40B4-BE49-F238E27FC236}">
                <a16:creationId xmlns:a16="http://schemas.microsoft.com/office/drawing/2014/main" id="{C6393E45-EB05-47F9-BCC9-1975CAC79E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268846" y="5503158"/>
            <a:ext cx="812065" cy="662563"/>
          </a:xfrm>
          <a:prstGeom prst="rect">
            <a:avLst/>
          </a:prstGeom>
        </p:spPr>
      </p:pic>
      <p:pic>
        <p:nvPicPr>
          <p:cNvPr id="88" name="图片 18">
            <a:extLst>
              <a:ext uri="{FF2B5EF4-FFF2-40B4-BE49-F238E27FC236}">
                <a16:creationId xmlns:a16="http://schemas.microsoft.com/office/drawing/2014/main" id="{0047F8E8-21A5-4AE3-98B3-1994804042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342562" y="3467385"/>
            <a:ext cx="812065" cy="6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1A8F593-2734-48C6-8F9C-40688407BFB7}"/>
              </a:ext>
            </a:extLst>
          </p:cNvPr>
          <p:cNvGrpSpPr/>
          <p:nvPr/>
        </p:nvGrpSpPr>
        <p:grpSpPr>
          <a:xfrm>
            <a:off x="2083394" y="1618287"/>
            <a:ext cx="7973854" cy="3202360"/>
            <a:chOff x="3858269" y="1779549"/>
            <a:chExt cx="10571461" cy="6727902"/>
          </a:xfrm>
        </p:grpSpPr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BBE3C34C-07B3-4F7B-BD56-8A3816B7893B}"/>
                </a:ext>
              </a:extLst>
            </p:cNvPr>
            <p:cNvGrpSpPr/>
            <p:nvPr/>
          </p:nvGrpSpPr>
          <p:grpSpPr>
            <a:xfrm>
              <a:off x="3858269" y="1779549"/>
              <a:ext cx="10571461" cy="6727902"/>
              <a:chOff x="0" y="0"/>
              <a:chExt cx="3976518" cy="2530741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758C2791-0DCF-4248-A010-17530444890B}"/>
                  </a:ext>
                </a:extLst>
              </p:cNvPr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grpSp>
          <p:nvGrpSpPr>
            <p:cNvPr id="36" name="Group 7">
              <a:extLst>
                <a:ext uri="{FF2B5EF4-FFF2-40B4-BE49-F238E27FC236}">
                  <a16:creationId xmlns:a16="http://schemas.microsoft.com/office/drawing/2014/main" id="{E5D7CE80-ADDA-49F1-8B52-1E3DE8C26252}"/>
                </a:ext>
              </a:extLst>
            </p:cNvPr>
            <p:cNvGrpSpPr/>
            <p:nvPr/>
          </p:nvGrpSpPr>
          <p:grpSpPr>
            <a:xfrm>
              <a:off x="4142867" y="1960673"/>
              <a:ext cx="10002266" cy="6365654"/>
              <a:chOff x="0" y="0"/>
              <a:chExt cx="3976518" cy="2530741"/>
            </a:xfrm>
          </p:grpSpPr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C7B01AC8-3A14-4A78-9026-0078E1FDE1FA}"/>
                  </a:ext>
                </a:extLst>
              </p:cNvPr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1" name="图片 13">
            <a:extLst>
              <a:ext uri="{FF2B5EF4-FFF2-40B4-BE49-F238E27FC236}">
                <a16:creationId xmlns:a16="http://schemas.microsoft.com/office/drawing/2014/main" id="{19928856-4A93-45C3-B6C7-AA45C1BC84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 flipH="1">
            <a:off x="-40950" y="283904"/>
            <a:ext cx="3308804" cy="2557922"/>
          </a:xfrm>
          <a:prstGeom prst="rect">
            <a:avLst/>
          </a:prstGeom>
        </p:spPr>
      </p:pic>
      <p:pic>
        <p:nvPicPr>
          <p:cNvPr id="16" name="图片 8">
            <a:extLst>
              <a:ext uri="{FF2B5EF4-FFF2-40B4-BE49-F238E27FC236}">
                <a16:creationId xmlns:a16="http://schemas.microsoft.com/office/drawing/2014/main" id="{5544ACC4-EB5D-471C-BEF1-2385CE4CC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877060" flipH="1">
            <a:off x="7664786" y="3522322"/>
            <a:ext cx="6034314" cy="41449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65" y="-37089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267295" y="2676891"/>
            <a:ext cx="3289797" cy="475970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584552" y="1347025"/>
            <a:ext cx="1230089" cy="100362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8487333" y="1700609"/>
            <a:ext cx="3051582" cy="234191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805397" y="372125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4540564" y="7170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id="{D9AC1142-155E-4D4C-B749-CA1E9A0A56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0" name="图片 4">
            <a:extLst>
              <a:ext uri="{FF2B5EF4-FFF2-40B4-BE49-F238E27FC236}">
                <a16:creationId xmlns:a16="http://schemas.microsoft.com/office/drawing/2014/main" id="{1C1D7E83-E4BF-40CF-BA46-28C4306EE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30" y="-273417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30">
            <a:extLst>
              <a:ext uri="{FF2B5EF4-FFF2-40B4-BE49-F238E27FC236}">
                <a16:creationId xmlns:a16="http://schemas.microsoft.com/office/drawing/2014/main" id="{712C944C-D0CE-4DED-9999-0D3C2EC67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2499701" y="4403120"/>
            <a:ext cx="1555436" cy="1454134"/>
          </a:xfrm>
          <a:prstGeom prst="rect">
            <a:avLst/>
          </a:prstGeom>
        </p:spPr>
      </p:pic>
      <p:pic>
        <p:nvPicPr>
          <p:cNvPr id="24" name="图片 30">
            <a:extLst>
              <a:ext uri="{FF2B5EF4-FFF2-40B4-BE49-F238E27FC236}">
                <a16:creationId xmlns:a16="http://schemas.microsoft.com/office/drawing/2014/main" id="{37865219-DB85-43C9-AAFE-35C964BE6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866033" y="683539"/>
            <a:ext cx="1555436" cy="14541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8E6E2BE-C00B-46EB-B086-9BA711D9E7AE}"/>
              </a:ext>
            </a:extLst>
          </p:cNvPr>
          <p:cNvSpPr txBox="1"/>
          <p:nvPr/>
        </p:nvSpPr>
        <p:spPr>
          <a:xfrm>
            <a:off x="2783297" y="2260518"/>
            <a:ext cx="656629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HẸN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GẶP LẠI CÁC EM TRONG TIẾT HỌC SAU!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776458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1A8F593-2734-48C6-8F9C-40688407BFB7}"/>
              </a:ext>
            </a:extLst>
          </p:cNvPr>
          <p:cNvGrpSpPr/>
          <p:nvPr/>
        </p:nvGrpSpPr>
        <p:grpSpPr>
          <a:xfrm>
            <a:off x="2083394" y="1618287"/>
            <a:ext cx="7973854" cy="3202360"/>
            <a:chOff x="3858269" y="1779549"/>
            <a:chExt cx="10571461" cy="6727902"/>
          </a:xfrm>
        </p:grpSpPr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BBE3C34C-07B3-4F7B-BD56-8A3816B7893B}"/>
                </a:ext>
              </a:extLst>
            </p:cNvPr>
            <p:cNvGrpSpPr/>
            <p:nvPr/>
          </p:nvGrpSpPr>
          <p:grpSpPr>
            <a:xfrm>
              <a:off x="3858269" y="1779549"/>
              <a:ext cx="10571461" cy="6727902"/>
              <a:chOff x="0" y="0"/>
              <a:chExt cx="3976518" cy="2530741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758C2791-0DCF-4248-A010-17530444890B}"/>
                  </a:ext>
                </a:extLst>
              </p:cNvPr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grpSp>
          <p:nvGrpSpPr>
            <p:cNvPr id="36" name="Group 7">
              <a:extLst>
                <a:ext uri="{FF2B5EF4-FFF2-40B4-BE49-F238E27FC236}">
                  <a16:creationId xmlns:a16="http://schemas.microsoft.com/office/drawing/2014/main" id="{E5D7CE80-ADDA-49F1-8B52-1E3DE8C26252}"/>
                </a:ext>
              </a:extLst>
            </p:cNvPr>
            <p:cNvGrpSpPr/>
            <p:nvPr/>
          </p:nvGrpSpPr>
          <p:grpSpPr>
            <a:xfrm>
              <a:off x="4142867" y="1960673"/>
              <a:ext cx="10002266" cy="6365654"/>
              <a:chOff x="0" y="0"/>
              <a:chExt cx="3976518" cy="2530741"/>
            </a:xfrm>
          </p:grpSpPr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C7B01AC8-3A14-4A78-9026-0078E1FDE1FA}"/>
                  </a:ext>
                </a:extLst>
              </p:cNvPr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1" name="图片 13">
            <a:extLst>
              <a:ext uri="{FF2B5EF4-FFF2-40B4-BE49-F238E27FC236}">
                <a16:creationId xmlns:a16="http://schemas.microsoft.com/office/drawing/2014/main" id="{19928856-4A93-45C3-B6C7-AA45C1BC84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 flipH="1">
            <a:off x="-40950" y="283904"/>
            <a:ext cx="3308804" cy="2557922"/>
          </a:xfrm>
          <a:prstGeom prst="rect">
            <a:avLst/>
          </a:prstGeom>
        </p:spPr>
      </p:pic>
      <p:pic>
        <p:nvPicPr>
          <p:cNvPr id="16" name="图片 8">
            <a:extLst>
              <a:ext uri="{FF2B5EF4-FFF2-40B4-BE49-F238E27FC236}">
                <a16:creationId xmlns:a16="http://schemas.microsoft.com/office/drawing/2014/main" id="{5544ACC4-EB5D-471C-BEF1-2385CE4CC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877060" flipH="1">
            <a:off x="7664786" y="3522322"/>
            <a:ext cx="6034314" cy="41449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65" y="-37089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267295" y="2676891"/>
            <a:ext cx="3289797" cy="475970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584552" y="1347025"/>
            <a:ext cx="1230089" cy="100362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8487333" y="1700609"/>
            <a:ext cx="3051582" cy="234191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805397" y="372125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4540564" y="7170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689804" y="2263084"/>
            <a:ext cx="1555436" cy="1454134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id="{D9AC1142-155E-4D4C-B749-CA1E9A0A56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0" name="图片 4">
            <a:extLst>
              <a:ext uri="{FF2B5EF4-FFF2-40B4-BE49-F238E27FC236}">
                <a16:creationId xmlns:a16="http://schemas.microsoft.com/office/drawing/2014/main" id="{1C1D7E83-E4BF-40CF-BA46-28C4306EE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30" y="-273417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30">
            <a:extLst>
              <a:ext uri="{FF2B5EF4-FFF2-40B4-BE49-F238E27FC236}">
                <a16:creationId xmlns:a16="http://schemas.microsoft.com/office/drawing/2014/main" id="{712C944C-D0CE-4DED-9999-0D3C2EC67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2499701" y="4403120"/>
            <a:ext cx="1555436" cy="1454134"/>
          </a:xfrm>
          <a:prstGeom prst="rect">
            <a:avLst/>
          </a:prstGeom>
        </p:spPr>
      </p:pic>
      <p:pic>
        <p:nvPicPr>
          <p:cNvPr id="24" name="图片 30">
            <a:extLst>
              <a:ext uri="{FF2B5EF4-FFF2-40B4-BE49-F238E27FC236}">
                <a16:creationId xmlns:a16="http://schemas.microsoft.com/office/drawing/2014/main" id="{37865219-DB85-43C9-AAFE-35C964BE6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866033" y="683539"/>
            <a:ext cx="1555436" cy="14541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8E6E2BE-C00B-46EB-B086-9BA711D9E7AE}"/>
              </a:ext>
            </a:extLst>
          </p:cNvPr>
          <p:cNvSpPr txBox="1"/>
          <p:nvPr/>
        </p:nvSpPr>
        <p:spPr>
          <a:xfrm>
            <a:off x="2164496" y="2124288"/>
            <a:ext cx="780389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4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CHÀO MỪNG CÁC EM 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4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ĐẾN 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974177080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48194" y="270603"/>
            <a:ext cx="2662558" cy="20427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135434" y="3855838"/>
            <a:ext cx="6034314" cy="41449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0626855" y="3101944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251638" y="760428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0445098" y="4014532"/>
            <a:ext cx="1960249" cy="24245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683" y="962961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79C66A65-28FE-414E-A223-72E269456F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342290" y="1682943"/>
            <a:ext cx="7479964" cy="322206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7AA6079-7A30-4FA1-912F-B82A3BFA41CF}"/>
              </a:ext>
            </a:extLst>
          </p:cNvPr>
          <p:cNvSpPr txBox="1"/>
          <p:nvPr/>
        </p:nvSpPr>
        <p:spPr>
          <a:xfrm>
            <a:off x="2610445" y="1797884"/>
            <a:ext cx="698581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BÀI 78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ÔN TẬP PHÉP NHÂN, CHIA TRONG PHẠM VI 100 000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7CADA7-329B-6586-6789-1AFAE089CAAA}"/>
              </a:ext>
            </a:extLst>
          </p:cNvPr>
          <p:cNvSpPr txBox="1"/>
          <p:nvPr/>
        </p:nvSpPr>
        <p:spPr>
          <a:xfrm>
            <a:off x="934064" y="1052052"/>
            <a:ext cx="1032387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YÊU CẦU CẦN ĐẠT</a:t>
            </a:r>
          </a:p>
          <a:p>
            <a:r>
              <a:rPr lang="vi-VN" sz="2800" dirty="0"/>
              <a:t>- Thực hiện được phép nhân, chia trong phạm vi 100 000.</a:t>
            </a:r>
          </a:p>
          <a:p>
            <a:r>
              <a:rPr lang="vi-VN" sz="2800" dirty="0"/>
              <a:t>- Tính được giá trị của biểu thức liên quan đến phép cộng, trừ, nhân, chia, có và không có dấu ngoặc trong phạm vi 100 000.</a:t>
            </a:r>
          </a:p>
          <a:p>
            <a:r>
              <a:rPr lang="vi-VN" sz="2800" dirty="0"/>
              <a:t> -  Giải được bài toán thực tế liên quan đến phép cộng, trừ, nhân, chia trong phạm vi 100 000.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2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305627" y="1299830"/>
            <a:ext cx="6743519" cy="50409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94997" y="2714611"/>
            <a:ext cx="7183215" cy="493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7742223" y="4285410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5CBED5-3FDC-4F94-B99F-CFB36BA1A8E2}"/>
              </a:ext>
            </a:extLst>
          </p:cNvPr>
          <p:cNvSpPr txBox="1"/>
          <p:nvPr/>
        </p:nvSpPr>
        <p:spPr>
          <a:xfrm>
            <a:off x="6107338" y="2354493"/>
            <a:ext cx="5312509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latin typeface="+mj-lt"/>
                <a:ea typeface="Calibri" panose="020F0502020204030204" pitchFamily="34" charset="0"/>
              </a:rPr>
              <a:t>TIẾT 2</a:t>
            </a:r>
          </a:p>
          <a:p>
            <a:pPr algn="ctr">
              <a:lnSpc>
                <a:spcPct val="150000"/>
              </a:lnSpc>
            </a:pPr>
            <a:r>
              <a:rPr lang="vi-VN" sz="4800" b="1" dirty="0">
                <a:effectLst/>
                <a:latin typeface="+mj-lt"/>
                <a:ea typeface="Calibri" panose="020F0502020204030204" pitchFamily="34" charset="0"/>
              </a:rPr>
              <a:t>LUYỆN TẬP</a:t>
            </a:r>
            <a:endParaRPr lang="en-US" sz="4800" b="1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59446"/>
      </p:ext>
    </p:ext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0" y="2246310"/>
            <a:ext cx="6897825" cy="3601697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rPr>
              <a:t>â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4870659" y="350159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70" y="187896"/>
            <a:ext cx="2191122" cy="1520868"/>
          </a:xfrm>
          <a:prstGeom prst="rect">
            <a:avLst/>
          </a:prstGeom>
        </p:spPr>
      </p:pic>
      <p:sp>
        <p:nvSpPr>
          <p:cNvPr id="12" name="Google Shape;633;p34">
            <a:extLst>
              <a:ext uri="{FF2B5EF4-FFF2-40B4-BE49-F238E27FC236}">
                <a16:creationId xmlns:a16="http://schemas.microsoft.com/office/drawing/2014/main" id="{99625125-C86F-4661-9AE9-B3919A475113}"/>
              </a:ext>
            </a:extLst>
          </p:cNvPr>
          <p:cNvSpPr txBox="1">
            <a:spLocks/>
          </p:cNvSpPr>
          <p:nvPr/>
        </p:nvSpPr>
        <p:spPr>
          <a:xfrm>
            <a:off x="2220034" y="204310"/>
            <a:ext cx="7751932" cy="204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spcBef>
                <a:spcPts val="0"/>
              </a:spcBef>
              <a:buClr>
                <a:srgbClr val="000000"/>
              </a:buClr>
            </a:pPr>
            <a:r>
              <a:rPr lang="en-US" b="1" dirty="0">
                <a:solidFill>
                  <a:srgbClr val="F5865B">
                    <a:lumMod val="75000"/>
                  </a:srgb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Trò </a:t>
            </a:r>
            <a:r>
              <a:rPr lang="vi-VN" b="1" dirty="0">
                <a:solidFill>
                  <a:srgbClr val="F5865B">
                    <a:lumMod val="75000"/>
                  </a:srgb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chơi: </a:t>
            </a:r>
            <a:r>
              <a:rPr lang="en-US" b="1" dirty="0">
                <a:solidFill>
                  <a:srgbClr val="F5865B">
                    <a:lumMod val="75000"/>
                  </a:srgb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“</a:t>
            </a:r>
            <a:r>
              <a:rPr lang="vi-VN" b="1" dirty="0">
                <a:solidFill>
                  <a:srgbClr val="F5865B">
                    <a:lumMod val="75000"/>
                  </a:srgb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Đố bạn</a:t>
            </a:r>
            <a:r>
              <a:rPr lang="en-US" b="1" dirty="0">
                <a:solidFill>
                  <a:srgbClr val="F5865B">
                    <a:lumMod val="75000"/>
                  </a:srgb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4136D5-87A3-4585-ABA7-273A78798319}"/>
              </a:ext>
            </a:extLst>
          </p:cNvPr>
          <p:cNvSpPr txBox="1"/>
          <p:nvPr/>
        </p:nvSpPr>
        <p:spPr>
          <a:xfrm>
            <a:off x="1177386" y="2692085"/>
            <a:ext cx="4619247" cy="2023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vi-VN" sz="2600" b="1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Cách chơi: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+ Giáo 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: Đố bạn, đố bạn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+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Học sinh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: Đố gì, đố gì?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22B36B-21B1-4FC0-B052-BCB422426259}"/>
              </a:ext>
            </a:extLst>
          </p:cNvPr>
          <p:cNvGrpSpPr/>
          <p:nvPr/>
        </p:nvGrpSpPr>
        <p:grpSpPr>
          <a:xfrm>
            <a:off x="5519091" y="1554773"/>
            <a:ext cx="6609267" cy="5303227"/>
            <a:chOff x="5519091" y="1554773"/>
            <a:chExt cx="6609267" cy="5303227"/>
          </a:xfrm>
        </p:grpSpPr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14C1FC60-C56B-4D5D-B3D6-D7B5FBCE6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5519091" y="1554773"/>
              <a:ext cx="4073032" cy="300210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FCA248-30B1-485A-BCF1-36A166BD4CB7}"/>
                </a:ext>
              </a:extLst>
            </p:cNvPr>
            <p:cNvSpPr txBox="1"/>
            <p:nvPr/>
          </p:nvSpPr>
          <p:spPr>
            <a:xfrm>
              <a:off x="5949706" y="2446553"/>
              <a:ext cx="3296314" cy="12185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600" dirty="0">
                  <a:effectLst/>
                  <a:latin typeface="+mj-lt"/>
                  <a:ea typeface="Calibri" panose="020F0502020204030204" pitchFamily="34" charset="0"/>
                </a:rPr>
                <a:t>Đố: </a:t>
              </a:r>
              <a:r>
                <a:rPr lang="nl-NL" sz="2600" dirty="0">
                  <a:effectLst/>
                  <a:latin typeface="+mj-lt"/>
                  <a:ea typeface="Calibri" panose="020F0502020204030204" pitchFamily="34" charset="0"/>
                </a:rPr>
                <a:t>2 nghìn nhân 2 bằng mấy?</a:t>
              </a:r>
              <a:endParaRPr lang="en-US" sz="2600" dirty="0">
                <a:latin typeface="+mj-lt"/>
              </a:endParaRPr>
            </a:p>
          </p:txBody>
        </p:sp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D37E9C0D-E8F4-4753-B141-268BBC7C4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054945" y="4114979"/>
              <a:ext cx="3073413" cy="2743021"/>
            </a:xfrm>
            <a:prstGeom prst="rect">
              <a:avLst/>
            </a:prstGeom>
          </p:spPr>
        </p:pic>
      </p:grpSp>
      <p:pic>
        <p:nvPicPr>
          <p:cNvPr id="17" name="图片 17">
            <a:extLst>
              <a:ext uri="{FF2B5EF4-FFF2-40B4-BE49-F238E27FC236}">
                <a16:creationId xmlns:a16="http://schemas.microsoft.com/office/drawing/2014/main" id="{749C885B-ED47-49E8-B6D7-49FBC90E95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423499" y="1379803"/>
            <a:ext cx="2492970" cy="1913212"/>
          </a:xfrm>
          <a:prstGeom prst="rect">
            <a:avLst/>
          </a:prstGeom>
        </p:spPr>
      </p:pic>
      <p:pic>
        <p:nvPicPr>
          <p:cNvPr id="18" name="图片 25">
            <a:extLst>
              <a:ext uri="{FF2B5EF4-FFF2-40B4-BE49-F238E27FC236}">
                <a16:creationId xmlns:a16="http://schemas.microsoft.com/office/drawing/2014/main" id="{4DC4BEB6-5358-465D-96A0-1017C614726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6" y="4381203"/>
            <a:ext cx="1568989" cy="1466804"/>
          </a:xfrm>
          <a:prstGeom prst="rect">
            <a:avLst/>
          </a:prstGeom>
        </p:spPr>
      </p:pic>
      <p:pic>
        <p:nvPicPr>
          <p:cNvPr id="19" name="图片 9">
            <a:extLst>
              <a:ext uri="{FF2B5EF4-FFF2-40B4-BE49-F238E27FC236}">
                <a16:creationId xmlns:a16="http://schemas.microsoft.com/office/drawing/2014/main" id="{039C4347-0F50-4086-99EE-34CA33B966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9054945" y="492361"/>
            <a:ext cx="3308804" cy="2557922"/>
          </a:xfrm>
          <a:prstGeom prst="rect">
            <a:avLst/>
          </a:prstGeom>
        </p:spPr>
      </p:pic>
      <p:pic>
        <p:nvPicPr>
          <p:cNvPr id="20" name="图片 15">
            <a:extLst>
              <a:ext uri="{FF2B5EF4-FFF2-40B4-BE49-F238E27FC236}">
                <a16:creationId xmlns:a16="http://schemas.microsoft.com/office/drawing/2014/main" id="{E2BF7C34-0E0E-421C-B9AA-48BD735FE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461189" y="5571513"/>
            <a:ext cx="1120727" cy="914400"/>
          </a:xfrm>
          <a:prstGeom prst="rect">
            <a:avLst/>
          </a:prstGeom>
        </p:spPr>
      </p:pic>
      <p:pic>
        <p:nvPicPr>
          <p:cNvPr id="21" name="图片 15">
            <a:extLst>
              <a:ext uri="{FF2B5EF4-FFF2-40B4-BE49-F238E27FC236}">
                <a16:creationId xmlns:a16="http://schemas.microsoft.com/office/drawing/2014/main" id="{E5C137FB-8DE3-4E9B-8A81-812E648A4E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555607" y="5694801"/>
            <a:ext cx="112072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3281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9">
            <a:extLst>
              <a:ext uri="{FF2B5EF4-FFF2-40B4-BE49-F238E27FC236}">
                <a16:creationId xmlns:a16="http://schemas.microsoft.com/office/drawing/2014/main" id="{E944B226-2115-4953-8A77-AF0ABF8F4B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9054945" y="492361"/>
            <a:ext cx="3308804" cy="2557922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>
            <a:off x="407246" y="2246310"/>
            <a:ext cx="6897825" cy="3601697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rPr>
              <a:t>â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7" name="Picture 22">
            <a:extLst>
              <a:ext uri="{FF2B5EF4-FFF2-40B4-BE49-F238E27FC236}">
                <a16:creationId xmlns:a16="http://schemas.microsoft.com/office/drawing/2014/main" id="{5C4CAEB6-9E6F-4943-8298-46E32BAA9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09421" y="1618078"/>
            <a:ext cx="4338563" cy="26990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4870659" y="3501599"/>
            <a:ext cx="1895912" cy="2743021"/>
          </a:xfrm>
          <a:prstGeom prst="rect">
            <a:avLst/>
          </a:prstGeom>
        </p:spPr>
      </p:pic>
      <p:sp>
        <p:nvSpPr>
          <p:cNvPr id="12" name="Google Shape;633;p34">
            <a:extLst>
              <a:ext uri="{FF2B5EF4-FFF2-40B4-BE49-F238E27FC236}">
                <a16:creationId xmlns:a16="http://schemas.microsoft.com/office/drawing/2014/main" id="{99625125-C86F-4661-9AE9-B3919A475113}"/>
              </a:ext>
            </a:extLst>
          </p:cNvPr>
          <p:cNvSpPr txBox="1">
            <a:spLocks/>
          </p:cNvSpPr>
          <p:nvPr/>
        </p:nvSpPr>
        <p:spPr>
          <a:xfrm>
            <a:off x="2220034" y="204310"/>
            <a:ext cx="7751932" cy="204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Trò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chơi: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“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Đố 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4136D5-87A3-4585-ABA7-273A78798319}"/>
              </a:ext>
            </a:extLst>
          </p:cNvPr>
          <p:cNvSpPr txBox="1"/>
          <p:nvPr/>
        </p:nvSpPr>
        <p:spPr>
          <a:xfrm>
            <a:off x="1177386" y="2692085"/>
            <a:ext cx="4619247" cy="2023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Cách chơi: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+ Giáo 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: Đố bạn, đố bạn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+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Học sinh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: Đố gì, đố gì?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FCA248-30B1-485A-BCF1-36A166BD4CB7}"/>
              </a:ext>
            </a:extLst>
          </p:cNvPr>
          <p:cNvSpPr txBox="1"/>
          <p:nvPr/>
        </p:nvSpPr>
        <p:spPr>
          <a:xfrm>
            <a:off x="8130545" y="2234466"/>
            <a:ext cx="3296314" cy="121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2 nghìn nhân 2 bằng 4 trăm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34C5749A-49BC-4785-94FE-583884F2A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47490" y="3718870"/>
            <a:ext cx="2839796" cy="3045357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29D12E02-D225-438B-9AAF-ADA3E90E67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70" y="187896"/>
            <a:ext cx="2191122" cy="1520868"/>
          </a:xfrm>
          <a:prstGeom prst="rect">
            <a:avLst/>
          </a:prstGeom>
        </p:spPr>
      </p:pic>
      <p:pic>
        <p:nvPicPr>
          <p:cNvPr id="14" name="图片 17">
            <a:extLst>
              <a:ext uri="{FF2B5EF4-FFF2-40B4-BE49-F238E27FC236}">
                <a16:creationId xmlns:a16="http://schemas.microsoft.com/office/drawing/2014/main" id="{66CD17C1-4D9C-4055-B1A9-3518F17133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423499" y="1379803"/>
            <a:ext cx="2492970" cy="1913212"/>
          </a:xfrm>
          <a:prstGeom prst="rect">
            <a:avLst/>
          </a:prstGeom>
        </p:spPr>
      </p:pic>
      <p:pic>
        <p:nvPicPr>
          <p:cNvPr id="16" name="图片 25">
            <a:extLst>
              <a:ext uri="{FF2B5EF4-FFF2-40B4-BE49-F238E27FC236}">
                <a16:creationId xmlns:a16="http://schemas.microsoft.com/office/drawing/2014/main" id="{2163EA17-6474-4298-AD11-03E905A8EC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6" y="4381203"/>
            <a:ext cx="1568989" cy="1466804"/>
          </a:xfrm>
          <a:prstGeom prst="rect">
            <a:avLst/>
          </a:prstGeom>
        </p:spPr>
      </p:pic>
      <p:pic>
        <p:nvPicPr>
          <p:cNvPr id="20" name="图片 15">
            <a:extLst>
              <a:ext uri="{FF2B5EF4-FFF2-40B4-BE49-F238E27FC236}">
                <a16:creationId xmlns:a16="http://schemas.microsoft.com/office/drawing/2014/main" id="{841E90C3-7275-416D-99CE-FB707C7051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461189" y="5571513"/>
            <a:ext cx="1120727" cy="914400"/>
          </a:xfrm>
          <a:prstGeom prst="rect">
            <a:avLst/>
          </a:prstGeom>
        </p:spPr>
      </p:pic>
      <p:pic>
        <p:nvPicPr>
          <p:cNvPr id="21" name="图片 15">
            <a:extLst>
              <a:ext uri="{FF2B5EF4-FFF2-40B4-BE49-F238E27FC236}">
                <a16:creationId xmlns:a16="http://schemas.microsoft.com/office/drawing/2014/main" id="{B8263674-5B1D-44C0-B946-0FBDE50AAC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555607" y="5694801"/>
            <a:ext cx="112072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686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7654337" y="3384854"/>
            <a:ext cx="5702109" cy="391678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960078" y="85617"/>
            <a:ext cx="2625212" cy="182217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489569" y="4770208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E87FC23-D788-4674-BBBA-1104D4210F60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31" name="图片 5">
              <a:extLst>
                <a:ext uri="{FF2B5EF4-FFF2-40B4-BE49-F238E27FC236}">
                  <a16:creationId xmlns:a16="http://schemas.microsoft.com/office/drawing/2014/main" id="{D1EF3E4E-BA2D-4060-A55B-2621449DC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E7A6D94-0EBE-4222-BC72-A4B847FB1AA2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FBA82BF-5FC8-4821-B4BF-C9DBFA48275C}"/>
                  </a:ext>
                </a:extLst>
              </p:cNvPr>
              <p:cNvSpPr txBox="1"/>
              <p:nvPr/>
            </p:nvSpPr>
            <p:spPr>
              <a:xfrm>
                <a:off x="833139" y="1818987"/>
                <a:ext cx="8110009" cy="4132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b="1" dirty="0">
                    <a:effectLst/>
                    <a:latin typeface="+mj-lt"/>
                    <a:ea typeface="Calibri" panose="020F0502020204030204" pitchFamily="34" charset="0"/>
                  </a:rPr>
                  <a:t>a. 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Tích của 1 508 và 6 là: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A. 9 048</a:t>
                </a:r>
                <a:r>
                  <a:rPr lang="vi-VN" sz="2600" dirty="0"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B. 6 048</a:t>
                </a:r>
                <a:r>
                  <a:rPr lang="vi-VN" sz="2600" dirty="0"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C. 9 008</a:t>
                </a:r>
                <a:r>
                  <a:rPr lang="vi-VN" sz="2600" dirty="0"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D. 9 042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b="1" dirty="0">
                    <a:effectLst/>
                    <a:latin typeface="+mj-lt"/>
                    <a:ea typeface="Calibri" panose="020F0502020204030204" pitchFamily="34" charset="0"/>
                  </a:rPr>
                  <a:t>b. 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Thương của 35 145 và 5 là: 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A. 729         B. 7 029</a:t>
                </a:r>
                <a:r>
                  <a:rPr lang="vi-VN" sz="2600" dirty="0"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C. 7 092</a:t>
                </a:r>
                <a:r>
                  <a:rPr lang="vi-VN" sz="2600" dirty="0"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D. 7 028 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b="1" dirty="0">
                    <a:effectLst/>
                    <a:latin typeface="+mj-lt"/>
                    <a:ea typeface="Calibri" panose="020F0502020204030204" pitchFamily="34" charset="0"/>
                  </a:rPr>
                  <a:t>c. 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Giá trị của biểu thức 27 180 : (3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2) là: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A. 9 060      B. 18 120</a:t>
                </a:r>
                <a:r>
                  <a:rPr lang="vi-VN" sz="2600" dirty="0"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C. 960</a:t>
                </a:r>
                <a:r>
                  <a:rPr lang="vi-VN" sz="2600" dirty="0"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D. 4 530 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FBA82BF-5FC8-4821-B4BF-C9DBFA482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39" y="1818987"/>
                <a:ext cx="8110009" cy="4132157"/>
              </a:xfrm>
              <a:prstGeom prst="rect">
                <a:avLst/>
              </a:prstGeom>
              <a:blipFill>
                <a:blip r:embed="rId6"/>
                <a:stretch>
                  <a:fillRect l="-1353" b="-2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FB56E94C-1FE9-42E1-AB99-563B19E927FF}"/>
              </a:ext>
            </a:extLst>
          </p:cNvPr>
          <p:cNvSpPr txBox="1"/>
          <p:nvPr/>
        </p:nvSpPr>
        <p:spPr>
          <a:xfrm>
            <a:off x="2441346" y="778292"/>
            <a:ext cx="7030064" cy="6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Chọn câu trả lời đúng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35" name="图片 17">
            <a:extLst>
              <a:ext uri="{FF2B5EF4-FFF2-40B4-BE49-F238E27FC236}">
                <a16:creationId xmlns:a16="http://schemas.microsoft.com/office/drawing/2014/main" id="{18B0B7F0-59CE-4092-A9BC-6948F6222F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6080332" y="1364311"/>
            <a:ext cx="1464603" cy="1123999"/>
          </a:xfrm>
          <a:prstGeom prst="rect">
            <a:avLst/>
          </a:prstGeom>
        </p:spPr>
      </p:pic>
      <p:pic>
        <p:nvPicPr>
          <p:cNvPr id="36" name="图片 18">
            <a:extLst>
              <a:ext uri="{FF2B5EF4-FFF2-40B4-BE49-F238E27FC236}">
                <a16:creationId xmlns:a16="http://schemas.microsoft.com/office/drawing/2014/main" id="{A92F199C-8CBB-4BC5-9FCD-DB9F89F4E7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09111" y="1818987"/>
            <a:ext cx="749290" cy="61134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CB95923-0C64-48E9-9ACD-5FCBD3A5E436}"/>
              </a:ext>
            </a:extLst>
          </p:cNvPr>
          <p:cNvSpPr/>
          <p:nvPr/>
        </p:nvSpPr>
        <p:spPr>
          <a:xfrm>
            <a:off x="794254" y="2663318"/>
            <a:ext cx="511277" cy="5522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E693AB-6687-4EFB-BC5A-24CC8D39573F}"/>
              </a:ext>
            </a:extLst>
          </p:cNvPr>
          <p:cNvSpPr/>
          <p:nvPr/>
        </p:nvSpPr>
        <p:spPr>
          <a:xfrm>
            <a:off x="2588641" y="4036412"/>
            <a:ext cx="511277" cy="5522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2A76E6C-7276-457B-A001-B945437E9FFF}"/>
              </a:ext>
            </a:extLst>
          </p:cNvPr>
          <p:cNvSpPr/>
          <p:nvPr/>
        </p:nvSpPr>
        <p:spPr>
          <a:xfrm>
            <a:off x="6295367" y="5431800"/>
            <a:ext cx="511277" cy="5522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646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8748988" y="2458153"/>
            <a:ext cx="3081227" cy="4457944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37768" y="805649"/>
            <a:ext cx="2024877" cy="15539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749FA8C-4F1A-4069-A2A9-6AA898910EDF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22" name="图片 5">
              <a:extLst>
                <a:ext uri="{FF2B5EF4-FFF2-40B4-BE49-F238E27FC236}">
                  <a16:creationId xmlns:a16="http://schemas.microsoft.com/office/drawing/2014/main" id="{100ADE55-EB82-4990-A956-240CE855E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BD29E2-76D3-42EA-B299-87BEA8F7A584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A4C813B-F930-48DB-A64F-A3E9D281B223}"/>
              </a:ext>
            </a:extLst>
          </p:cNvPr>
          <p:cNvSpPr txBox="1"/>
          <p:nvPr/>
        </p:nvSpPr>
        <p:spPr>
          <a:xfrm>
            <a:off x="2139704" y="841871"/>
            <a:ext cx="6459792" cy="6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Tính giá trị của biểu thức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26" name="Picture 11">
            <a:extLst>
              <a:ext uri="{FF2B5EF4-FFF2-40B4-BE49-F238E27FC236}">
                <a16:creationId xmlns:a16="http://schemas.microsoft.com/office/drawing/2014/main" id="{1F890AF7-588F-480C-8C57-BE8D319477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51243" y="1929142"/>
            <a:ext cx="5318768" cy="3161789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:a16="http://schemas.microsoft.com/office/drawing/2014/main" id="{BFD6C7B2-01AB-49E1-9DBC-CE58103401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6926074" y="3716594"/>
            <a:ext cx="1896811" cy="2744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924C970-F87F-469D-8A1E-3E7DBE71EE54}"/>
                  </a:ext>
                </a:extLst>
              </p:cNvPr>
              <p:cNvSpPr txBox="1"/>
              <p:nvPr/>
            </p:nvSpPr>
            <p:spPr>
              <a:xfrm>
                <a:off x="1902398" y="2009231"/>
                <a:ext cx="3794503" cy="2726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a. (6 000 + 3 000) </a:t>
                </a:r>
                <a14:m>
                  <m:oMath xmlns:m="http://schemas.openxmlformats.org/officeDocument/2006/math">
                    <m:r>
                      <a:rPr lang="nl-NL" sz="26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5         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b. 18 000 : 6 </a:t>
                </a:r>
                <a14:m>
                  <m:oMath xmlns:m="http://schemas.openxmlformats.org/officeDocument/2006/math">
                    <m:r>
                      <a:rPr lang="nl-NL" sz="26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3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c. (40 000 – 5 000) : 7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d. 7 000 </a:t>
                </a:r>
                <a14:m>
                  <m:oMath xmlns:m="http://schemas.openxmlformats.org/officeDocument/2006/math">
                    <m:r>
                      <a:rPr lang="nl-NL" sz="26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(2 </a:t>
                </a:r>
                <a14:m>
                  <m:oMath xmlns:m="http://schemas.openxmlformats.org/officeDocument/2006/math">
                    <m:r>
                      <a:rPr lang="nl-NL" sz="26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3)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924C970-F87F-469D-8A1E-3E7DBE71E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398" y="2009231"/>
                <a:ext cx="3794503" cy="2726644"/>
              </a:xfrm>
              <a:prstGeom prst="rect">
                <a:avLst/>
              </a:prstGeom>
              <a:blipFill>
                <a:blip r:embed="rId9"/>
                <a:stretch>
                  <a:fillRect l="-2889" b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图片 10">
            <a:extLst>
              <a:ext uri="{FF2B5EF4-FFF2-40B4-BE49-F238E27FC236}">
                <a16:creationId xmlns:a16="http://schemas.microsoft.com/office/drawing/2014/main" id="{26EC4F1A-DB0E-4D7B-9665-2E2B5B150B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6985902" y="2514600"/>
            <a:ext cx="742253" cy="605603"/>
          </a:xfrm>
          <a:prstGeom prst="rect">
            <a:avLst/>
          </a:prstGeom>
        </p:spPr>
      </p:pic>
      <p:pic>
        <p:nvPicPr>
          <p:cNvPr id="30" name="图片 23">
            <a:extLst>
              <a:ext uri="{FF2B5EF4-FFF2-40B4-BE49-F238E27FC236}">
                <a16:creationId xmlns:a16="http://schemas.microsoft.com/office/drawing/2014/main" id="{2CFF3EE6-ACB9-4E6B-9ACD-F7D786DB72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8054339" y="2658464"/>
            <a:ext cx="1178598" cy="1101838"/>
          </a:xfrm>
          <a:prstGeom prst="rect">
            <a:avLst/>
          </a:prstGeom>
        </p:spPr>
      </p:pic>
      <p:pic>
        <p:nvPicPr>
          <p:cNvPr id="31" name="图片 10">
            <a:extLst>
              <a:ext uri="{FF2B5EF4-FFF2-40B4-BE49-F238E27FC236}">
                <a16:creationId xmlns:a16="http://schemas.microsoft.com/office/drawing/2014/main" id="{C948E145-E30B-4A0F-AF2B-89CFFAD95F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6395515" y="756155"/>
            <a:ext cx="742253" cy="605603"/>
          </a:xfrm>
          <a:prstGeom prst="rect">
            <a:avLst/>
          </a:prstGeom>
        </p:spPr>
      </p:pic>
      <p:pic>
        <p:nvPicPr>
          <p:cNvPr id="32" name="图片 10">
            <a:extLst>
              <a:ext uri="{FF2B5EF4-FFF2-40B4-BE49-F238E27FC236}">
                <a16:creationId xmlns:a16="http://schemas.microsoft.com/office/drawing/2014/main" id="{D04092EB-BE72-477E-A66D-193AA0467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709734" y="5320540"/>
            <a:ext cx="742253" cy="605603"/>
          </a:xfrm>
          <a:prstGeom prst="rect">
            <a:avLst/>
          </a:prstGeom>
        </p:spPr>
      </p:pic>
      <p:pic>
        <p:nvPicPr>
          <p:cNvPr id="34" name="图片 23">
            <a:extLst>
              <a:ext uri="{FF2B5EF4-FFF2-40B4-BE49-F238E27FC236}">
                <a16:creationId xmlns:a16="http://schemas.microsoft.com/office/drawing/2014/main" id="{3058CC21-AA67-48FC-8C91-FF46439A9B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235352" y="4415366"/>
            <a:ext cx="1557997" cy="14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6865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843</Words>
  <Application>Microsoft Office PowerPoint</Application>
  <PresentationFormat>Widescreen</PresentationFormat>
  <Paragraphs>111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等线</vt:lpstr>
      <vt:lpstr>Arial</vt:lpstr>
      <vt:lpstr>Cambria Math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Thao Phuong</cp:lastModifiedBy>
  <cp:revision>122</cp:revision>
  <dcterms:created xsi:type="dcterms:W3CDTF">2017-05-23T12:09:32Z</dcterms:created>
  <dcterms:modified xsi:type="dcterms:W3CDTF">2023-05-05T04:38:21Z</dcterms:modified>
</cp:coreProperties>
</file>