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 id="2147483696" r:id="rId4"/>
  </p:sldMasterIdLst>
  <p:notesMasterIdLst>
    <p:notesMasterId r:id="rId21"/>
  </p:notesMasterIdLst>
  <p:sldIdLst>
    <p:sldId id="764" r:id="rId5"/>
    <p:sldId id="321" r:id="rId6"/>
    <p:sldId id="322" r:id="rId7"/>
    <p:sldId id="257" r:id="rId8"/>
    <p:sldId id="762" r:id="rId9"/>
    <p:sldId id="277" r:id="rId10"/>
    <p:sldId id="300" r:id="rId11"/>
    <p:sldId id="323" r:id="rId12"/>
    <p:sldId id="294" r:id="rId13"/>
    <p:sldId id="316" r:id="rId14"/>
    <p:sldId id="324" r:id="rId15"/>
    <p:sldId id="318" r:id="rId16"/>
    <p:sldId id="270" r:id="rId17"/>
    <p:sldId id="301" r:id="rId18"/>
    <p:sldId id="763" r:id="rId19"/>
    <p:sldId id="32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46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3D1A-AC65-498A-A19C-780DF5E628FF}" type="datetimeFigureOut">
              <a:rPr lang="en-US" smtClean="0"/>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82D70-22AD-4E64-8721-344FA7A8BFE7}" type="slidenum">
              <a:rPr lang="en-US" smtClean="0"/>
              <a:t>‹#›</a:t>
            </a:fld>
            <a:endParaRPr lang="en-US"/>
          </a:p>
        </p:txBody>
      </p:sp>
    </p:spTree>
    <p:extLst>
      <p:ext uri="{BB962C8B-B14F-4D97-AF65-F5344CB8AC3E}">
        <p14:creationId xmlns:p14="http://schemas.microsoft.com/office/powerpoint/2010/main" val="192241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2023/4/13</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221344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202373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36094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8932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398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358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463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94861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19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124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828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2023/4/13</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020729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1863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616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61380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45819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36859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68641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733782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868485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3242703"/>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853251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8107062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682245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148397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6077685"/>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551196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3566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57064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5169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6444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9565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Tree>
    <p:extLst>
      <p:ext uri="{BB962C8B-B14F-4D97-AF65-F5344CB8AC3E}">
        <p14:creationId xmlns:p14="http://schemas.microsoft.com/office/powerpoint/2010/main" val="318369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103975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4860816"/>
            <a:ext cx="12192001" cy="1999021"/>
          </a:xfrm>
          <a:prstGeom prst="rect">
            <a:avLst/>
          </a:prstGeom>
        </p:spPr>
      </p:pic>
    </p:spTree>
    <p:extLst>
      <p:ext uri="{BB962C8B-B14F-4D97-AF65-F5344CB8AC3E}">
        <p14:creationId xmlns:p14="http://schemas.microsoft.com/office/powerpoint/2010/main" val="2147238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46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3678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9408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1099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2792679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9237915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499092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2023/4/13</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7018497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8725898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 xmlns:a16="http://schemas.microsoft.com/office/drawing/2014/main" id="{04B82C67-F52D-68A0-D8BA-A1AE304335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1668" y="313266"/>
            <a:ext cx="1102783" cy="1102783"/>
          </a:xfrm>
          <a:prstGeom prst="rect">
            <a:avLst/>
          </a:prstGeom>
        </p:spPr>
      </p:pic>
    </p:spTree>
    <p:extLst>
      <p:ext uri="{BB962C8B-B14F-4D97-AF65-F5344CB8AC3E}">
        <p14:creationId xmlns:p14="http://schemas.microsoft.com/office/powerpoint/2010/main" val="1029661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740261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 xmlns:a16="http://schemas.microsoft.com/office/drawing/2014/main" id="{90133955-04BF-431C-8FF6-0B91B8CDE4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descr="5b704932184e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13335" y="-36830"/>
            <a:ext cx="12204700" cy="6929120"/>
          </a:xfrm>
          <a:prstGeom prst="rect">
            <a:avLst/>
          </a:prstGeom>
        </p:spPr>
      </p:pic>
      <p:sp>
        <p:nvSpPr>
          <p:cNvPr id="8" name="圆角矩形 7"/>
          <p:cNvSpPr/>
          <p:nvPr userDrawn="1"/>
        </p:nvSpPr>
        <p:spPr>
          <a:xfrm>
            <a:off x="489585" y="334645"/>
            <a:ext cx="11212830" cy="62998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60961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121917" tIns="60958" rIns="121917" bIns="60958"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121917" tIns="60958" rIns="121917" bIns="6095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121917" tIns="60958" rIns="121917" bIns="60958" rtlCol="0" anchor="ctr"/>
          <a:lstStyle>
            <a:lvl1pPr algn="l">
              <a:defRPr sz="1200">
                <a:solidFill>
                  <a:schemeClr val="tx1">
                    <a:tint val="75000"/>
                  </a:schemeClr>
                </a:solidFill>
              </a:defRPr>
            </a:lvl1pPr>
          </a:lstStyle>
          <a:p>
            <a:pPr defTabSz="914377"/>
            <a:fld id="{0516EE7D-276B-4CA8-9C22-89EEC56C6BE5}" type="datetimeFigureOut">
              <a:rPr lang="zh-CN" altLang="en-US" smtClean="0">
                <a:solidFill>
                  <a:prstClr val="black">
                    <a:tint val="75000"/>
                  </a:prstClr>
                </a:solidFill>
              </a:rPr>
              <a:pPr defTabSz="914377"/>
              <a:t>2023/4/13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121917" tIns="60958" rIns="121917" bIns="60958"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121917" tIns="60958" rIns="121917" bIns="60958" rtlCol="0" anchor="ctr"/>
          <a:lstStyle>
            <a:lvl1pPr algn="r">
              <a:defRPr sz="1200">
                <a:solidFill>
                  <a:schemeClr val="tx1">
                    <a:tint val="75000"/>
                  </a:schemeClr>
                </a:solidFill>
              </a:defRPr>
            </a:lvl1pPr>
          </a:lstStyle>
          <a:p>
            <a:pPr defTabSz="914377"/>
            <a:fld id="{06CC75A5-5D54-41D7-824F-98141794C68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2222465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audio" Target="../media/audio1.wav"/><Relationship Id="rId5" Type="http://schemas.openxmlformats.org/officeDocument/2006/relationships/image" Target="../media/image42.png"/><Relationship Id="rId10" Type="http://schemas.openxmlformats.org/officeDocument/2006/relationships/audio" Target="../media/audio3.wav"/><Relationship Id="rId4" Type="http://schemas.openxmlformats.org/officeDocument/2006/relationships/image" Target="../media/image16.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22.emf"/><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3914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487488" cy="1487488"/>
          </a:xfrm>
          <a:prstGeom prst="rect">
            <a:avLst/>
          </a:prstGeom>
        </p:spPr>
      </p:pic>
      <p:sp>
        <p:nvSpPr>
          <p:cNvPr id="6" name="TextBox 5"/>
          <p:cNvSpPr txBox="1"/>
          <p:nvPr/>
        </p:nvSpPr>
        <p:spPr>
          <a:xfrm>
            <a:off x="3125736" y="316192"/>
            <a:ext cx="6461249" cy="553992"/>
          </a:xfrm>
          <a:prstGeom prst="rect">
            <a:avLst/>
          </a:prstGeom>
          <a:noFill/>
        </p:spPr>
        <p:txBody>
          <a:bodyPr wrap="square" lIns="121914" tIns="60957" rIns="121914" bIns="60957" rtlCol="0">
            <a:spAutoFit/>
          </a:bodyPr>
          <a:lstStyle/>
          <a:p>
            <a:pPr defTabSz="914354"/>
            <a:r>
              <a:rPr lang="en-US" sz="2800" b="1" dirty="0">
                <a:solidFill>
                  <a:srgbClr val="70AD47">
                    <a:lumMod val="75000"/>
                  </a:srgbClr>
                </a:solidFill>
                <a:latin typeface="Times New Roman" pitchFamily="18" charset="0"/>
                <a:cs typeface="Times New Roman" pitchFamily="18" charset="0"/>
              </a:rPr>
              <a:t>TRƯỜNG TIỂU HỌC PHÚC LỢI</a:t>
            </a:r>
            <a:endParaRPr lang="vi-VN" sz="28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4420967" y="1044413"/>
            <a:ext cx="3497209" cy="615547"/>
          </a:xfrm>
          <a:prstGeom prst="rect">
            <a:avLst/>
          </a:prstGeom>
          <a:noFill/>
        </p:spPr>
        <p:txBody>
          <a:bodyPr wrap="square" lIns="121914" tIns="60957" rIns="121914" bIns="60957" rtlCol="0">
            <a:spAutoFit/>
          </a:bodyPr>
          <a:lstStyle/>
          <a:p>
            <a:pPr algn="ctr" defTabSz="914354">
              <a:defRPr/>
            </a:pPr>
            <a:r>
              <a:rPr lang="en-US" sz="3200" b="1" spc="-113">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rPr>
              <a:t>TUẦN 15</a:t>
            </a:r>
            <a:endParaRPr lang="en-US" sz="3200" b="1" spc="-113" dirty="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543123" y="2136341"/>
            <a:ext cx="11581144" cy="2154430"/>
          </a:xfrm>
          <a:prstGeom prst="rect">
            <a:avLst/>
          </a:prstGeom>
          <a:noFill/>
        </p:spPr>
        <p:txBody>
          <a:bodyPr wrap="square" lIns="121914" tIns="60957" rIns="121914" bIns="60957" rtlCol="0">
            <a:spAutoFit/>
          </a:bodyPr>
          <a:lstStyle/>
          <a:p>
            <a:pPr algn="ctr" defTabSz="914354"/>
            <a:r>
              <a:rPr lang="en-US" sz="4400" b="1" err="1">
                <a:solidFill>
                  <a:srgbClr val="002060"/>
                </a:solidFill>
                <a:latin typeface="Times New Roman" panose="02020603050405020304" pitchFamily="18" charset="0"/>
                <a:ea typeface="Zilla Slab" pitchFamily="2" charset="0"/>
                <a:cs typeface="Times New Roman" panose="02020603050405020304" pitchFamily="18" charset="0"/>
              </a:rPr>
              <a:t>Tiếng</a:t>
            </a:r>
            <a:r>
              <a:rPr lang="en-US" sz="4400" b="1">
                <a:solidFill>
                  <a:srgbClr val="002060"/>
                </a:solidFill>
                <a:latin typeface="Times New Roman" panose="02020603050405020304" pitchFamily="18" charset="0"/>
                <a:ea typeface="Zilla Slab" pitchFamily="2" charset="0"/>
                <a:cs typeface="Times New Roman" panose="02020603050405020304" pitchFamily="18" charset="0"/>
              </a:rPr>
              <a:t> </a:t>
            </a:r>
            <a:r>
              <a:rPr lang="en-US" sz="4400" b="1" smtClean="0">
                <a:solidFill>
                  <a:srgbClr val="002060"/>
                </a:solidFill>
                <a:latin typeface="Times New Roman" panose="02020603050405020304" pitchFamily="18" charset="0"/>
                <a:ea typeface="Zilla Slab" pitchFamily="2" charset="0"/>
                <a:cs typeface="Times New Roman" panose="02020603050405020304" pitchFamily="18" charset="0"/>
              </a:rPr>
              <a:t>Việt</a:t>
            </a:r>
          </a:p>
          <a:p>
            <a:pPr defTabSz="914354"/>
            <a:r>
              <a:rPr lang="en-US" sz="4400" b="1" smtClean="0">
                <a:solidFill>
                  <a:srgbClr val="002060"/>
                </a:solidFill>
                <a:latin typeface="Times New Roman" panose="02020603050405020304" pitchFamily="18" charset="0"/>
                <a:ea typeface="Zilla Slab" pitchFamily="2" charset="0"/>
                <a:cs typeface="Times New Roman" panose="02020603050405020304" pitchFamily="18" charset="0"/>
              </a:rPr>
              <a:t> </a:t>
            </a:r>
            <a:r>
              <a:rPr lang="en-US" sz="4400" b="1" smtClean="0">
                <a:solidFill>
                  <a:srgbClr val="002060"/>
                </a:solidFill>
                <a:latin typeface="Times New Roman" panose="02020603050405020304" pitchFamily="18" charset="0"/>
                <a:ea typeface="Zilla Slab" pitchFamily="2" charset="0"/>
                <a:cs typeface="Times New Roman" panose="02020603050405020304" pitchFamily="18" charset="0"/>
              </a:rPr>
              <a:t>Bài </a:t>
            </a:r>
            <a:r>
              <a:rPr lang="en-US" sz="4400" b="1" smtClean="0">
                <a:solidFill>
                  <a:srgbClr val="002060"/>
                </a:solidFill>
                <a:latin typeface="Times New Roman" panose="02020603050405020304" pitchFamily="18" charset="0"/>
                <a:ea typeface="Zilla Slab" pitchFamily="2" charset="0"/>
                <a:cs typeface="Times New Roman" panose="02020603050405020304" pitchFamily="18" charset="0"/>
              </a:rPr>
              <a:t>24 </a:t>
            </a:r>
            <a:r>
              <a:rPr lang="en-US" sz="4400" b="1" smtClean="0">
                <a:solidFill>
                  <a:srgbClr val="002060"/>
                </a:solidFill>
                <a:latin typeface="Times New Roman" panose="02020603050405020304" pitchFamily="18" charset="0"/>
                <a:ea typeface="Zilla Slab" pitchFamily="2" charset="0"/>
                <a:cs typeface="Times New Roman" panose="02020603050405020304" pitchFamily="18" charset="0"/>
              </a:rPr>
              <a:t>.</a:t>
            </a:r>
            <a:r>
              <a:rPr lang="en-US" sz="4400" b="1" smtClean="0">
                <a:solidFill>
                  <a:srgbClr val="FF0000"/>
                </a:solidFill>
                <a:latin typeface="Times New Roman" panose="02020603050405020304" pitchFamily="18" charset="0"/>
                <a:ea typeface="Zilla Slab" pitchFamily="2" charset="0"/>
                <a:cs typeface="Times New Roman" panose="02020603050405020304" pitchFamily="18" charset="0"/>
              </a:rPr>
              <a:t>Viết đoạn văn về một nhân vật yêu thích trong câu chuyện đã đọc, đã nghe.</a:t>
            </a:r>
            <a:endParaRPr lang="en-US" sz="4400" b="1" dirty="0">
              <a:solidFill>
                <a:srgbClr val="FF0000"/>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586011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 xmlns:a16="http://schemas.microsoft.com/office/drawing/2014/main" id="{FFDBBB86-CBA7-4770-9185-EF8D93112F3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smtClean="0">
                <a:solidFill>
                  <a:srgbClr val="000000"/>
                </a:solidFill>
                <a:latin typeface="Calibri" panose="020F0502020204030204" pitchFamily="34" charset="0"/>
                <a:cs typeface="Calibri" panose="020F0502020204030204" pitchFamily="34" charset="0"/>
              </a:rPr>
              <a:t>    Trong </a:t>
            </a:r>
            <a:r>
              <a:rPr lang="vi-VN" sz="2400" dirty="0">
                <a:solidFill>
                  <a:srgbClr val="000000"/>
                </a:solidFill>
                <a:latin typeface="Calibri" panose="020F0502020204030204" pitchFamily="34" charset="0"/>
                <a:cs typeface="Calibri" panose="020F0502020204030204" pitchFamily="34" charset="0"/>
              </a:rPr>
              <a:t>kho tàng văn học dân gian, em đã được học và đọc rất nhiều câu chuyện hay. Nhưng có lẽ, </a:t>
            </a:r>
            <a:r>
              <a:rPr lang="en-US" sz="2400" dirty="0">
                <a:solidFill>
                  <a:srgbClr val="000000"/>
                </a:solidFill>
                <a:latin typeface="Calibri" panose="020F0502020204030204" pitchFamily="34" charset="0"/>
                <a:cs typeface="Calibri" panose="020F0502020204030204" pitchFamily="34" charset="0"/>
              </a:rPr>
              <a:t>E</a:t>
            </a:r>
            <a:r>
              <a:rPr lang="vi-VN" sz="2400" dirty="0">
                <a:solidFill>
                  <a:srgbClr val="000000"/>
                </a:solidFill>
                <a:latin typeface="Calibri" panose="020F0502020204030204" pitchFamily="34" charset="0"/>
                <a:cs typeface="Calibri" panose="020F0502020204030204" pitchFamily="34" charset="0"/>
              </a:rPr>
              <a:t>m bé thông minh trong một câu chuyện cổ tích cùng tên là nhân vật mà em yêu thích nhất. Em bé ấy có trí thông minh lỗi lạc hơn người. Em đã vượt qua rất nhiều lần thử thách gian nan. Mỗi lần sau lại khó hơn lần trước, thế nhưng em đã vượt qua những thử thách ấy rất nhẹ nhàng bằng cách đố ngược lại hay bằng kinh nghiệm của đời sống dân gian. Trí thông minh của em thật đáng khâm phục. Từ hình ảnh của cậu bé, bản thân em cũng tự hứa sẽ cố gắng học tập tốt hơn nữa.  </a:t>
            </a:r>
          </a:p>
        </p:txBody>
      </p:sp>
      <p:pic>
        <p:nvPicPr>
          <p:cNvPr id="27" name="Picture 26">
            <a:extLst>
              <a:ext uri="{FF2B5EF4-FFF2-40B4-BE49-F238E27FC236}">
                <a16:creationId xmlns="" xmlns:a16="http://schemas.microsoft.com/office/drawing/2014/main" id="{F6753035-6D8D-4BD4-B20D-C88D78C72DD6}"/>
              </a:ext>
            </a:extLst>
          </p:cNvPr>
          <p:cNvPicPr>
            <a:picLocks noChangeAspect="1"/>
          </p:cNvPicPr>
          <p:nvPr/>
        </p:nvPicPr>
        <p:blipFill>
          <a:blip r:embed="rId6"/>
          <a:stretch>
            <a:fillRect/>
          </a:stretch>
        </p:blipFill>
        <p:spPr>
          <a:xfrm>
            <a:off x="2572283" y="167426"/>
            <a:ext cx="3461047" cy="2037027"/>
          </a:xfrm>
          <a:prstGeom prst="rect">
            <a:avLst/>
          </a:prstGeom>
        </p:spPr>
      </p:pic>
    </p:spTree>
    <p:extLst>
      <p:ext uri="{BB962C8B-B14F-4D97-AF65-F5344CB8AC3E}">
        <p14:creationId xmlns:p14="http://schemas.microsoft.com/office/powerpoint/2010/main" val="19516370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 xmlns:a16="http://schemas.microsoft.com/office/drawing/2014/main" id="{FFDBBB86-CBA7-4770-9185-EF8D93112F3B}"/>
              </a:ext>
            </a:extLst>
          </p:cNvPr>
          <p:cNvSpPr txBox="1"/>
          <p:nvPr/>
        </p:nvSpPr>
        <p:spPr>
          <a:xfrm>
            <a:off x="299788" y="2204453"/>
            <a:ext cx="7872252" cy="4154984"/>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những câu chuyện em đã đọc em thích nhất là câu chuyện Hai Bà Trưng. Trưng Trắc và Trưng Nhị là hai chị em, quê ở Bắc Ninh. Hai bà tuy là nữ giới nhưng giàu lòng yêu nước. Lòng căm thù giặc ngoại xâm dâng cao, khi chồng của bà Trưng Trắc bị thái thú Tô Định giết hại một cách dã man. Nên Bà quyết định nổi binh cùng em gái là Trưng Nhị. Trong cuộc khởi nghĩa của hai bà, có rất nhiều nữ tướng tham gia và họ cùng nhau lập những chiến công khiến cho quân giặc khiếp sợ. Hai bà mãi là những vị tướng tài ba của dân tộc Việt Nam. Các thế hệ con cháu đời sau luôn ghi nhớ công lao to lớn của hai bà.</a:t>
            </a:r>
          </a:p>
        </p:txBody>
      </p:sp>
      <p:pic>
        <p:nvPicPr>
          <p:cNvPr id="27" name="Picture 26">
            <a:extLst>
              <a:ext uri="{FF2B5EF4-FFF2-40B4-BE49-F238E27FC236}">
                <a16:creationId xmlns=""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0413200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803554" y="2160529"/>
            <a:ext cx="6881495" cy="1938992"/>
          </a:xfrm>
          <a:prstGeom prst="rect">
            <a:avLst/>
          </a:prstGeom>
          <a:noFill/>
        </p:spPr>
        <p:txBody>
          <a:bodyPr wrap="square" rtlCol="0">
            <a:spAutoFit/>
          </a:bodyPr>
          <a:lstStyle/>
          <a:p>
            <a:pPr lvl="0" algn="ctr">
              <a:buClr>
                <a:srgbClr val="000000"/>
              </a:buClr>
              <a:defRPr/>
            </a:pPr>
            <a:r>
              <a:rPr lang="en-US" sz="5400" b="1" kern="0" dirty="0">
                <a:ln w="12700">
                  <a:solidFill>
                    <a:schemeClr val="tx1"/>
                  </a:solidFill>
                </a:ln>
                <a:solidFill>
                  <a:srgbClr val="FF0000"/>
                </a:solidFill>
                <a:effectLst>
                  <a:glow rad="101600">
                    <a:srgbClr val="70AD47">
                      <a:satMod val="175000"/>
                      <a:alpha val="40000"/>
                    </a:srgbClr>
                  </a:glow>
                  <a:outerShdw blurRad="60007" dist="200025" dir="15000000" sy="30000" kx="-1800000" algn="bl" rotWithShape="0">
                    <a:prstClr val="black">
                      <a:alpha val="32000"/>
                    </a:prstClr>
                  </a:outerShdw>
                </a:effectLst>
                <a:latin typeface="Times New Roman" pitchFamily="18" charset="0"/>
                <a:ea typeface="杨任东竹石体-Semibold"/>
                <a:cs typeface="Times New Roman" pitchFamily="18" charset="0"/>
                <a:sym typeface="Arial"/>
              </a:rPr>
              <a:t>2. </a:t>
            </a:r>
            <a:r>
              <a:rPr lang="en-US" sz="54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Times New Roman" pitchFamily="18" charset="0"/>
                <a:ea typeface="杨任东竹石体-Semibold"/>
                <a:cs typeface="Times New Roman" pitchFamily="18" charset="0"/>
                <a:sym typeface="Arial"/>
              </a:rPr>
              <a:t>Trao</a:t>
            </a:r>
            <a:r>
              <a:rPr lang="en-US" sz="54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Times New Roman" pitchFamily="18" charset="0"/>
                <a:ea typeface="杨任东竹石体-Semibold"/>
                <a:cs typeface="Times New Roman" pitchFamily="18" charset="0"/>
                <a:sym typeface="Arial"/>
              </a:rPr>
              <a:t> </a:t>
            </a:r>
            <a:r>
              <a:rPr lang="en-US" sz="54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Times New Roman" pitchFamily="18" charset="0"/>
                <a:ea typeface="杨任东竹石体-Semibold"/>
                <a:cs typeface="Times New Roman" pitchFamily="18" charset="0"/>
                <a:sym typeface="Arial"/>
              </a:rPr>
              <a:t>đổi</a:t>
            </a:r>
            <a:r>
              <a:rPr lang="en-US" sz="54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Times New Roman" pitchFamily="18" charset="0"/>
                <a:ea typeface="杨任东竹石体-Semibold"/>
                <a:cs typeface="Times New Roman" pitchFamily="18" charset="0"/>
                <a:sym typeface="Arial"/>
              </a:rPr>
              <a:t> </a:t>
            </a:r>
            <a:r>
              <a:rPr lang="en-US" sz="54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Times New Roman" pitchFamily="18" charset="0"/>
                <a:ea typeface="杨任东竹石体-Semibold"/>
                <a:cs typeface="Times New Roman" pitchFamily="18" charset="0"/>
                <a:sym typeface="Arial"/>
              </a:rPr>
              <a:t>bài</a:t>
            </a:r>
            <a:r>
              <a:rPr lang="en-US" sz="54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Times New Roman" pitchFamily="18" charset="0"/>
                <a:ea typeface="杨任东竹石体-Semibold"/>
                <a:cs typeface="Times New Roman" pitchFamily="18"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Times New Roman" pitchFamily="18" charset="0"/>
                <a:ea typeface="杨任东竹石体-Semibold"/>
                <a:cs typeface="Times New Roman" pitchFamily="18" charset="0"/>
                <a:sym typeface="Arial"/>
              </a:rPr>
              <a:t>làm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Times New Roman" pitchFamily="18" charset="0"/>
                <a:ea typeface="杨任东竹石体-Semibold"/>
                <a:cs typeface="Times New Roman" pitchFamily="18"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Times New Roman" pitchFamily="18" charset="0"/>
                <a:ea typeface="杨任东竹石体-Semibold"/>
                <a:cs typeface="Times New Roman" pitchFamily="18" charset="0"/>
                <a:sym typeface="Arial"/>
              </a:rPr>
              <a:t>trong</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Times New Roman" pitchFamily="18" charset="0"/>
                <a:ea typeface="杨任东竹石体-Semibold"/>
                <a:cs typeface="Times New Roman" pitchFamily="18"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Times New Roman" pitchFamily="18" charset="0"/>
                <a:ea typeface="杨任东竹石体-Semibold"/>
                <a:cs typeface="Times New Roman" pitchFamily="18" charset="0"/>
                <a:sym typeface="Arial"/>
              </a:rPr>
              <a:t>nhóm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Times New Roman" pitchFamily="18" charset="0"/>
                <a:ea typeface="杨任东竹石体-Semibold"/>
                <a:cs typeface="Times New Roman" pitchFamily="18" charset="0"/>
                <a:sym typeface="Arial"/>
              </a:rPr>
              <a:t> </a:t>
            </a:r>
            <a:endParaRPr kumimoji="0" lang="en-US" sz="6000" b="1" i="0" u="none" strike="noStrike" kern="0" cap="none" spc="0" normalizeH="0" baseline="0" noProof="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Times New Roman" pitchFamily="18" charset="0"/>
              <a:ea typeface="杨任东竹石体-Semibold"/>
              <a:cs typeface="Times New Roman" pitchFamily="18" charset="0"/>
              <a:sym typeface="Arial"/>
            </a:endParaRPr>
          </a:p>
        </p:txBody>
      </p:sp>
    </p:spTree>
    <p:extLst>
      <p:ext uri="{BB962C8B-B14F-4D97-AF65-F5344CB8AC3E}">
        <p14:creationId xmlns:p14="http://schemas.microsoft.com/office/powerpoint/2010/main" val="1075668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584639" y="818349"/>
            <a:ext cx="4577715" cy="1384995"/>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6" name="图片 5"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554" y="551074"/>
            <a:ext cx="1022985" cy="1097915"/>
          </a:xfrm>
          <a:prstGeom prst="rect">
            <a:avLst/>
          </a:prstGeom>
        </p:spPr>
      </p:pic>
      <p:grpSp>
        <p:nvGrpSpPr>
          <p:cNvPr id="7" name="组合 6"/>
          <p:cNvGrpSpPr/>
          <p:nvPr/>
        </p:nvGrpSpPr>
        <p:grpSpPr>
          <a:xfrm>
            <a:off x="6549820" y="2589038"/>
            <a:ext cx="4577715" cy="1504413"/>
            <a:chOff x="3314700" y="5609052"/>
            <a:chExt cx="5377706" cy="741149"/>
          </a:xfrm>
        </p:grpSpPr>
        <p:sp>
          <p:nvSpPr>
            <p:cNvPr id="8" name="圆角矩形 7"/>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9" name="圆角矩形 8"/>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0" name="图片 9"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691" y="2182111"/>
            <a:ext cx="1022985" cy="1097915"/>
          </a:xfrm>
          <a:prstGeom prst="rect">
            <a:avLst/>
          </a:prstGeom>
        </p:spPr>
      </p:pic>
      <p:grpSp>
        <p:nvGrpSpPr>
          <p:cNvPr id="11" name="组合 10"/>
          <p:cNvGrpSpPr/>
          <p:nvPr/>
        </p:nvGrpSpPr>
        <p:grpSpPr>
          <a:xfrm>
            <a:off x="6654489" y="4598564"/>
            <a:ext cx="4577715" cy="1546204"/>
            <a:chOff x="3314700" y="5609052"/>
            <a:chExt cx="5377706" cy="741149"/>
          </a:xfrm>
        </p:grpSpPr>
        <p:sp>
          <p:nvSpPr>
            <p:cNvPr id="12" name="圆角矩形 11"/>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13" name="圆角矩形 12"/>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4" name="图片 13"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404" y="4202959"/>
            <a:ext cx="1022985" cy="1097915"/>
          </a:xfrm>
          <a:prstGeom prst="rect">
            <a:avLst/>
          </a:prstGeom>
        </p:spPr>
      </p:pic>
      <p:pic>
        <p:nvPicPr>
          <p:cNvPr id="17" name="图片 16">
            <a:extLst>
              <a:ext uri="{FF2B5EF4-FFF2-40B4-BE49-F238E27FC236}">
                <a16:creationId xmlns="" xmlns:a16="http://schemas.microsoft.com/office/drawing/2014/main" id="{E74BE0AB-E229-4E3C-93F7-39585AE2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67" y="1721663"/>
            <a:ext cx="5167464" cy="3712624"/>
          </a:xfrm>
          <a:prstGeom prst="rect">
            <a:avLst/>
          </a:prstGeom>
        </p:spPr>
      </p:pic>
      <p:sp>
        <p:nvSpPr>
          <p:cNvPr id="21" name="TextBox 20">
            <a:extLst>
              <a:ext uri="{FF2B5EF4-FFF2-40B4-BE49-F238E27FC236}">
                <a16:creationId xmlns="" xmlns:a16="http://schemas.microsoft.com/office/drawing/2014/main" id="{3448CA51-2246-43FA-8883-AFA43E097228}"/>
              </a:ext>
            </a:extLst>
          </p:cNvPr>
          <p:cNvSpPr txBox="1"/>
          <p:nvPr/>
        </p:nvSpPr>
        <p:spPr>
          <a:xfrm>
            <a:off x="6806503" y="911634"/>
            <a:ext cx="3803904" cy="1091966"/>
          </a:xfrm>
          <a:prstGeom prst="rect">
            <a:avLst/>
          </a:prstGeom>
          <a:noFill/>
        </p:spPr>
        <p:txBody>
          <a:bodyPr wrap="square">
            <a:spAutoFit/>
          </a:bodyPr>
          <a:lstStyle/>
          <a:p>
            <a:pPr marL="0" marR="0" lvl="0" indent="201930" algn="just" defTabSz="914400" rtl="0" eaLnBrk="1" fontAlgn="auto" latinLnBrk="0" hangingPunct="1">
              <a:lnSpc>
                <a:spcPct val="120000"/>
              </a:lnSpc>
              <a:spcBef>
                <a:spcPts val="0"/>
              </a:spcBef>
              <a:spcAft>
                <a:spcPts val="800"/>
              </a:spcAft>
              <a:buClrTx/>
              <a:buSzTx/>
              <a:buFontTx/>
              <a:buNone/>
              <a:tabLst/>
              <a:defRPr/>
            </a:pP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cần</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hoa</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chữ</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cái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đầu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 xmlns:a16="http://schemas.microsoft.com/office/drawing/2014/main" id="{CB5F70DA-7DE9-4F9A-9AAC-D2DBCC7B1135}"/>
              </a:ext>
            </a:extLst>
          </p:cNvPr>
          <p:cNvSpPr txBox="1"/>
          <p:nvPr/>
        </p:nvSpPr>
        <p:spPr>
          <a:xfrm>
            <a:off x="6802526" y="2931730"/>
            <a:ext cx="4255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Lùi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vào</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một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ô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bài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cs typeface="Times New Roman" panose="02020603050405020304" pitchFamily="18" charset="0"/>
            </a:endParaRPr>
          </a:p>
        </p:txBody>
      </p:sp>
      <p:sp>
        <p:nvSpPr>
          <p:cNvPr id="28" name="TextBox 27">
            <a:extLst>
              <a:ext uri="{FF2B5EF4-FFF2-40B4-BE49-F238E27FC236}">
                <a16:creationId xmlns="" xmlns:a16="http://schemas.microsoft.com/office/drawing/2014/main" id="{AEFC7529-54E3-46A5-91AF-1695B5E82901}"/>
              </a:ext>
            </a:extLst>
          </p:cNvPr>
          <p:cNvSpPr txBox="1"/>
          <p:nvPr/>
        </p:nvSpPr>
        <p:spPr>
          <a:xfrm>
            <a:off x="6832747" y="4976367"/>
            <a:ext cx="42908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dấu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chấm</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cuối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ndParaRPr>
          </a:p>
        </p:txBody>
      </p:sp>
      <p:sp>
        <p:nvSpPr>
          <p:cNvPr id="2" name="Rectangle: Rounded Corners 1">
            <a:extLst>
              <a:ext uri="{FF2B5EF4-FFF2-40B4-BE49-F238E27FC236}">
                <a16:creationId xmlns="" xmlns:a16="http://schemas.microsoft.com/office/drawing/2014/main" id="{326E131D-487E-A125-957E-441D2DC9DC9A}"/>
              </a:ext>
            </a:extLst>
          </p:cNvPr>
          <p:cNvSpPr/>
          <p:nvPr/>
        </p:nvSpPr>
        <p:spPr>
          <a:xfrm>
            <a:off x="1333500" y="422600"/>
            <a:ext cx="2686050" cy="114748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NHÓM 4</a:t>
            </a:r>
          </a:p>
        </p:txBody>
      </p:sp>
    </p:spTree>
    <p:extLst>
      <p:ext uri="{BB962C8B-B14F-4D97-AF65-F5344CB8AC3E}">
        <p14:creationId xmlns:p14="http://schemas.microsoft.com/office/powerpoint/2010/main" val="3015102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52" name="Picture 51" descr="A group of children's toys&#10;&#10;Description automatically generated with low confidence">
            <a:extLst>
              <a:ext uri="{FF2B5EF4-FFF2-40B4-BE49-F238E27FC236}">
                <a16:creationId xmlns="" xmlns:a16="http://schemas.microsoft.com/office/drawing/2014/main" id="{A8749685-B15B-4DC0-A842-1685A7DF20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55" name="Picture 54" descr="A group of children's toys&#10;&#10;Description automatically generated with low confidence">
            <a:extLst>
              <a:ext uri="{FF2B5EF4-FFF2-40B4-BE49-F238E27FC236}">
                <a16:creationId xmlns="" xmlns:a16="http://schemas.microsoft.com/office/drawing/2014/main" id="{4EA62AC6-BABB-4F93-BAD9-80BCB5A5E0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56" name="Picture 55" descr="A group of children's toys&#10;&#10;Description automatically generated with low confidence">
            <a:extLst>
              <a:ext uri="{FF2B5EF4-FFF2-40B4-BE49-F238E27FC236}">
                <a16:creationId xmlns="" xmlns:a16="http://schemas.microsoft.com/office/drawing/2014/main" id="{B97AAD69-A5B5-439E-B7A3-6B58C782A6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57" name="Group 56">
            <a:extLst>
              <a:ext uri="{FF2B5EF4-FFF2-40B4-BE49-F238E27FC236}">
                <a16:creationId xmlns="" xmlns:a16="http://schemas.microsoft.com/office/drawing/2014/main" id="{BCE19E76-0A43-417B-93AB-0312F0D16D49}"/>
              </a:ext>
            </a:extLst>
          </p:cNvPr>
          <p:cNvGrpSpPr/>
          <p:nvPr/>
        </p:nvGrpSpPr>
        <p:grpSpPr>
          <a:xfrm>
            <a:off x="7927824" y="1134348"/>
            <a:ext cx="4246802" cy="2468880"/>
            <a:chOff x="9026330" y="1381655"/>
            <a:chExt cx="3704506" cy="2468880"/>
          </a:xfrm>
        </p:grpSpPr>
        <p:pic>
          <p:nvPicPr>
            <p:cNvPr id="58" name="Picture 57">
              <a:extLst>
                <a:ext uri="{FF2B5EF4-FFF2-40B4-BE49-F238E27FC236}">
                  <a16:creationId xmlns="" xmlns:a16="http://schemas.microsoft.com/office/drawing/2014/main" id="{AD1B30BA-18D0-4519-96D9-9B9EBA52D863}"/>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59" name="TextBox 58">
              <a:extLst>
                <a:ext uri="{FF2B5EF4-FFF2-40B4-BE49-F238E27FC236}">
                  <a16:creationId xmlns="" xmlns:a16="http://schemas.microsoft.com/office/drawing/2014/main" id="{0CDBF6A3-FBEE-456E-AC72-4CEE00C24BFF}"/>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0" name="Group 59">
            <a:extLst>
              <a:ext uri="{FF2B5EF4-FFF2-40B4-BE49-F238E27FC236}">
                <a16:creationId xmlns="" xmlns:a16="http://schemas.microsoft.com/office/drawing/2014/main" id="{2F295693-4DB6-4D83-812C-822D88776558}"/>
              </a:ext>
            </a:extLst>
          </p:cNvPr>
          <p:cNvGrpSpPr/>
          <p:nvPr/>
        </p:nvGrpSpPr>
        <p:grpSpPr>
          <a:xfrm>
            <a:off x="4254832" y="997188"/>
            <a:ext cx="3672992" cy="2743200"/>
            <a:chOff x="4672461" y="1214043"/>
            <a:chExt cx="3672992" cy="2743200"/>
          </a:xfrm>
        </p:grpSpPr>
        <p:pic>
          <p:nvPicPr>
            <p:cNvPr id="61" name="Picture 60">
              <a:extLst>
                <a:ext uri="{FF2B5EF4-FFF2-40B4-BE49-F238E27FC236}">
                  <a16:creationId xmlns="" xmlns:a16="http://schemas.microsoft.com/office/drawing/2014/main" id="{8B2E7656-5D14-46AB-985F-95DE3D25E758}"/>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62" name="TextBox 61">
              <a:extLst>
                <a:ext uri="{FF2B5EF4-FFF2-40B4-BE49-F238E27FC236}">
                  <a16:creationId xmlns="" xmlns:a16="http://schemas.microsoft.com/office/drawing/2014/main" id="{8815296B-6A22-4053-8F0C-D35EB156F79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63" name="Group 62">
            <a:extLst>
              <a:ext uri="{FF2B5EF4-FFF2-40B4-BE49-F238E27FC236}">
                <a16:creationId xmlns="" xmlns:a16="http://schemas.microsoft.com/office/drawing/2014/main" id="{1313BA9A-0946-4B69-A149-7D04F82A48C5}"/>
              </a:ext>
            </a:extLst>
          </p:cNvPr>
          <p:cNvGrpSpPr/>
          <p:nvPr/>
        </p:nvGrpSpPr>
        <p:grpSpPr>
          <a:xfrm rot="10374921" flipV="1">
            <a:off x="419481" y="1206020"/>
            <a:ext cx="3550560" cy="2651760"/>
            <a:chOff x="1758356" y="1446550"/>
            <a:chExt cx="3550560" cy="2651760"/>
          </a:xfrm>
        </p:grpSpPr>
        <p:pic>
          <p:nvPicPr>
            <p:cNvPr id="64" name="Picture 63">
              <a:extLst>
                <a:ext uri="{FF2B5EF4-FFF2-40B4-BE49-F238E27FC236}">
                  <a16:creationId xmlns="" xmlns:a16="http://schemas.microsoft.com/office/drawing/2014/main" id="{771F9E9D-E0EC-43AF-9DAF-924A23390938}"/>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65" name="TextBox 64">
              <a:extLst>
                <a:ext uri="{FF2B5EF4-FFF2-40B4-BE49-F238E27FC236}">
                  <a16:creationId xmlns="" xmlns:a16="http://schemas.microsoft.com/office/drawing/2014/main" id="{758D0B35-DBDB-4A50-B231-EC4D4D9508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66" name="Picture 65">
            <a:extLst>
              <a:ext uri="{FF2B5EF4-FFF2-40B4-BE49-F238E27FC236}">
                <a16:creationId xmlns="" xmlns:a16="http://schemas.microsoft.com/office/drawing/2014/main" id="{F3E2C173-101F-46AD-9189-B3BFADCF335E}"/>
              </a:ext>
            </a:extLst>
          </p:cNvPr>
          <p:cNvPicPr>
            <a:picLocks noChangeAspect="1"/>
          </p:cNvPicPr>
          <p:nvPr/>
        </p:nvPicPr>
        <p:blipFill>
          <a:blip r:embed="rId9"/>
          <a:stretch>
            <a:fillRect/>
          </a:stretch>
        </p:blipFill>
        <p:spPr>
          <a:xfrm>
            <a:off x="3766861" y="75402"/>
            <a:ext cx="4676037" cy="1316850"/>
          </a:xfrm>
          <a:prstGeom prst="rect">
            <a:avLst/>
          </a:prstGeom>
        </p:spPr>
      </p:pic>
    </p:spTree>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4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14:bounceEnd="40000">
                                          <p:cBhvr additive="base">
                                            <p:cTn id="11" dur="750" fill="hold"/>
                                            <p:tgtEl>
                                              <p:spTgt spid="5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40000">
                                          <p:cBhvr additive="base">
                                            <p:cTn id="15"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750" fill="hold"/>
                                            <p:tgtEl>
                                              <p:spTgt spid="55"/>
                                            </p:tgtEl>
                                            <p:attrNameLst>
                                              <p:attrName>ppt_x</p:attrName>
                                            </p:attrNameLst>
                                          </p:cBhvr>
                                          <p:tavLst>
                                            <p:tav tm="0">
                                              <p:val>
                                                <p:strVal val="#ppt_x"/>
                                              </p:val>
                                            </p:tav>
                                            <p:tav tm="100000">
                                              <p:val>
                                                <p:strVal val="#ppt_x"/>
                                              </p:val>
                                            </p:tav>
                                          </p:tavLst>
                                        </p:anim>
                                        <p:anim calcmode="lin" valueType="num">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750" fill="hold"/>
                                            <p:tgtEl>
                                              <p:spTgt spid="56"/>
                                            </p:tgtEl>
                                            <p:attrNameLst>
                                              <p:attrName>ppt_x</p:attrName>
                                            </p:attrNameLst>
                                          </p:cBhvr>
                                          <p:tavLst>
                                            <p:tav tm="0">
                                              <p:val>
                                                <p:strVal val="#ppt_x"/>
                                              </p:val>
                                            </p:tav>
                                            <p:tav tm="100000">
                                              <p:val>
                                                <p:strVal val="#ppt_x"/>
                                              </p:val>
                                            </p:tav>
                                          </p:tavLst>
                                        </p:anim>
                                        <p:anim calcmode="lin" valueType="num">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11"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11"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A4E8E72-1F66-B803-D603-48BDDD780D5F}"/>
              </a:ext>
            </a:extLst>
          </p:cNvPr>
          <p:cNvSpPr txBox="1"/>
          <p:nvPr/>
        </p:nvSpPr>
        <p:spPr>
          <a:xfrm>
            <a:off x="752030" y="2457450"/>
            <a:ext cx="10801796" cy="1354217"/>
          </a:xfrm>
          <a:prstGeom prst="rect">
            <a:avLst/>
          </a:prstGeom>
          <a:solidFill>
            <a:schemeClr val="accent4">
              <a:lumMod val="40000"/>
              <a:lumOff val="60000"/>
            </a:schemeClr>
          </a:solidFill>
        </p:spPr>
        <p:txBody>
          <a:bodyPr wrap="square" rtlCol="0">
            <a:spAutoFit/>
          </a:bodyPr>
          <a:lstStyle/>
          <a:p>
            <a:pPr algn="just"/>
            <a:r>
              <a:rPr lang="nl-NL" sz="3200" b="1" smtClean="0">
                <a:effectLst/>
                <a:latin typeface="Times New Roman" panose="02020603050405020304" pitchFamily="18" charset="0"/>
                <a:ea typeface="Times New Roman" panose="02020603050405020304" pitchFamily="18" charset="0"/>
              </a:rPr>
              <a:t>1. </a:t>
            </a:r>
            <a:r>
              <a:rPr lang="nl-NL" sz="3200" b="1" dirty="0">
                <a:effectLst/>
                <a:latin typeface="Times New Roman" panose="02020603050405020304" pitchFamily="18" charset="0"/>
                <a:ea typeface="Times New Roman" panose="02020603050405020304" pitchFamily="18" charset="0"/>
              </a:rPr>
              <a:t>HS giới thiệu tranh, ảnh, bài thơ, ... về Bác Hồ đã sưu </a:t>
            </a:r>
            <a:r>
              <a:rPr lang="nl-NL" sz="3200" b="1">
                <a:effectLst/>
                <a:latin typeface="Times New Roman" panose="02020603050405020304" pitchFamily="18" charset="0"/>
                <a:ea typeface="Times New Roman" panose="02020603050405020304" pitchFamily="18" charset="0"/>
              </a:rPr>
              <a:t>tầm </a:t>
            </a:r>
            <a:endParaRPr lang="nl-NL" sz="3200" b="1" smtClean="0">
              <a:effectLst/>
              <a:latin typeface="Times New Roman" panose="02020603050405020304" pitchFamily="18" charset="0"/>
              <a:ea typeface="Times New Roman" panose="02020603050405020304" pitchFamily="18" charset="0"/>
            </a:endParaRPr>
          </a:p>
          <a:p>
            <a:pPr algn="just"/>
            <a:r>
              <a:rPr lang="nl-NL" sz="3200" b="1" smtClean="0">
                <a:latin typeface="Times New Roman" panose="02020603050405020304" pitchFamily="18" charset="0"/>
                <a:ea typeface="Times New Roman" panose="02020603050405020304" pitchFamily="18" charset="0"/>
              </a:rPr>
              <a:t>2.</a:t>
            </a:r>
            <a:r>
              <a:rPr lang="nl-NL" sz="3200" b="1" smtClean="0">
                <a:effectLst/>
                <a:latin typeface="Times New Roman" panose="02020603050405020304" pitchFamily="18" charset="0"/>
                <a:ea typeface="Times New Roman" panose="02020603050405020304" pitchFamily="18" charset="0"/>
              </a:rPr>
              <a:t> </a:t>
            </a:r>
            <a:r>
              <a:rPr lang="nl-NL" sz="3200" b="1" dirty="0">
                <a:effectLst/>
                <a:latin typeface="Times New Roman" panose="02020603050405020304" pitchFamily="18" charset="0"/>
                <a:ea typeface="Times New Roman" panose="02020603050405020304" pitchFamily="18" charset="0"/>
              </a:rPr>
              <a:t>Nêu nội dung của mỗi tác phẩm tìm được trước lớp</a:t>
            </a:r>
            <a:endParaRPr lang="en-US" sz="3200" b="1" dirty="0">
              <a:effectLst/>
              <a:latin typeface="Times New Roman" panose="02020603050405020304" pitchFamily="18" charset="0"/>
              <a:ea typeface="Times New Roman" panose="02020603050405020304" pitchFamily="18" charset="0"/>
            </a:endParaRPr>
          </a:p>
          <a:p>
            <a:endParaRPr lang="en-US" dirty="0"/>
          </a:p>
        </p:txBody>
      </p:sp>
      <p:sp>
        <p:nvSpPr>
          <p:cNvPr id="3" name="Oval 2">
            <a:extLst>
              <a:ext uri="{FF2B5EF4-FFF2-40B4-BE49-F238E27FC236}">
                <a16:creationId xmlns="" xmlns:a16="http://schemas.microsoft.com/office/drawing/2014/main" id="{70C61C6C-9E99-08E5-EE26-82BCBE2DB4A0}"/>
              </a:ext>
            </a:extLst>
          </p:cNvPr>
          <p:cNvSpPr/>
          <p:nvPr/>
        </p:nvSpPr>
        <p:spPr>
          <a:xfrm>
            <a:off x="3543300" y="514350"/>
            <a:ext cx="4000500" cy="1247775"/>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22225">
                  <a:solidFill>
                    <a:schemeClr val="accent2"/>
                  </a:solidFill>
                  <a:prstDash val="solid"/>
                </a:ln>
                <a:solidFill>
                  <a:schemeClr val="accent2">
                    <a:lumMod val="40000"/>
                    <a:lumOff val="60000"/>
                  </a:schemeClr>
                </a:solidFill>
              </a:rPr>
              <a:t>VẬN DỤNG</a:t>
            </a:r>
          </a:p>
        </p:txBody>
      </p:sp>
    </p:spTree>
    <p:extLst>
      <p:ext uri="{BB962C8B-B14F-4D97-AF65-F5344CB8AC3E}">
        <p14:creationId xmlns:p14="http://schemas.microsoft.com/office/powerpoint/2010/main" val="363884968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grpSp>
      <p:grpSp>
        <p:nvGrpSpPr>
          <p:cNvPr id="27" name="组合 4"/>
          <p:cNvGrpSpPr/>
          <p:nvPr/>
        </p:nvGrpSpPr>
        <p:grpSpPr>
          <a:xfrm>
            <a:off x="3912009" y="2793121"/>
            <a:ext cx="7782150" cy="3177024"/>
            <a:chOff x="1355348" y="2316475"/>
            <a:chExt cx="3748160" cy="1898996"/>
          </a:xfrm>
        </p:grpSpPr>
        <p:sp>
          <p:nvSpPr>
            <p:cNvPr id="46" name="Oval 8"/>
            <p:cNvSpPr>
              <a:spLocks noChangeArrowheads="1"/>
            </p:cNvSpPr>
            <p:nvPr/>
          </p:nvSpPr>
          <p:spPr bwMode="auto">
            <a:xfrm>
              <a:off x="1355348" y="3020030"/>
              <a:ext cx="3748160" cy="1195441"/>
            </a:xfrm>
            <a:prstGeom prst="rect">
              <a:avLst/>
            </a:prstGeom>
            <a:solidFill>
              <a:srgbClr val="CFFFF0"/>
            </a:solidFill>
            <a:ln>
              <a:solidFill>
                <a:schemeClr val="bg1">
                  <a:lumMod val="95000"/>
                </a:schemeClr>
              </a:solidFill>
            </a:ln>
            <a:effectLst>
              <a:outerShdw blurRad="50800" dist="38100" dir="2700000" algn="tl" rotWithShape="0">
                <a:prstClr val="black">
                  <a:alpha val="40000"/>
                </a:prstClr>
              </a:outerShdw>
            </a:effectLst>
          </p:spPr>
          <p:txBody>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微软雅黑" panose="020B0503020204020204" pitchFamily="34" charset="-122"/>
                <a:cs typeface="+mn-cs"/>
              </a:endParaRPr>
            </a:p>
          </p:txBody>
        </p:sp>
        <p:pic>
          <p:nvPicPr>
            <p:cNvPr id="30" name="图片 19"/>
            <p:cNvPicPr>
              <a:picLocks noChangeAspect="1"/>
            </p:cNvPicPr>
            <p:nvPr/>
          </p:nvPicPr>
          <p:blipFill rotWithShape="1">
            <a:blip r:embed="rId7">
              <a:extLst>
                <a:ext uri="{28A0092B-C50C-407E-A947-70E740481C1C}">
                  <a14:useLocalDpi xmlns:a14="http://schemas.microsoft.com/office/drawing/2010/main" val="0"/>
                </a:ext>
              </a:extLst>
            </a:blip>
            <a:srcRect l="44379" t="52283" r="37103" b="29754"/>
            <a:stretch>
              <a:fillRect/>
            </a:stretch>
          </p:blipFill>
          <p:spPr>
            <a:xfrm>
              <a:off x="2684938" y="2316475"/>
              <a:ext cx="883524" cy="857018"/>
            </a:xfrm>
            <a:prstGeom prst="rect">
              <a:avLst/>
            </a:prstGeom>
          </p:spPr>
        </p:pic>
      </p:grpSp>
    </p:spTree>
    <p:extLst>
      <p:ext uri="{BB962C8B-B14F-4D97-AF65-F5344CB8AC3E}">
        <p14:creationId xmlns:p14="http://schemas.microsoft.com/office/powerpoint/2010/main" val="4469270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p:cNvSpPr/>
          <p:nvPr/>
        </p:nvSpPr>
        <p:spPr>
          <a:xfrm>
            <a:off x="4722803" y="1754914"/>
            <a:ext cx="2474169" cy="582034"/>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Tiếng</a:t>
            </a:r>
            <a:r>
              <a:rPr kumimoji="0" lang="en-US" altLang="zh-CN"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 </a:t>
            </a: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Việt</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1828799" y="2461895"/>
            <a:ext cx="8940799" cy="2484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pic>
        <p:nvPicPr>
          <p:cNvPr id="3" name="Picture 2">
            <a:extLst>
              <a:ext uri="{FF2B5EF4-FFF2-40B4-BE49-F238E27FC236}">
                <a16:creationId xmlns="" xmlns:a16="http://schemas.microsoft.com/office/drawing/2014/main" id="{8C7953F6-D105-4064-93E0-5CA610C94F29}"/>
              </a:ext>
            </a:extLst>
          </p:cNvPr>
          <p:cNvPicPr>
            <a:picLocks noChangeAspect="1"/>
          </p:cNvPicPr>
          <p:nvPr/>
        </p:nvPicPr>
        <p:blipFill>
          <a:blip r:embed="rId6"/>
          <a:stretch>
            <a:fillRect/>
          </a:stretch>
        </p:blipFill>
        <p:spPr>
          <a:xfrm>
            <a:off x="2096341" y="2384653"/>
            <a:ext cx="8535140" cy="298120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0" grpId="0" bldLvl="0" animBg="1"/>
      <p:bldP spid="17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A988ED1-25A1-FFA0-BBD5-2235CECDC694}"/>
              </a:ext>
            </a:extLst>
          </p:cNvPr>
          <p:cNvSpPr txBox="1"/>
          <p:nvPr/>
        </p:nvSpPr>
        <p:spPr>
          <a:xfrm>
            <a:off x="3990975" y="800100"/>
            <a:ext cx="3609975" cy="523220"/>
          </a:xfrm>
          <a:prstGeom prst="rect">
            <a:avLst/>
          </a:prstGeom>
          <a:noFill/>
        </p:spPr>
        <p:txBody>
          <a:bodyPr wrap="square" rtlCol="0">
            <a:spAutoFit/>
          </a:bodyPr>
          <a:lstStyle/>
          <a:p>
            <a:r>
              <a:rPr lang="nl-NL" sz="2800" b="1" dirty="0">
                <a:effectLst/>
                <a:latin typeface="Times New Roman" panose="02020603050405020304" pitchFamily="18" charset="0"/>
                <a:ea typeface="Times New Roman" panose="02020603050405020304" pitchFamily="18" charset="0"/>
              </a:rPr>
              <a:t>YÊU CẦU CẦN ĐẠT</a:t>
            </a:r>
            <a:endParaRPr lang="en-US" sz="2800" dirty="0"/>
          </a:p>
        </p:txBody>
      </p:sp>
      <p:sp>
        <p:nvSpPr>
          <p:cNvPr id="5" name="TextBox 4">
            <a:extLst>
              <a:ext uri="{FF2B5EF4-FFF2-40B4-BE49-F238E27FC236}">
                <a16:creationId xmlns="" xmlns:a16="http://schemas.microsoft.com/office/drawing/2014/main" id="{7B3F1D37-0051-E15A-C4CD-07866DD7A408}"/>
              </a:ext>
            </a:extLst>
          </p:cNvPr>
          <p:cNvSpPr txBox="1"/>
          <p:nvPr/>
        </p:nvSpPr>
        <p:spPr>
          <a:xfrm>
            <a:off x="619125" y="1514475"/>
            <a:ext cx="10744200" cy="2160591"/>
          </a:xfrm>
          <a:prstGeom prst="rect">
            <a:avLst/>
          </a:prstGeom>
          <a:noFill/>
        </p:spPr>
        <p:txBody>
          <a:bodyPr wrap="square" rtlCol="0">
            <a:spAutoFit/>
          </a:bodyPr>
          <a:lstStyle/>
          <a:p>
            <a:pPr indent="228600" algn="just">
              <a:lnSpc>
                <a:spcPct val="120000"/>
              </a:lnSpc>
            </a:pPr>
            <a:r>
              <a:rPr lang="nl-NL" sz="2800" dirty="0">
                <a:effectLst/>
                <a:latin typeface="Times New Roman" panose="02020603050405020304" pitchFamily="18" charset="0"/>
                <a:ea typeface="Times New Roman" panose="02020603050405020304" pitchFamily="18" charset="0"/>
              </a:rPr>
              <a:t>- Biết viết một đoạn văn về một nhân vật yêu thích trong câu chuyện </a:t>
            </a:r>
            <a:r>
              <a:rPr lang="nl-NL" sz="2800">
                <a:effectLst/>
                <a:latin typeface="Times New Roman" panose="02020603050405020304" pitchFamily="18" charset="0"/>
                <a:ea typeface="Times New Roman" panose="02020603050405020304" pitchFamily="18" charset="0"/>
              </a:rPr>
              <a:t>đã </a:t>
            </a:r>
            <a:r>
              <a:rPr lang="nl-NL" sz="2800">
                <a:latin typeface="Times New Roman" panose="02020603050405020304" pitchFamily="18" charset="0"/>
                <a:ea typeface="Times New Roman" panose="02020603050405020304" pitchFamily="18" charset="0"/>
              </a:rPr>
              <a:t>đ</a:t>
            </a:r>
            <a:r>
              <a:rPr lang="nl-NL" sz="2800" smtClean="0">
                <a:effectLst/>
                <a:latin typeface="Times New Roman" panose="02020603050405020304" pitchFamily="18" charset="0"/>
                <a:ea typeface="Times New Roman" panose="02020603050405020304" pitchFamily="18" charset="0"/>
              </a:rPr>
              <a:t>ọc</a:t>
            </a:r>
            <a:r>
              <a:rPr lang="nl-NL" sz="2800" dirty="0">
                <a:effectLst/>
                <a:latin typeface="Times New Roman" panose="02020603050405020304" pitchFamily="18" charset="0"/>
                <a:ea typeface="Times New Roman" panose="02020603050405020304" pitchFamily="18" charset="0"/>
              </a:rPr>
              <a:t>, đã nghe.</a:t>
            </a:r>
            <a:endParaRPr lang="en-US" sz="2800" dirty="0">
              <a:effectLst/>
              <a:latin typeface="Times New Roman" panose="02020603050405020304" pitchFamily="18" charset="0"/>
              <a:ea typeface="Times New Roman" panose="02020603050405020304" pitchFamily="18" charset="0"/>
            </a:endParaRPr>
          </a:p>
          <a:p>
            <a:pPr indent="228600" algn="just">
              <a:lnSpc>
                <a:spcPct val="120000"/>
              </a:lnSpc>
            </a:pPr>
            <a:r>
              <a:rPr lang="nl-NL" sz="2800" dirty="0">
                <a:effectLst/>
                <a:latin typeface="Times New Roman" panose="02020603050405020304" pitchFamily="18" charset="0"/>
                <a:ea typeface="Times New Roman" panose="02020603050405020304" pitchFamily="18" charset="0"/>
              </a:rPr>
              <a:t>- Thêm yêu kính Bác và học tập những phẩm chất tốt đẹp của Bác; biết thêm tranh ảnh, bài văn, bài thơ, ... về </a:t>
            </a:r>
            <a:r>
              <a:rPr lang="nl-NL" sz="2800">
                <a:effectLst/>
                <a:latin typeface="Times New Roman" panose="02020603050405020304" pitchFamily="18" charset="0"/>
                <a:ea typeface="Times New Roman" panose="02020603050405020304" pitchFamily="18" charset="0"/>
              </a:rPr>
              <a:t>Bác</a:t>
            </a:r>
            <a:r>
              <a:rPr lang="nl-NL" sz="2800" smtClean="0">
                <a:effectLst/>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ndParaRPr>
          </a:p>
        </p:txBody>
      </p:sp>
    </p:spTree>
    <p:extLst>
      <p:ext uri="{BB962C8B-B14F-4D97-AF65-F5344CB8AC3E}">
        <p14:creationId xmlns:p14="http://schemas.microsoft.com/office/powerpoint/2010/main" val="6951837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961005" y="2154706"/>
            <a:ext cx="6269990" cy="2308324"/>
          </a:xfrm>
          <a:prstGeom prst="rect">
            <a:avLst/>
          </a:prstGeom>
          <a:noFill/>
        </p:spPr>
        <p:txBody>
          <a:bodyPr wrap="square" rtlCol="0">
            <a:spAutoFit/>
          </a:bodyPr>
          <a:lstStyle/>
          <a:p>
            <a:pPr lvl="0" algn="ctr">
              <a:buClr>
                <a:srgbClr val="000000"/>
              </a:buClr>
              <a:defRPr/>
            </a:pPr>
            <a:r>
              <a:rPr lang="en-US" sz="4800" b="1" kern="0" smtClean="0">
                <a:ln w="12700">
                  <a:solidFill>
                    <a:srgbClr val="A5CFFB">
                      <a:lumMod val="10000"/>
                    </a:srgbClr>
                  </a:solidFill>
                </a:ln>
                <a:solidFill>
                  <a:srgbClr val="FF0000"/>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1. </a:t>
            </a:r>
            <a:r>
              <a:rPr lang="en-US" sz="4800" b="1" kern="0" smtClean="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Viết </a:t>
            </a:r>
            <a:r>
              <a:rPr lang="en-US" sz="48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48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8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đoạn</a:t>
            </a:r>
            <a:r>
              <a:rPr lang="en-US" sz="48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8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văn</a:t>
            </a:r>
            <a:r>
              <a:rPr lang="en-US" sz="48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8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về</a:t>
            </a:r>
            <a:r>
              <a:rPr lang="en-US" sz="48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8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48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8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nhân</a:t>
            </a:r>
            <a:r>
              <a:rPr lang="en-US" sz="48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800" b="1" kern="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vật</a:t>
            </a:r>
            <a:r>
              <a:rPr lang="en-US" sz="4800" b="1" kern="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endParaRPr lang="en-US" sz="4800" b="1" kern="0" smtClean="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endParaRPr>
          </a:p>
          <a:p>
            <a:pPr lvl="0" algn="ctr">
              <a:buClr>
                <a:srgbClr val="000000"/>
              </a:buClr>
              <a:defRPr/>
            </a:pPr>
            <a:r>
              <a:rPr lang="en-US" sz="4800" b="1" kern="0" smtClean="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em </a:t>
            </a:r>
            <a:r>
              <a:rPr lang="en-US" sz="48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yêu</a:t>
            </a:r>
            <a:r>
              <a:rPr lang="en-US" sz="48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8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thích</a:t>
            </a:r>
            <a:endParaRPr kumimoji="0" lang="en-US" sz="48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704930"/>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089359"/>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29" name="Group 28">
            <a:extLst>
              <a:ext uri="{FF2B5EF4-FFF2-40B4-BE49-F238E27FC236}">
                <a16:creationId xmlns="" xmlns:a16="http://schemas.microsoft.com/office/drawing/2014/main" id="{9535A610-DE32-4785-8F6A-730F5A6942FA}"/>
              </a:ext>
            </a:extLst>
          </p:cNvPr>
          <p:cNvGrpSpPr/>
          <p:nvPr/>
        </p:nvGrpSpPr>
        <p:grpSpPr>
          <a:xfrm>
            <a:off x="597714" y="3734825"/>
            <a:ext cx="4278451" cy="2175001"/>
            <a:chOff x="892354" y="3758439"/>
            <a:chExt cx="4278451" cy="2175001"/>
          </a:xfrm>
        </p:grpSpPr>
        <p:pic>
          <p:nvPicPr>
            <p:cNvPr id="30" name="Picture 9">
              <a:extLst>
                <a:ext uri="{FF2B5EF4-FFF2-40B4-BE49-F238E27FC236}">
                  <a16:creationId xmlns="" xmlns:a16="http://schemas.microsoft.com/office/drawing/2014/main" id="{1703AAF9-7E5E-46A7-8465-B567DED201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Rounded Corners 30">
              <a:extLst>
                <a:ext uri="{FF2B5EF4-FFF2-40B4-BE49-F238E27FC236}">
                  <a16:creationId xmlns="" xmlns:a16="http://schemas.microsoft.com/office/drawing/2014/main" id="{B9CDFD6A-5829-4F7B-B6E6-3EF3B027E1F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cs typeface="Arial" panose="020B0604020202020204" pitchFamily="34" charset="0"/>
                </a:rPr>
                <a:t>Thảo</a:t>
              </a:r>
              <a:r>
                <a:rPr lang="en-US" sz="2400" b="1" dirty="0">
                  <a:cs typeface="Arial" panose="020B0604020202020204" pitchFamily="34" charset="0"/>
                </a:rPr>
                <a:t> </a:t>
              </a:r>
              <a:r>
                <a:rPr lang="en-US" sz="2400" b="1" dirty="0" err="1">
                  <a:cs typeface="Arial" panose="020B0604020202020204" pitchFamily="34" charset="0"/>
                </a:rPr>
                <a:t>luận</a:t>
              </a:r>
              <a:r>
                <a:rPr lang="en-US" sz="2400" b="1" dirty="0">
                  <a:cs typeface="Arial" panose="020B0604020202020204" pitchFamily="34" charset="0"/>
                </a:rPr>
                <a:t> </a:t>
              </a:r>
              <a:r>
                <a:rPr lang="en-US" sz="2400" b="1" dirty="0" err="1">
                  <a:cs typeface="Arial" panose="020B0604020202020204" pitchFamily="34" charset="0"/>
                </a:rPr>
                <a:t>nhóm</a:t>
              </a:r>
              <a:r>
                <a:rPr lang="en-US" sz="2400" b="1" dirty="0">
                  <a:cs typeface="Arial" panose="020B0604020202020204" pitchFamily="34" charset="0"/>
                </a:rPr>
                <a:t> 4</a:t>
              </a:r>
            </a:p>
          </p:txBody>
        </p:sp>
      </p:grpSp>
      <p:sp>
        <p:nvSpPr>
          <p:cNvPr id="34" name="Speech Bubble: Rectangle with Corners Rounded 4">
            <a:extLst>
              <a:ext uri="{FF2B5EF4-FFF2-40B4-BE49-F238E27FC236}">
                <a16:creationId xmlns="" xmlns:a16="http://schemas.microsoft.com/office/drawing/2014/main" id="{2F98DD57-429E-45BB-A54E-002C1E1F9FD9}"/>
              </a:ext>
            </a:extLst>
          </p:cNvPr>
          <p:cNvSpPr/>
          <p:nvPr/>
        </p:nvSpPr>
        <p:spPr>
          <a:xfrm flipH="1">
            <a:off x="3016664" y="1411491"/>
            <a:ext cx="8092867"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srgbClr val="002060"/>
                </a:solidFill>
                <a:cs typeface="Calibri" panose="020F0502020204030204" pitchFamily="34" charset="0"/>
              </a:rPr>
              <a:t>Tên</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nhân</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vật</a:t>
            </a:r>
            <a:r>
              <a:rPr lang="en-US" sz="4400" dirty="0">
                <a:solidFill>
                  <a:srgbClr val="002060"/>
                </a:solidFill>
                <a:cs typeface="Calibri" panose="020F0502020204030204" pitchFamily="34" charset="0"/>
              </a:rPr>
              <a:t>? / </a:t>
            </a:r>
            <a:r>
              <a:rPr lang="en-US" sz="4400" dirty="0" err="1">
                <a:solidFill>
                  <a:srgbClr val="002060"/>
                </a:solidFill>
                <a:cs typeface="Calibri" panose="020F0502020204030204" pitchFamily="34" charset="0"/>
              </a:rPr>
              <a:t>Tên</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bài</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đọc</a:t>
            </a:r>
            <a:r>
              <a:rPr lang="en-US" sz="4400" dirty="0">
                <a:solidFill>
                  <a:srgbClr val="002060"/>
                </a:solidFill>
                <a:cs typeface="Calibri" panose="020F0502020204030204" pitchFamily="34" charset="0"/>
              </a:rPr>
              <a:t> </a:t>
            </a:r>
            <a:r>
              <a:rPr lang="en-US" sz="4400" err="1">
                <a:solidFill>
                  <a:srgbClr val="002060"/>
                </a:solidFill>
                <a:cs typeface="Calibri" panose="020F0502020204030204" pitchFamily="34" charset="0"/>
              </a:rPr>
              <a:t>kể</a:t>
            </a:r>
            <a:r>
              <a:rPr lang="en-US" sz="4400">
                <a:solidFill>
                  <a:srgbClr val="002060"/>
                </a:solidFill>
                <a:cs typeface="Calibri" panose="020F0502020204030204" pitchFamily="34" charset="0"/>
              </a:rPr>
              <a:t> </a:t>
            </a:r>
            <a:endParaRPr lang="en-US" sz="4400" smtClean="0">
              <a:solidFill>
                <a:srgbClr val="002060"/>
              </a:solidFill>
              <a:cs typeface="Calibri" panose="020F0502020204030204" pitchFamily="34" charset="0"/>
            </a:endParaRPr>
          </a:p>
          <a:p>
            <a:pPr lvl="0" algn="ctr"/>
            <a:r>
              <a:rPr lang="en-US" sz="4400" smtClean="0">
                <a:solidFill>
                  <a:srgbClr val="002060"/>
                </a:solidFill>
                <a:cs typeface="Calibri" panose="020F0502020204030204" pitchFamily="34" charset="0"/>
              </a:rPr>
              <a:t>về </a:t>
            </a:r>
            <a:r>
              <a:rPr lang="en-US" sz="4400" dirty="0" err="1">
                <a:solidFill>
                  <a:srgbClr val="002060"/>
                </a:solidFill>
                <a:cs typeface="Calibri" panose="020F0502020204030204" pitchFamily="34" charset="0"/>
              </a:rPr>
              <a:t>nhân</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vật</a:t>
            </a:r>
            <a:r>
              <a:rPr lang="en-US" sz="4400" dirty="0">
                <a:solidFill>
                  <a:srgbClr val="002060"/>
                </a:solidFill>
                <a:cs typeface="Calibri" panose="020F0502020204030204" pitchFamily="34" charset="0"/>
              </a:rPr>
              <a:t>?</a:t>
            </a:r>
            <a:endParaRPr kumimoji="0" lang="en-US" sz="4400" i="0" u="none" strike="noStrike" kern="1200" cap="none" spc="0" normalizeH="0" baseline="0" noProof="0" dirty="0">
              <a:ln>
                <a:noFill/>
              </a:ln>
              <a:solidFill>
                <a:srgbClr val="002060"/>
              </a:solidFill>
              <a:effectLst/>
              <a:uLnTx/>
              <a:uFillTx/>
              <a:cs typeface="Calibri" panose="020F0502020204030204" pitchFamily="34" charset="0"/>
            </a:endParaRPr>
          </a:p>
        </p:txBody>
      </p:sp>
      <p:sp>
        <p:nvSpPr>
          <p:cNvPr id="3" name="TextBox 2">
            <a:extLst>
              <a:ext uri="{FF2B5EF4-FFF2-40B4-BE49-F238E27FC236}">
                <a16:creationId xmlns="" xmlns:a16="http://schemas.microsoft.com/office/drawing/2014/main" id="{F193C979-E216-4781-8AF7-79AF145F8512}"/>
              </a:ext>
            </a:extLst>
          </p:cNvPr>
          <p:cNvSpPr txBox="1"/>
          <p:nvPr/>
        </p:nvSpPr>
        <p:spPr>
          <a:xfrm>
            <a:off x="1051134" y="462612"/>
            <a:ext cx="9820914" cy="769441"/>
          </a:xfrm>
          <a:prstGeom prst="rect">
            <a:avLst/>
          </a:prstGeom>
          <a:noFill/>
        </p:spPr>
        <p:txBody>
          <a:bodyPr wrap="square" rtlCol="0">
            <a:spAutoFit/>
          </a:bodyPr>
          <a:lstStyle/>
          <a:p>
            <a:r>
              <a:rPr lang="en-US" sz="4400" dirty="0" err="1">
                <a:solidFill>
                  <a:srgbClr val="7030A0"/>
                </a:solidFill>
              </a:rPr>
              <a:t>Nhớ</a:t>
            </a:r>
            <a:r>
              <a:rPr lang="en-US" sz="4400" dirty="0">
                <a:solidFill>
                  <a:srgbClr val="7030A0"/>
                </a:solidFill>
              </a:rPr>
              <a:t> </a:t>
            </a:r>
            <a:r>
              <a:rPr lang="en-US" sz="4400" dirty="0" err="1">
                <a:solidFill>
                  <a:srgbClr val="7030A0"/>
                </a:solidFill>
              </a:rPr>
              <a:t>lại</a:t>
            </a:r>
            <a:r>
              <a:rPr lang="en-US" sz="4400" dirty="0">
                <a:solidFill>
                  <a:srgbClr val="7030A0"/>
                </a:solidFill>
              </a:rPr>
              <a:t> </a:t>
            </a:r>
            <a:r>
              <a:rPr lang="en-US" sz="4400" dirty="0" err="1">
                <a:solidFill>
                  <a:srgbClr val="7030A0"/>
                </a:solidFill>
              </a:rPr>
              <a:t>câu</a:t>
            </a:r>
            <a:r>
              <a:rPr lang="en-US" sz="4400" dirty="0">
                <a:solidFill>
                  <a:srgbClr val="7030A0"/>
                </a:solidFill>
              </a:rPr>
              <a:t> </a:t>
            </a:r>
            <a:r>
              <a:rPr lang="en-US" sz="4400" dirty="0" err="1">
                <a:solidFill>
                  <a:srgbClr val="7030A0"/>
                </a:solidFill>
              </a:rPr>
              <a:t>chuyện</a:t>
            </a:r>
            <a:r>
              <a:rPr lang="en-US" sz="4400" dirty="0">
                <a:solidFill>
                  <a:srgbClr val="7030A0"/>
                </a:solidFill>
              </a:rPr>
              <a:t> </a:t>
            </a:r>
            <a:r>
              <a:rPr lang="en-US" sz="4400" err="1">
                <a:solidFill>
                  <a:srgbClr val="7030A0"/>
                </a:solidFill>
              </a:rPr>
              <a:t>đã</a:t>
            </a:r>
            <a:r>
              <a:rPr lang="en-US" sz="4400">
                <a:solidFill>
                  <a:srgbClr val="7030A0"/>
                </a:solidFill>
              </a:rPr>
              <a:t> </a:t>
            </a:r>
            <a:r>
              <a:rPr lang="en-US" sz="4400" dirty="0" err="1">
                <a:solidFill>
                  <a:srgbClr val="7030A0"/>
                </a:solidFill>
              </a:rPr>
              <a:t>đ</a:t>
            </a:r>
            <a:r>
              <a:rPr lang="en-US" sz="4400" smtClean="0">
                <a:solidFill>
                  <a:srgbClr val="7030A0"/>
                </a:solidFill>
              </a:rPr>
              <a:t>ọc</a:t>
            </a:r>
            <a:r>
              <a:rPr lang="en-US" sz="4400" dirty="0">
                <a:solidFill>
                  <a:srgbClr val="7030A0"/>
                </a:solidFill>
              </a:rPr>
              <a:t>, </a:t>
            </a:r>
            <a:r>
              <a:rPr lang="en-US" sz="4400" dirty="0" err="1">
                <a:solidFill>
                  <a:srgbClr val="7030A0"/>
                </a:solidFill>
              </a:rPr>
              <a:t>đã</a:t>
            </a:r>
            <a:r>
              <a:rPr lang="en-US" sz="4400" dirty="0">
                <a:solidFill>
                  <a:srgbClr val="7030A0"/>
                </a:solidFill>
              </a:rPr>
              <a:t> </a:t>
            </a:r>
            <a:r>
              <a:rPr lang="en-US" sz="4400" dirty="0" err="1">
                <a:solidFill>
                  <a:srgbClr val="7030A0"/>
                </a:solidFill>
              </a:rPr>
              <a:t>nghe</a:t>
            </a:r>
            <a:r>
              <a:rPr lang="en-US" sz="4400" dirty="0">
                <a:solidFill>
                  <a:srgbClr val="7030A0"/>
                </a:solidFill>
              </a:rPr>
              <a:t>.</a:t>
            </a:r>
          </a:p>
        </p:txBody>
      </p:sp>
      <p:sp>
        <p:nvSpPr>
          <p:cNvPr id="49" name="Speech Bubble: Rectangle with Corners Rounded 4">
            <a:extLst>
              <a:ext uri="{FF2B5EF4-FFF2-40B4-BE49-F238E27FC236}">
                <a16:creationId xmlns="" xmlns:a16="http://schemas.microsoft.com/office/drawing/2014/main" id="{3CBC26A3-55A5-48F6-A3E6-CE2A26D5AF2B}"/>
              </a:ext>
            </a:extLst>
          </p:cNvPr>
          <p:cNvSpPr/>
          <p:nvPr/>
        </p:nvSpPr>
        <p:spPr>
          <a:xfrm flipH="1">
            <a:off x="4573042" y="3206816"/>
            <a:ext cx="720239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a:solidFill>
                  <a:srgbClr val="002060"/>
                </a:solidFill>
                <a:cs typeface="Calibri" panose="020F0502020204030204" pitchFamily="34" charset="0"/>
              </a:rPr>
              <a:t>Những điều em yêu thích ở nhân vật?</a:t>
            </a:r>
            <a:endParaRPr kumimoji="0" lang="en-US" sz="4400" i="0" u="none" strike="noStrike" kern="1200" cap="none" spc="0" normalizeH="0" baseline="0" noProof="0" dirty="0">
              <a:ln>
                <a:noFill/>
              </a:ln>
              <a:solidFill>
                <a:srgbClr val="002060"/>
              </a:solidFill>
              <a:effectLst/>
              <a:uLnTx/>
              <a:uFillTx/>
              <a:cs typeface="Calibri" panose="020F0502020204030204" pitchFamily="34" charset="0"/>
            </a:endParaRPr>
          </a:p>
        </p:txBody>
      </p:sp>
      <p:sp>
        <p:nvSpPr>
          <p:cNvPr id="50" name="Speech Bubble: Rectangle with Corners Rounded 4">
            <a:extLst>
              <a:ext uri="{FF2B5EF4-FFF2-40B4-BE49-F238E27FC236}">
                <a16:creationId xmlns="" xmlns:a16="http://schemas.microsoft.com/office/drawing/2014/main" id="{102649D7-AB61-4CED-8E03-A20CBB585FCA}"/>
              </a:ext>
            </a:extLst>
          </p:cNvPr>
          <p:cNvSpPr/>
          <p:nvPr/>
        </p:nvSpPr>
        <p:spPr>
          <a:xfrm flipH="1">
            <a:off x="5700802" y="4858776"/>
            <a:ext cx="607463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4400" dirty="0">
                <a:solidFill>
                  <a:srgbClr val="002060"/>
                </a:solidFill>
                <a:cs typeface="Calibri" panose="020F0502020204030204" pitchFamily="34" charset="0"/>
              </a:rPr>
              <a:t>Lý do em yêu </a:t>
            </a:r>
            <a:r>
              <a:rPr lang="pt-BR" sz="4400">
                <a:solidFill>
                  <a:srgbClr val="002060"/>
                </a:solidFill>
                <a:cs typeface="Calibri" panose="020F0502020204030204" pitchFamily="34" charset="0"/>
              </a:rPr>
              <a:t>thích </a:t>
            </a:r>
            <a:endParaRPr lang="pt-BR" sz="4400" smtClean="0">
              <a:solidFill>
                <a:srgbClr val="002060"/>
              </a:solidFill>
              <a:cs typeface="Calibri" panose="020F0502020204030204" pitchFamily="34" charset="0"/>
            </a:endParaRPr>
          </a:p>
          <a:p>
            <a:pPr lvl="0" algn="ctr"/>
            <a:r>
              <a:rPr lang="pt-BR" sz="4400" smtClean="0">
                <a:solidFill>
                  <a:srgbClr val="002060"/>
                </a:solidFill>
                <a:cs typeface="Calibri" panose="020F0502020204030204" pitchFamily="34" charset="0"/>
              </a:rPr>
              <a:t>nhân </a:t>
            </a:r>
            <a:r>
              <a:rPr lang="pt-BR" sz="4400" dirty="0">
                <a:solidFill>
                  <a:srgbClr val="002060"/>
                </a:solidFill>
                <a:cs typeface="Calibri" panose="020F0502020204030204" pitchFamily="34" charset="0"/>
              </a:rPr>
              <a:t>vật?</a:t>
            </a:r>
            <a:endParaRPr kumimoji="0" lang="en-US" sz="4400" i="0" u="none" strike="noStrike" kern="1200" cap="none" spc="0" normalizeH="0" baseline="0" noProof="0" dirty="0">
              <a:ln>
                <a:noFill/>
              </a:ln>
              <a:solidFill>
                <a:srgbClr val="002060"/>
              </a:solidFill>
              <a:effectLst/>
              <a:uLnTx/>
              <a:uFillTx/>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p:bldP spid="49"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D6EA21C-ECAD-487A-BD0E-E650713EDE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272703" y="1664539"/>
            <a:ext cx="3898811" cy="28434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435F112A-D447-476F-A768-5D50D0153440}"/>
              </a:ext>
            </a:extLst>
          </p:cNvPr>
          <p:cNvSpPr txBox="1"/>
          <p:nvPr/>
        </p:nvSpPr>
        <p:spPr>
          <a:xfrm>
            <a:off x="3520797" y="2498681"/>
            <a:ext cx="3321267"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0" algn="ctr" defTabSz="821531" hangingPunct="0">
              <a:defRPr/>
            </a:pP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Viết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đoạn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văn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về</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một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nhân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vật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em</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yêu</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thích</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5" name="Group 4">
            <a:extLst>
              <a:ext uri="{FF2B5EF4-FFF2-40B4-BE49-F238E27FC236}">
                <a16:creationId xmlns="" xmlns:a16="http://schemas.microsoft.com/office/drawing/2014/main" id="{723912BC-988D-42BE-84AD-792E4F87A423}"/>
              </a:ext>
            </a:extLst>
          </p:cNvPr>
          <p:cNvGrpSpPr/>
          <p:nvPr/>
        </p:nvGrpSpPr>
        <p:grpSpPr>
          <a:xfrm>
            <a:off x="3353401" y="312104"/>
            <a:ext cx="2798841" cy="1015663"/>
            <a:chOff x="6961239" y="589254"/>
            <a:chExt cx="2477729" cy="1015663"/>
          </a:xfrm>
        </p:grpSpPr>
        <p:sp>
          <p:nvSpPr>
            <p:cNvPr id="6" name="Rectangle: Rounded Corners 5">
              <a:extLst>
                <a:ext uri="{FF2B5EF4-FFF2-40B4-BE49-F238E27FC236}">
                  <a16:creationId xmlns="" xmlns:a16="http://schemas.microsoft.com/office/drawing/2014/main" id="{56E11842-92CF-4B7D-8407-C5AC8100A4CD}"/>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 xmlns:a16="http://schemas.microsoft.com/office/drawing/2014/main" id="{86BC63CD-EFD4-4DAA-87AD-F67A15992848}"/>
                </a:ext>
              </a:extLst>
            </p:cNvPr>
            <p:cNvSpPr txBox="1"/>
            <p:nvPr/>
          </p:nvSpPr>
          <p:spPr>
            <a:xfrm>
              <a:off x="7014369"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Nhớ</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chuyện</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8" name="Straight Arrow Connector 7">
            <a:extLst>
              <a:ext uri="{FF2B5EF4-FFF2-40B4-BE49-F238E27FC236}">
                <a16:creationId xmlns="" xmlns:a16="http://schemas.microsoft.com/office/drawing/2014/main" id="{069102FA-CCDB-4A8A-B907-8192E1B66411}"/>
              </a:ext>
            </a:extLst>
          </p:cNvPr>
          <p:cNvCxnSpPr>
            <a:cxnSpLocks/>
          </p:cNvCxnSpPr>
          <p:nvPr/>
        </p:nvCxnSpPr>
        <p:spPr>
          <a:xfrm flipH="1" flipV="1">
            <a:off x="5232127" y="1350093"/>
            <a:ext cx="555190" cy="666714"/>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 xmlns:a16="http://schemas.microsoft.com/office/drawing/2014/main" id="{AAA388B0-2AC0-48D7-8450-AC255167FF31}"/>
              </a:ext>
            </a:extLst>
          </p:cNvPr>
          <p:cNvGrpSpPr/>
          <p:nvPr/>
        </p:nvGrpSpPr>
        <p:grpSpPr>
          <a:xfrm>
            <a:off x="112978" y="1327767"/>
            <a:ext cx="2184570" cy="1135677"/>
            <a:chOff x="9751144" y="980765"/>
            <a:chExt cx="2270326" cy="553999"/>
          </a:xfrm>
        </p:grpSpPr>
        <p:sp>
          <p:nvSpPr>
            <p:cNvPr id="10" name="Rectangle: Rounded Corners 9">
              <a:extLst>
                <a:ext uri="{FF2B5EF4-FFF2-40B4-BE49-F238E27FC236}">
                  <a16:creationId xmlns="" xmlns:a16="http://schemas.microsoft.com/office/drawing/2014/main" id="{EB78C56F-238F-4298-936F-CE94545F2B73}"/>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1" name="TextBox 10">
              <a:extLst>
                <a:ext uri="{FF2B5EF4-FFF2-40B4-BE49-F238E27FC236}">
                  <a16:creationId xmlns="" xmlns:a16="http://schemas.microsoft.com/office/drawing/2014/main" id="{3F14729E-DA13-470C-8346-BEDB065F751F}"/>
                </a:ext>
              </a:extLst>
            </p:cNvPr>
            <p:cNvSpPr txBox="1"/>
            <p:nvPr/>
          </p:nvSpPr>
          <p:spPr>
            <a:xfrm>
              <a:off x="9762013" y="1053905"/>
              <a:ext cx="2259457" cy="42939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Tên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nhân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trong</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truyện</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2" name="Straight Arrow Connector 11">
            <a:extLst>
              <a:ext uri="{FF2B5EF4-FFF2-40B4-BE49-F238E27FC236}">
                <a16:creationId xmlns="" xmlns:a16="http://schemas.microsoft.com/office/drawing/2014/main" id="{4044A20D-6E7E-477F-B4E7-7420FF1FB04F}"/>
              </a:ext>
            </a:extLst>
          </p:cNvPr>
          <p:cNvCxnSpPr>
            <a:cxnSpLocks/>
            <a:stCxn id="6" idx="1"/>
          </p:cNvCxnSpPr>
          <p:nvPr/>
        </p:nvCxnSpPr>
        <p:spPr>
          <a:xfrm flipH="1" flipV="1">
            <a:off x="2544667" y="569254"/>
            <a:ext cx="808734" cy="268064"/>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 xmlns:a16="http://schemas.microsoft.com/office/drawing/2014/main" id="{3ED29789-BE89-4881-B6F1-994173DBD97E}"/>
              </a:ext>
            </a:extLst>
          </p:cNvPr>
          <p:cNvGrpSpPr/>
          <p:nvPr/>
        </p:nvGrpSpPr>
        <p:grpSpPr>
          <a:xfrm>
            <a:off x="61353" y="304621"/>
            <a:ext cx="2673302" cy="553999"/>
            <a:chOff x="8521449" y="2059364"/>
            <a:chExt cx="1575153" cy="553999"/>
          </a:xfrm>
        </p:grpSpPr>
        <p:sp>
          <p:nvSpPr>
            <p:cNvPr id="14" name="Rectangle: Rounded Corners 13">
              <a:extLst>
                <a:ext uri="{FF2B5EF4-FFF2-40B4-BE49-F238E27FC236}">
                  <a16:creationId xmlns="" xmlns:a16="http://schemas.microsoft.com/office/drawing/2014/main" id="{CE939DC5-2CEF-4F1F-8698-EE41DE36B9E0}"/>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5" name="TextBox 14">
              <a:extLst>
                <a:ext uri="{FF2B5EF4-FFF2-40B4-BE49-F238E27FC236}">
                  <a16:creationId xmlns="" xmlns:a16="http://schemas.microsoft.com/office/drawing/2014/main" id="{3AD625D1-549C-48AF-85C2-3D63418E48F7}"/>
                </a:ext>
              </a:extLst>
            </p:cNvPr>
            <p:cNvSpPr txBox="1"/>
            <p:nvPr/>
          </p:nvSpPr>
          <p:spPr>
            <a:xfrm>
              <a:off x="8535647" y="2062387"/>
              <a:ext cx="1560955" cy="523220"/>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rPr>
                <a:t>Tên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câu</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chuyện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16" name="Straight Arrow Connector 15">
            <a:extLst>
              <a:ext uri="{FF2B5EF4-FFF2-40B4-BE49-F238E27FC236}">
                <a16:creationId xmlns="" xmlns:a16="http://schemas.microsoft.com/office/drawing/2014/main" id="{F142C272-FCC6-4A8D-9443-15D1B002B625}"/>
              </a:ext>
            </a:extLst>
          </p:cNvPr>
          <p:cNvCxnSpPr>
            <a:cxnSpLocks/>
            <a:stCxn id="6" idx="1"/>
          </p:cNvCxnSpPr>
          <p:nvPr/>
        </p:nvCxnSpPr>
        <p:spPr>
          <a:xfrm flipH="1">
            <a:off x="2297548" y="837318"/>
            <a:ext cx="1055853" cy="827221"/>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 xmlns:a16="http://schemas.microsoft.com/office/drawing/2014/main" id="{769B1B17-11D9-412F-90E3-E47E083F92FE}"/>
              </a:ext>
            </a:extLst>
          </p:cNvPr>
          <p:cNvGrpSpPr/>
          <p:nvPr/>
        </p:nvGrpSpPr>
        <p:grpSpPr>
          <a:xfrm>
            <a:off x="7732020" y="2301997"/>
            <a:ext cx="2107306" cy="1725948"/>
            <a:chOff x="8001419" y="2301997"/>
            <a:chExt cx="2107306" cy="1725948"/>
          </a:xfrm>
        </p:grpSpPr>
        <p:sp>
          <p:nvSpPr>
            <p:cNvPr id="18" name="Rectangle: Rounded Corners 17">
              <a:extLst>
                <a:ext uri="{FF2B5EF4-FFF2-40B4-BE49-F238E27FC236}">
                  <a16:creationId xmlns="" xmlns:a16="http://schemas.microsoft.com/office/drawing/2014/main" id="{1017603B-420C-497D-BCD9-17FF22D70A22}"/>
                </a:ext>
              </a:extLst>
            </p:cNvPr>
            <p:cNvSpPr/>
            <p:nvPr/>
          </p:nvSpPr>
          <p:spPr>
            <a:xfrm>
              <a:off x="8020716" y="2301997"/>
              <a:ext cx="2061677" cy="1725948"/>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9" name="TextBox 18">
              <a:extLst>
                <a:ext uri="{FF2B5EF4-FFF2-40B4-BE49-F238E27FC236}">
                  <a16:creationId xmlns="" xmlns:a16="http://schemas.microsoft.com/office/drawing/2014/main" id="{3D398802-7B3F-4E82-AADD-F24401AC7955}"/>
                </a:ext>
              </a:extLst>
            </p:cNvPr>
            <p:cNvSpPr txBox="1"/>
            <p:nvPr/>
          </p:nvSpPr>
          <p:spPr>
            <a:xfrm>
              <a:off x="8001419" y="2495354"/>
              <a:ext cx="210730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Lý</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do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nhân</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vật</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20" name="Straight Arrow Connector 19">
            <a:extLst>
              <a:ext uri="{FF2B5EF4-FFF2-40B4-BE49-F238E27FC236}">
                <a16:creationId xmlns="" xmlns:a16="http://schemas.microsoft.com/office/drawing/2014/main" id="{300D188A-F3F3-4962-9948-D7EC965DCDBE}"/>
              </a:ext>
            </a:extLst>
          </p:cNvPr>
          <p:cNvCxnSpPr>
            <a:cxnSpLocks/>
          </p:cNvCxnSpPr>
          <p:nvPr/>
        </p:nvCxnSpPr>
        <p:spPr>
          <a:xfrm>
            <a:off x="6913548" y="3037137"/>
            <a:ext cx="752281" cy="0"/>
          </a:xfrm>
          <a:prstGeom prst="straightConnector1">
            <a:avLst/>
          </a:prstGeom>
          <a:ln w="38100">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 xmlns:a16="http://schemas.microsoft.com/office/drawing/2014/main" id="{0B13F76E-DC6C-45F4-9C80-F71D0F1B01DD}"/>
              </a:ext>
            </a:extLst>
          </p:cNvPr>
          <p:cNvGrpSpPr/>
          <p:nvPr/>
        </p:nvGrpSpPr>
        <p:grpSpPr>
          <a:xfrm>
            <a:off x="10162914" y="2529305"/>
            <a:ext cx="2107306" cy="1090032"/>
            <a:chOff x="8189429" y="3216688"/>
            <a:chExt cx="1950550" cy="1090032"/>
          </a:xfrm>
        </p:grpSpPr>
        <p:sp>
          <p:nvSpPr>
            <p:cNvPr id="25" name="Rectangle: Rounded Corners 24">
              <a:extLst>
                <a:ext uri="{FF2B5EF4-FFF2-40B4-BE49-F238E27FC236}">
                  <a16:creationId xmlns="" xmlns:a16="http://schemas.microsoft.com/office/drawing/2014/main" id="{C7BC5295-F5A9-4CCB-95D2-6A0FD67E5F5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6" name="TextBox 25">
              <a:extLst>
                <a:ext uri="{FF2B5EF4-FFF2-40B4-BE49-F238E27FC236}">
                  <a16:creationId xmlns="" xmlns:a16="http://schemas.microsoft.com/office/drawing/2014/main" id="{25A26BC6-324C-4933-89E0-53435BCF6E3E}"/>
                </a:ext>
              </a:extLst>
            </p:cNvPr>
            <p:cNvSpPr txBox="1"/>
            <p:nvPr/>
          </p:nvSpPr>
          <p:spPr>
            <a:xfrm>
              <a:off x="8216242" y="3291057"/>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Bài</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rút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được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8" name="Straight Arrow Connector 27">
            <a:extLst>
              <a:ext uri="{FF2B5EF4-FFF2-40B4-BE49-F238E27FC236}">
                <a16:creationId xmlns="" xmlns:a16="http://schemas.microsoft.com/office/drawing/2014/main" id="{18CCF0B8-FD44-468B-88AA-BEBC9FA229D7}"/>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 xmlns:a16="http://schemas.microsoft.com/office/drawing/2014/main" id="{7B9DF3D4-7704-4053-88B4-C0A69B415D47}"/>
              </a:ext>
            </a:extLst>
          </p:cNvPr>
          <p:cNvCxnSpPr>
            <a:cxnSpLocks/>
          </p:cNvCxnSpPr>
          <p:nvPr/>
        </p:nvCxnSpPr>
        <p:spPr>
          <a:xfrm flipH="1">
            <a:off x="5418034" y="4296518"/>
            <a:ext cx="210221" cy="899325"/>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 xmlns:a16="http://schemas.microsoft.com/office/drawing/2014/main" id="{29E5B3FB-5782-42CB-9E46-535B0769A9B5}"/>
              </a:ext>
            </a:extLst>
          </p:cNvPr>
          <p:cNvGrpSpPr/>
          <p:nvPr/>
        </p:nvGrpSpPr>
        <p:grpSpPr>
          <a:xfrm>
            <a:off x="3948440" y="5268537"/>
            <a:ext cx="3223074" cy="1023442"/>
            <a:chOff x="1362828" y="4771339"/>
            <a:chExt cx="3229622" cy="1023442"/>
          </a:xfrm>
        </p:grpSpPr>
        <p:sp>
          <p:nvSpPr>
            <p:cNvPr id="31" name="Rectangle: Rounded Corners 30">
              <a:extLst>
                <a:ext uri="{FF2B5EF4-FFF2-40B4-BE49-F238E27FC236}">
                  <a16:creationId xmlns="" xmlns:a16="http://schemas.microsoft.com/office/drawing/2014/main" id="{E699A5CC-3210-405A-B461-D28E2777B31E}"/>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32" name="TextBox 31">
              <a:extLst>
                <a:ext uri="{FF2B5EF4-FFF2-40B4-BE49-F238E27FC236}">
                  <a16:creationId xmlns="" xmlns:a16="http://schemas.microsoft.com/office/drawing/2014/main" id="{E2CB1FC0-CEF7-437B-9E20-36BDE2454092}"/>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Điều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thích</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ở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câu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chuyện</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 xmlns:a16="http://schemas.microsoft.com/office/drawing/2014/main" id="{87C1659A-86CF-481B-ABAB-3F4F313C0D81}"/>
              </a:ext>
            </a:extLst>
          </p:cNvPr>
          <p:cNvGrpSpPr/>
          <p:nvPr/>
        </p:nvGrpSpPr>
        <p:grpSpPr>
          <a:xfrm>
            <a:off x="299102" y="5725677"/>
            <a:ext cx="3254775" cy="829415"/>
            <a:chOff x="9743774" y="980765"/>
            <a:chExt cx="2266827" cy="553999"/>
          </a:xfrm>
        </p:grpSpPr>
        <p:sp>
          <p:nvSpPr>
            <p:cNvPr id="34" name="Rectangle: Rounded Corners 33">
              <a:extLst>
                <a:ext uri="{FF2B5EF4-FFF2-40B4-BE49-F238E27FC236}">
                  <a16:creationId xmlns="" xmlns:a16="http://schemas.microsoft.com/office/drawing/2014/main" id="{D6A41FC6-AF52-4584-9EF7-AC62F16D83F6}"/>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5" name="TextBox 34">
              <a:extLst>
                <a:ext uri="{FF2B5EF4-FFF2-40B4-BE49-F238E27FC236}">
                  <a16:creationId xmlns="" xmlns:a16="http://schemas.microsoft.com/office/drawing/2014/main" id="{70B4954E-144E-4A8B-9E26-E2A5F4F9448A}"/>
                </a:ext>
              </a:extLst>
            </p:cNvPr>
            <p:cNvSpPr txBox="1"/>
            <p:nvPr/>
          </p:nvSpPr>
          <p:spPr>
            <a:xfrm>
              <a:off x="9743774" y="996638"/>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OpenSans"/>
                  <a:cs typeface="Calibri" panose="020F0502020204030204" pitchFamily="34" charset="0"/>
                </a:rPr>
                <a:t>Vì</a:t>
              </a:r>
              <a:r>
                <a:rPr lang="en-US" sz="2800" b="0" i="0" dirty="0">
                  <a:solidFill>
                    <a:srgbClr val="000000"/>
                  </a:solidFill>
                  <a:effectLst/>
                  <a:latin typeface="OpenSans"/>
                  <a:cs typeface="Calibri" panose="020F0502020204030204" pitchFamily="34" charset="0"/>
                </a:rPr>
                <a:t> </a:t>
              </a:r>
              <a:r>
                <a:rPr lang="en-US" sz="2800" b="0" i="0" dirty="0" err="1">
                  <a:solidFill>
                    <a:srgbClr val="000000"/>
                  </a:solidFill>
                  <a:effectLst/>
                  <a:latin typeface="OpenSans"/>
                  <a:cs typeface="Calibri" panose="020F0502020204030204" pitchFamily="34" charset="0"/>
                </a:rPr>
                <a:t>sao</a:t>
              </a:r>
              <a:r>
                <a:rPr lang="en-US" sz="2800" b="0" i="0" dirty="0">
                  <a:solidFill>
                    <a:srgbClr val="000000"/>
                  </a:solidFill>
                  <a:effectLst/>
                  <a:latin typeface="OpenSans"/>
                  <a:cs typeface="Calibri" panose="020F0502020204030204" pitchFamily="34" charset="0"/>
                </a:rPr>
                <a:t> </a:t>
              </a:r>
              <a:r>
                <a:rPr lang="en-US" sz="2800" b="0" i="0" dirty="0" err="1">
                  <a:solidFill>
                    <a:srgbClr val="000000"/>
                  </a:solidFill>
                  <a:effectLst/>
                  <a:latin typeface="OpenSans"/>
                  <a:cs typeface="Calibri" panose="020F0502020204030204" pitchFamily="34" charset="0"/>
                </a:rPr>
                <a:t>em</a:t>
              </a:r>
              <a:r>
                <a:rPr lang="en-US" sz="2800" b="0" i="0" dirty="0">
                  <a:solidFill>
                    <a:srgbClr val="000000"/>
                  </a:solidFill>
                  <a:effectLst/>
                  <a:latin typeface="OpenSans"/>
                  <a:cs typeface="Calibri" panose="020F0502020204030204" pitchFamily="34" charset="0"/>
                </a:rPr>
                <a:t> </a:t>
              </a:r>
              <a:r>
                <a:rPr lang="en-US" sz="2800" b="0" i="0" err="1">
                  <a:solidFill>
                    <a:srgbClr val="000000"/>
                  </a:solidFill>
                  <a:effectLst/>
                  <a:latin typeface="OpenSans"/>
                  <a:cs typeface="Calibri" panose="020F0502020204030204" pitchFamily="34" charset="0"/>
                </a:rPr>
                <a:t>thích</a:t>
              </a:r>
              <a:r>
                <a:rPr lang="en-US" sz="2800" b="0" i="0">
                  <a:solidFill>
                    <a:srgbClr val="000000"/>
                  </a:solidFill>
                  <a:effectLst/>
                  <a:latin typeface="OpenSans"/>
                  <a:cs typeface="Calibri" panose="020F0502020204030204" pitchFamily="34" charset="0"/>
                </a:rPr>
                <a:t> </a:t>
              </a:r>
              <a:endParaRPr lang="en-US" sz="2800" b="0" i="0" smtClean="0">
                <a:solidFill>
                  <a:srgbClr val="000000"/>
                </a:solidFill>
                <a:effectLst/>
                <a:latin typeface="OpenSans"/>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0" i="0" smtClean="0">
                  <a:solidFill>
                    <a:srgbClr val="000000"/>
                  </a:solidFill>
                  <a:effectLst/>
                  <a:latin typeface="OpenSans"/>
                  <a:cs typeface="Calibri" panose="020F0502020204030204" pitchFamily="34" charset="0"/>
                </a:rPr>
                <a:t>chi </a:t>
              </a:r>
              <a:r>
                <a:rPr lang="en-US" sz="2800" b="0" i="0" dirty="0" err="1">
                  <a:solidFill>
                    <a:srgbClr val="000000"/>
                  </a:solidFill>
                  <a:effectLst/>
                  <a:latin typeface="OpenSans"/>
                  <a:cs typeface="Calibri" panose="020F0502020204030204" pitchFamily="34" charset="0"/>
                </a:rPr>
                <a:t>tiết</a:t>
              </a:r>
              <a:r>
                <a:rPr lang="en-US" sz="2800" b="0" i="0" dirty="0">
                  <a:solidFill>
                    <a:srgbClr val="000000"/>
                  </a:solidFill>
                  <a:effectLst/>
                  <a:latin typeface="OpenSans"/>
                  <a:cs typeface="Calibri" panose="020F0502020204030204" pitchFamily="34" charset="0"/>
                </a:rPr>
                <a:t> </a:t>
              </a:r>
              <a:r>
                <a:rPr lang="en-US" sz="2800" b="0" i="0" dirty="0" err="1">
                  <a:solidFill>
                    <a:srgbClr val="000000"/>
                  </a:solidFill>
                  <a:effectLst/>
                  <a:latin typeface="OpenSans"/>
                  <a:cs typeface="Calibri" panose="020F0502020204030204" pitchFamily="34" charset="0"/>
                </a:rPr>
                <a:t>đó</a:t>
              </a:r>
              <a:r>
                <a:rPr lang="en-US" sz="2800" b="0" i="0" dirty="0">
                  <a:solidFill>
                    <a:srgbClr val="000000"/>
                  </a:solidFill>
                  <a:effectLst/>
                  <a:latin typeface="OpenSans"/>
                  <a:cs typeface="Calibri" panose="020F0502020204030204" pitchFamily="34" charset="0"/>
                </a:rPr>
                <a: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36" name="Straight Arrow Connector 35">
            <a:extLst>
              <a:ext uri="{FF2B5EF4-FFF2-40B4-BE49-F238E27FC236}">
                <a16:creationId xmlns="" xmlns:a16="http://schemas.microsoft.com/office/drawing/2014/main" id="{044DB6E9-6258-4EF3-BBF5-0AA0489DB291}"/>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 xmlns:a16="http://schemas.microsoft.com/office/drawing/2014/main" id="{CF17E79B-AA95-44BF-9CB8-17A895F56380}"/>
              </a:ext>
            </a:extLst>
          </p:cNvPr>
          <p:cNvGrpSpPr/>
          <p:nvPr/>
        </p:nvGrpSpPr>
        <p:grpSpPr>
          <a:xfrm>
            <a:off x="61350" y="4381489"/>
            <a:ext cx="3939335" cy="727347"/>
            <a:chOff x="8500877" y="2059364"/>
            <a:chExt cx="1569690" cy="553999"/>
          </a:xfrm>
        </p:grpSpPr>
        <p:sp>
          <p:nvSpPr>
            <p:cNvPr id="38" name="Rectangle: Rounded Corners 37">
              <a:extLst>
                <a:ext uri="{FF2B5EF4-FFF2-40B4-BE49-F238E27FC236}">
                  <a16:creationId xmlns="" xmlns:a16="http://schemas.microsoft.com/office/drawing/2014/main" id="{B88C0777-65BC-4B11-B0B2-6CA1B82CFCFE}"/>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 xmlns:a16="http://schemas.microsoft.com/office/drawing/2014/main" id="{9A770D05-E51C-4752-86D8-BD3D732B374E}"/>
                </a:ext>
              </a:extLst>
            </p:cNvPr>
            <p:cNvSpPr txBox="1"/>
            <p:nvPr/>
          </p:nvSpPr>
          <p:spPr>
            <a:xfrm>
              <a:off x="8500877" y="2158116"/>
              <a:ext cx="1569690" cy="26910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0" i="0" dirty="0">
                  <a:solidFill>
                    <a:srgbClr val="000000"/>
                  </a:solidFill>
                  <a:effectLst/>
                  <a:latin typeface="OpenSans"/>
                </a:rPr>
                <a:t>Chi </a:t>
              </a:r>
              <a:r>
                <a:rPr lang="en-US" sz="2800" b="0" i="0" dirty="0" err="1">
                  <a:solidFill>
                    <a:srgbClr val="000000"/>
                  </a:solidFill>
                  <a:effectLst/>
                  <a:latin typeface="OpenSans"/>
                </a:rPr>
                <a:t>tiết</a:t>
              </a:r>
              <a:r>
                <a:rPr lang="en-US" sz="2800" b="0" i="0" dirty="0">
                  <a:solidFill>
                    <a:srgbClr val="000000"/>
                  </a:solidFill>
                  <a:effectLst/>
                  <a:latin typeface="OpenSans"/>
                </a:rPr>
                <a:t> </a:t>
              </a:r>
              <a:r>
                <a:rPr lang="en-US" sz="2800" b="0" i="0" dirty="0" err="1">
                  <a:solidFill>
                    <a:srgbClr val="000000"/>
                  </a:solidFill>
                  <a:effectLst/>
                  <a:latin typeface="OpenSans"/>
                </a:rPr>
                <a:t>em</a:t>
              </a:r>
              <a:r>
                <a:rPr lang="en-US" sz="2800" b="0" i="0" dirty="0">
                  <a:solidFill>
                    <a:srgbClr val="000000"/>
                  </a:solidFill>
                  <a:effectLst/>
                  <a:latin typeface="OpenSans"/>
                </a:rPr>
                <a:t> </a:t>
              </a:r>
              <a:r>
                <a:rPr lang="en-US" sz="2800" b="0" i="0" dirty="0" err="1">
                  <a:solidFill>
                    <a:srgbClr val="000000"/>
                  </a:solidFill>
                  <a:effectLst/>
                  <a:latin typeface="OpenSans"/>
                </a:rPr>
                <a:t>thích</a:t>
              </a:r>
              <a:r>
                <a:rPr lang="en-US" sz="2800" b="0" i="0" dirty="0">
                  <a:solidFill>
                    <a:srgbClr val="000000"/>
                  </a:solidFill>
                  <a:effectLst/>
                  <a:latin typeface="OpenSans"/>
                </a:rPr>
                <a: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40" name="Straight Arrow Connector 39">
            <a:extLst>
              <a:ext uri="{FF2B5EF4-FFF2-40B4-BE49-F238E27FC236}">
                <a16:creationId xmlns="" xmlns:a16="http://schemas.microsoft.com/office/drawing/2014/main" id="{0EDE956C-7BDC-4291-B3F1-4B6E3DE68B2C}"/>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90646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out)">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par>
                          <p:cTn id="52" fill="hold">
                            <p:stCondLst>
                              <p:cond delay="500"/>
                            </p:stCondLst>
                            <p:childTnLst>
                              <p:par>
                                <p:cTn id="53" presetID="6" presetClass="entr" presetSubtype="32"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out)">
                                      <p:cBhvr>
                                        <p:cTn id="55" dur="500"/>
                                        <p:tgtEl>
                                          <p:spTgt spid="30"/>
                                        </p:tgtEl>
                                      </p:cBhvr>
                                    </p:animEffect>
                                  </p:childTnLst>
                                  <p:subTnLst>
                                    <p:audio>
                                      <p:cMediaNode>
                                        <p:cTn display="0" masterRel="sameClick">
                                          <p:stCondLst>
                                            <p:cond evt="begin" delay="0">
                                              <p:tn val="53"/>
                                            </p:cond>
                                          </p:stCondLst>
                                          <p:endCondLst>
                                            <p:cond evt="onStopAudio" delay="0">
                                              <p:tgtEl>
                                                <p:sldTgt/>
                                              </p:tgtEl>
                                            </p:cond>
                                          </p:endCondLst>
                                        </p:cTn>
                                        <p:tgtEl>
                                          <p:sndTgt r:embed="rId2"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right)">
                                      <p:cBhvr>
                                        <p:cTn id="64" dur="500"/>
                                        <p:tgtEl>
                                          <p:spTgt spid="37"/>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arn(inVertical)">
                                      <p:cBhvr>
                                        <p:cTn id="69" dur="500"/>
                                        <p:tgtEl>
                                          <p:spTgt spid="4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right)">
                                      <p:cBhvr>
                                        <p:cTn id="73" dur="500"/>
                                        <p:tgtEl>
                                          <p:spTgt spid="33"/>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454400" y="2020620"/>
            <a:ext cx="5814793" cy="81946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609</Words>
  <Application>Microsoft Office PowerPoint</Application>
  <PresentationFormat>Custom</PresentationFormat>
  <Paragraphs>52</Paragraphs>
  <Slides>16</Slides>
  <Notes>3</Notes>
  <HiddenSlides>0</HiddenSlides>
  <MMClips>0</MMClip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Office 主题</vt:lpstr>
      <vt:lpstr>1_Simple Light</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20</cp:revision>
  <dcterms:created xsi:type="dcterms:W3CDTF">2022-08-29T03:05:19Z</dcterms:created>
  <dcterms:modified xsi:type="dcterms:W3CDTF">2023-04-13T14:31:27Z</dcterms:modified>
</cp:coreProperties>
</file>