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</p:sldMasterIdLst>
  <p:notesMasterIdLst>
    <p:notesMasterId r:id="rId23"/>
  </p:notesMasterIdLst>
  <p:sldIdLst>
    <p:sldId id="1552" r:id="rId4"/>
    <p:sldId id="258" r:id="rId5"/>
    <p:sldId id="257" r:id="rId6"/>
    <p:sldId id="262" r:id="rId7"/>
    <p:sldId id="259" r:id="rId8"/>
    <p:sldId id="264" r:id="rId9"/>
    <p:sldId id="268" r:id="rId10"/>
    <p:sldId id="271" r:id="rId11"/>
    <p:sldId id="278" r:id="rId12"/>
    <p:sldId id="1553" r:id="rId13"/>
    <p:sldId id="273" r:id="rId14"/>
    <p:sldId id="274" r:id="rId15"/>
    <p:sldId id="282" r:id="rId16"/>
    <p:sldId id="284" r:id="rId17"/>
    <p:sldId id="286" r:id="rId18"/>
    <p:sldId id="275" r:id="rId19"/>
    <p:sldId id="260" r:id="rId20"/>
    <p:sldId id="276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69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63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7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32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5ACA8-4012-7D03-1A34-2C2972FC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AB755-C583-C803-9831-BDF286F19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BDB2-E5C8-73D7-083B-74FDCA6AE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A1E0D-C251-C3FF-DFFE-376DBA5C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387BC-6CFF-3ECE-62E6-050D9FF4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81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1DD2DE94-BE36-46D0-945C-3539F9DDF3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AAF2D6-00A7-48F5-BB9B-858FBBDE1AC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84" r:id="rId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073"/>
            <a:ext cx="12192000" cy="722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07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6972" y="14538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25</a:t>
            </a:r>
            <a:r>
              <a:rPr kumimoji="0" lang="vi-VN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kumimoji="0" lang="en-US" sz="4050" b="0" i="0" u="none" strike="noStrike" kern="1200" cap="none" spc="-113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78" y="2320942"/>
            <a:ext cx="9935643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Luyện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tập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chung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+mj-lt"/>
              </a:rPr>
              <a:t>B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+mj-lt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+mj-lt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76400" y="444501"/>
            <a:ext cx="98901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103978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80024" y="613995"/>
            <a:ext cx="92057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+mj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A8656F-E6F6-4065-9743-624E0DCDBE84}"/>
              </a:ext>
            </a:extLst>
          </p:cNvPr>
          <p:cNvCxnSpPr>
            <a:cxnSpLocks/>
          </p:cNvCxnSpPr>
          <p:nvPr/>
        </p:nvCxnSpPr>
        <p:spPr>
          <a:xfrm>
            <a:off x="4417479" y="1478029"/>
            <a:ext cx="42510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9DEB3-72F3-419B-81C0-9845549BE78D}"/>
              </a:ext>
            </a:extLst>
          </p:cNvPr>
          <p:cNvCxnSpPr/>
          <p:nvPr/>
        </p:nvCxnSpPr>
        <p:spPr>
          <a:xfrm>
            <a:off x="10147719" y="1505210"/>
            <a:ext cx="101656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359DCC-7E32-4CB0-9778-F15EDB34C9C0}"/>
              </a:ext>
            </a:extLst>
          </p:cNvPr>
          <p:cNvCxnSpPr>
            <a:cxnSpLocks/>
          </p:cNvCxnSpPr>
          <p:nvPr/>
        </p:nvCxnSpPr>
        <p:spPr>
          <a:xfrm>
            <a:off x="6577585" y="1883162"/>
            <a:ext cx="30297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A7093B-B46C-47AB-8E0A-17127FF305A1}"/>
              </a:ext>
            </a:extLst>
          </p:cNvPr>
          <p:cNvCxnSpPr>
            <a:cxnSpLocks/>
          </p:cNvCxnSpPr>
          <p:nvPr/>
        </p:nvCxnSpPr>
        <p:spPr>
          <a:xfrm>
            <a:off x="3639313" y="2309882"/>
            <a:ext cx="483412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334EA9-7E50-4C8B-B766-5CC8B718ED77}"/>
              </a:ext>
            </a:extLst>
          </p:cNvPr>
          <p:cNvCxnSpPr>
            <a:cxnSpLocks/>
          </p:cNvCxnSpPr>
          <p:nvPr/>
        </p:nvCxnSpPr>
        <p:spPr>
          <a:xfrm>
            <a:off x="3017521" y="2760986"/>
            <a:ext cx="48341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E0A9C8B-B7A6-4943-B9FD-EC30BCDE0068}"/>
              </a:ext>
            </a:extLst>
          </p:cNvPr>
          <p:cNvSpPr txBox="1"/>
          <p:nvPr/>
        </p:nvSpPr>
        <p:spPr>
          <a:xfrm rot="20214955">
            <a:off x="-38033" y="2863044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675C94-040D-41DB-8119-7E1B5C77F66F}"/>
              </a:ext>
            </a:extLst>
          </p:cNvPr>
          <p:cNvGrpSpPr/>
          <p:nvPr/>
        </p:nvGrpSpPr>
        <p:grpSpPr>
          <a:xfrm>
            <a:off x="1536464" y="3047458"/>
            <a:ext cx="9910980" cy="3193585"/>
            <a:chOff x="2520262" y="2553497"/>
            <a:chExt cx="8711880" cy="409230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A125CB-ADA7-43F4-97D3-4BECBFB27995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26" name="Cloud 11">
                <a:extLst>
                  <a:ext uri="{FF2B5EF4-FFF2-40B4-BE49-F238E27FC236}">
                    <a16:creationId xmlns:a16="http://schemas.microsoft.com/office/drawing/2014/main" id="{EA08D2F1-129C-4898-9088-6DB17605F13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cs"/>
                </a:endParaRPr>
              </a:p>
            </p:txBody>
          </p:sp>
          <p:sp>
            <p:nvSpPr>
              <p:cNvPr id="27" name="Cloud 3">
                <a:extLst>
                  <a:ext uri="{FF2B5EF4-FFF2-40B4-BE49-F238E27FC236}">
                    <a16:creationId xmlns:a16="http://schemas.microsoft.com/office/drawing/2014/main" id="{F0D633FB-524D-44D8-8DF1-7335D32D686F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cs"/>
                </a:endParaRPr>
              </a:p>
            </p:txBody>
          </p:sp>
        </p:grp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A522F9EE-B13B-4F90-B0EF-1B01338836AD}"/>
                </a:ext>
              </a:extLst>
            </p:cNvPr>
            <p:cNvSpPr/>
            <p:nvPr/>
          </p:nvSpPr>
          <p:spPr>
            <a:xfrm>
              <a:off x="2520262" y="2553497"/>
              <a:ext cx="8711880" cy="103978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53855F1-14A5-454B-BE41-A02C29E5E173}"/>
              </a:ext>
            </a:extLst>
          </p:cNvPr>
          <p:cNvSpPr txBox="1"/>
          <p:nvPr/>
        </p:nvSpPr>
        <p:spPr>
          <a:xfrm>
            <a:off x="1938566" y="3453176"/>
            <a:ext cx="92257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..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?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..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71E2AB-66CB-4CC5-8F40-B171C79917C8}"/>
              </a:ext>
            </a:extLst>
          </p:cNvPr>
          <p:cNvCxnSpPr>
            <a:cxnSpLocks/>
          </p:cNvCxnSpPr>
          <p:nvPr/>
        </p:nvCxnSpPr>
        <p:spPr>
          <a:xfrm>
            <a:off x="4261105" y="3980186"/>
            <a:ext cx="48341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A42BD8-0307-4EB8-AB66-611D53738E75}"/>
              </a:ext>
            </a:extLst>
          </p:cNvPr>
          <p:cNvCxnSpPr>
            <a:cxnSpLocks/>
          </p:cNvCxnSpPr>
          <p:nvPr/>
        </p:nvCxnSpPr>
        <p:spPr>
          <a:xfrm>
            <a:off x="2438402" y="4431290"/>
            <a:ext cx="48341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46CD03-3EE7-4CB1-AD71-475BEFC85FFF}"/>
              </a:ext>
            </a:extLst>
          </p:cNvPr>
          <p:cNvCxnSpPr>
            <a:cxnSpLocks/>
          </p:cNvCxnSpPr>
          <p:nvPr/>
        </p:nvCxnSpPr>
        <p:spPr>
          <a:xfrm>
            <a:off x="2572514" y="4931162"/>
            <a:ext cx="48341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6048CC-F6BF-487D-96BE-E5A9E70E9C79}"/>
              </a:ext>
            </a:extLst>
          </p:cNvPr>
          <p:cNvCxnSpPr>
            <a:cxnSpLocks/>
          </p:cNvCxnSpPr>
          <p:nvPr/>
        </p:nvCxnSpPr>
        <p:spPr>
          <a:xfrm>
            <a:off x="2013981" y="5375668"/>
            <a:ext cx="162533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44A333-66F3-40FA-9130-053035932EA2}"/>
              </a:ext>
            </a:extLst>
          </p:cNvPr>
          <p:cNvCxnSpPr>
            <a:cxnSpLocks/>
          </p:cNvCxnSpPr>
          <p:nvPr/>
        </p:nvCxnSpPr>
        <p:spPr>
          <a:xfrm>
            <a:off x="4610877" y="5375668"/>
            <a:ext cx="57523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8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+mj-lt"/>
              </a:rPr>
              <a:t>B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+mj-lt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+mj-lt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3185067"/>
            <a:ext cx="1810781" cy="322843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76400" y="444501"/>
            <a:ext cx="98901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103978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80024" y="613995"/>
            <a:ext cx="92057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4E2F6-4492-4A11-B10E-E19E2DBA0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721" y="3314515"/>
            <a:ext cx="7212330" cy="30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latin typeface="+mj-lt"/>
              </a:rPr>
              <a:t>Bài</a:t>
            </a:r>
            <a:r>
              <a:rPr lang="en-GB" sz="4267" dirty="0">
                <a:latin typeface="+mj-lt"/>
              </a:rPr>
              <a:t> </a:t>
            </a:r>
            <a:r>
              <a:rPr lang="en-US" sz="4267" dirty="0">
                <a:latin typeface="+mj-lt"/>
              </a:rPr>
              <a:t>4</a:t>
            </a:r>
            <a:r>
              <a:rPr lang="en-GB" sz="4267" dirty="0">
                <a:latin typeface="+mj-lt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389702" y="3429000"/>
            <a:ext cx="1725890" cy="30770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416" y="938998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srgbClr val="7030A0"/>
                  </a:solidFill>
                  <a:latin typeface="+mj-lt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srgbClr val="7030A0"/>
                  </a:solidFill>
                  <a:latin typeface="+mj-lt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420073" y="1401893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a) Quãng đường bơi của cà cuống A là: </a:t>
            </a:r>
          </a:p>
          <a:p>
            <a:pPr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515 x 4 = 2060 (m)</a:t>
            </a:r>
          </a:p>
          <a:p>
            <a:pPr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Quãng đường bơi của cà cuống B là: </a:t>
            </a:r>
          </a:p>
          <a:p>
            <a:pPr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928 x 3 = 2784 (m)</a:t>
            </a:r>
          </a:p>
          <a:p>
            <a:pPr algn="just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Vì 2060 m &lt; 2784 m nên quãng đường bơi của cà cuống A ngắn hơn quãng đường bơi của cà cuống B.</a:t>
            </a:r>
            <a:endParaRPr lang="vi-VN" sz="3200" b="1" dirty="0">
              <a:solidFill>
                <a:srgbClr val="7030A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81195" y="1394656"/>
            <a:ext cx="872816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2060m</a:t>
            </a:r>
          </a:p>
          <a:p>
            <a:pPr lvl="0"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Độ dài mỗi đoạn của đường gấp khúc đó là: </a:t>
            </a:r>
          </a:p>
          <a:p>
            <a:pPr lvl="0"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2060 : 5 = 412 (m)</a:t>
            </a:r>
            <a:endParaRPr lang="en-US" sz="3200" b="1" i="1" dirty="0">
              <a:solidFill>
                <a:srgbClr val="7030A0"/>
              </a:solidFill>
              <a:latin typeface="+mj-lt"/>
              <a:ea typeface="Cambria" panose="02040503050406030204" pitchFamily="18" charset="0"/>
            </a:endParaRPr>
          </a:p>
          <a:p>
            <a:pPr lvl="0" algn="ctr" defTabSz="1218900"/>
            <a:r>
              <a:rPr lang="pt-BR" sz="3200" b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103978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Biết 8 cục pin như nhau nặng 1680 g. Mỗi rô-bốt chưa nắp pin có cân nặng 2000 g.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a) Mỗi cục pin cân nặng bao nhiêu gam?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D68-3840-41F1-B5C9-5F1B2A8B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A606F-4EFA-4C62-AE97-239D1FA3D006}"/>
              </a:ext>
            </a:extLst>
          </p:cNvPr>
          <p:cNvSpPr txBox="1"/>
          <p:nvPr/>
        </p:nvSpPr>
        <p:spPr>
          <a:xfrm>
            <a:off x="876300" y="1019175"/>
            <a:ext cx="102203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Cân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nặng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mỗi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cục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pin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1680 : 8 = 210 (g)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b) 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Cân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nặng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Rô-bốt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A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210 x 5 = 1050 (g)</a:t>
            </a:r>
          </a:p>
          <a:p>
            <a:pPr algn="ctr"/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Cân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nặng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Rô-bốt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B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210 x 6 = 1260 (g)</a:t>
            </a:r>
          </a:p>
          <a:p>
            <a:pPr algn="ctr"/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Cân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nặng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Rô-bốt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C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210 x 8 = 1680 (g)</a:t>
            </a:r>
          </a:p>
          <a:p>
            <a:pPr algn="ctr"/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Đáp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 a) 210 gam;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                               b)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Rô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bốt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A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nhẹ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nhất</a:t>
            </a:r>
            <a:endParaRPr lang="en-US" sz="3200" b="1" i="0" dirty="0">
              <a:solidFill>
                <a:srgbClr val="7030A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26084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dụng được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Palatino Linotype" panose="02040502050505030304" pitchFamily="18" charset="0"/>
                </a:rPr>
                <a:t>phép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và phép chia vào các tình huống</a:t>
              </a:r>
              <a:r>
                <a:rPr lang="vi-VN" sz="44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thực tế.</a:t>
              </a:r>
              <a:endParaRPr lang="en-GB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2)</a:t>
              </a:r>
              <a:endPara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07" y="22722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6531B-F7EC-43E7-8C3D-74F94A4CF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259" y="1957442"/>
            <a:ext cx="389568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D5C794A-80BB-43B0-8B1E-D93A1D40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78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5C7BA3-ADC6-38B4-57C9-F06A9BC9B906}"/>
              </a:ext>
            </a:extLst>
          </p:cNvPr>
          <p:cNvSpPr/>
          <p:nvPr/>
        </p:nvSpPr>
        <p:spPr>
          <a:xfrm>
            <a:off x="479476" y="109026"/>
            <a:ext cx="11217593" cy="65864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4B64E958-0DF4-4D98-A89B-760E94E40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1" y="4864061"/>
            <a:ext cx="1900352" cy="1488227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BC8DA3D-4905-4A28-A187-15A29B004ADD}"/>
              </a:ext>
            </a:extLst>
          </p:cNvPr>
          <p:cNvGrpSpPr/>
          <p:nvPr/>
        </p:nvGrpSpPr>
        <p:grpSpPr>
          <a:xfrm>
            <a:off x="615000" y="497445"/>
            <a:ext cx="1780283" cy="942659"/>
            <a:chOff x="263312" y="4608366"/>
            <a:chExt cx="1780282" cy="942658"/>
          </a:xfrm>
        </p:grpSpPr>
        <p:sp>
          <p:nvSpPr>
            <p:cNvPr id="38" name="arrow_130847">
              <a:extLst>
                <a:ext uri="{FF2B5EF4-FFF2-40B4-BE49-F238E27FC236}">
                  <a16:creationId xmlns:a16="http://schemas.microsoft.com/office/drawing/2014/main" id="{4EC0533F-0F15-4B29-A833-3F7A9A83C0C2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767572" y="4275003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arrow_130847">
              <a:extLst>
                <a:ext uri="{FF2B5EF4-FFF2-40B4-BE49-F238E27FC236}">
                  <a16:creationId xmlns:a16="http://schemas.microsoft.com/office/drawing/2014/main" id="{DDDFABF4-A164-4831-91B1-2A9D3B1B400D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685982" y="4185696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rgbClr val="09078F"/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 dirty="0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310BF35-F4D0-4EC4-9F3F-CC8B5470C1EA}"/>
              </a:ext>
            </a:extLst>
          </p:cNvPr>
          <p:cNvGrpSpPr/>
          <p:nvPr/>
        </p:nvGrpSpPr>
        <p:grpSpPr>
          <a:xfrm>
            <a:off x="10568721" y="236454"/>
            <a:ext cx="1027521" cy="1027521"/>
            <a:chOff x="8991831" y="2504017"/>
            <a:chExt cx="1027521" cy="1027521"/>
          </a:xfrm>
        </p:grpSpPr>
        <p:sp>
          <p:nvSpPr>
            <p:cNvPr id="81" name="圆: 空心 80">
              <a:extLst>
                <a:ext uri="{FF2B5EF4-FFF2-40B4-BE49-F238E27FC236}">
                  <a16:creationId xmlns:a16="http://schemas.microsoft.com/office/drawing/2014/main" id="{CD6F3E89-58A9-419A-A278-077068DF1EBB}"/>
                </a:ext>
              </a:extLst>
            </p:cNvPr>
            <p:cNvSpPr/>
            <p:nvPr/>
          </p:nvSpPr>
          <p:spPr>
            <a:xfrm>
              <a:off x="9074956" y="2587142"/>
              <a:ext cx="944396" cy="944396"/>
            </a:xfrm>
            <a:prstGeom prst="donu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5CBD3985-3253-4B63-8493-2DC71F72DA38}"/>
                </a:ext>
              </a:extLst>
            </p:cNvPr>
            <p:cNvSpPr/>
            <p:nvPr/>
          </p:nvSpPr>
          <p:spPr>
            <a:xfrm>
              <a:off x="8991831" y="2504017"/>
              <a:ext cx="944396" cy="944396"/>
            </a:xfrm>
            <a:prstGeom prst="donut">
              <a:avLst/>
            </a:prstGeom>
            <a:solidFill>
              <a:srgbClr val="FF476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9390CB-3A6D-668C-2587-0917AD5F9A22}"/>
              </a:ext>
            </a:extLst>
          </p:cNvPr>
          <p:cNvSpPr/>
          <p:nvPr/>
        </p:nvSpPr>
        <p:spPr>
          <a:xfrm>
            <a:off x="2513579" y="2313779"/>
            <a:ext cx="7768519" cy="1138782"/>
          </a:xfrm>
          <a:prstGeom prst="roundRect">
            <a:avLst>
              <a:gd name="adj" fmla="val 4835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E58212A-05B0-FEFA-A933-E000703FE728}"/>
              </a:ext>
            </a:extLst>
          </p:cNvPr>
          <p:cNvSpPr/>
          <p:nvPr/>
        </p:nvSpPr>
        <p:spPr>
          <a:xfrm>
            <a:off x="3774038" y="739009"/>
            <a:ext cx="5240522" cy="701095"/>
          </a:xfrm>
          <a:prstGeom prst="roundRect">
            <a:avLst>
              <a:gd name="adj" fmla="val 413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B30340-1799-A2DD-7FE5-DB1FDFC7018E}"/>
              </a:ext>
            </a:extLst>
          </p:cNvPr>
          <p:cNvSpPr/>
          <p:nvPr/>
        </p:nvSpPr>
        <p:spPr>
          <a:xfrm>
            <a:off x="3781730" y="721463"/>
            <a:ext cx="52405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</a:rPr>
              <a:t>Yêu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</a:rPr>
              <a:t>cầu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</a:rPr>
              <a:t>cần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</a:rPr>
              <a:t>đạt</a:t>
            </a:r>
            <a:endParaRPr lang="en-US" sz="4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65E941-238C-15AD-16BD-AFB3D8DE529E}"/>
              </a:ext>
            </a:extLst>
          </p:cNvPr>
          <p:cNvSpPr/>
          <p:nvPr/>
        </p:nvSpPr>
        <p:spPr>
          <a:xfrm>
            <a:off x="2485843" y="2328239"/>
            <a:ext cx="1086794" cy="108679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17D0CC-B782-4F1A-1435-05379B610379}"/>
              </a:ext>
            </a:extLst>
          </p:cNvPr>
          <p:cNvSpPr txBox="1"/>
          <p:nvPr/>
        </p:nvSpPr>
        <p:spPr>
          <a:xfrm>
            <a:off x="3511119" y="2383207"/>
            <a:ext cx="65547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nhẩm trong trường hợp đơn giản.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E42CC0-71D8-1DC4-FB07-5B5C6D63E6F0}"/>
              </a:ext>
            </a:extLst>
          </p:cNvPr>
          <p:cNvSpPr/>
          <p:nvPr/>
        </p:nvSpPr>
        <p:spPr>
          <a:xfrm>
            <a:off x="2565430" y="4224636"/>
            <a:ext cx="7768519" cy="1138782"/>
          </a:xfrm>
          <a:prstGeom prst="roundRect">
            <a:avLst>
              <a:gd name="adj" fmla="val 4835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73023F-C59B-1DE5-4E38-D2AE928BEBF8}"/>
              </a:ext>
            </a:extLst>
          </p:cNvPr>
          <p:cNvSpPr/>
          <p:nvPr/>
        </p:nvSpPr>
        <p:spPr>
          <a:xfrm>
            <a:off x="2537694" y="4239096"/>
            <a:ext cx="1086794" cy="108679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2224" y="4346847"/>
            <a:ext cx="6446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 phép chia hết và chia có dư số có bốn chữ số cho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20546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D70FD37-23B6-251A-1372-3CCE1C54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5330" y="255866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2719" y="51370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tính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rồi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tính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15" y="241252"/>
            <a:ext cx="185195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0" y="3989257"/>
            <a:ext cx="2207182" cy="238614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05F42E-47AB-C52C-514B-1EB0D29A541F}"/>
              </a:ext>
            </a:extLst>
          </p:cNvPr>
          <p:cNvSpPr/>
          <p:nvPr/>
        </p:nvSpPr>
        <p:spPr>
          <a:xfrm>
            <a:off x="1398359" y="1810972"/>
            <a:ext cx="2123440" cy="816975"/>
          </a:xfrm>
          <a:prstGeom prst="roundRect">
            <a:avLst/>
          </a:prstGeom>
          <a:solidFill>
            <a:srgbClr val="FCE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+mj-lt"/>
              </a:rPr>
              <a:t>3 507 x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0D24B7-0F43-133A-79E1-7D46B6623ECF}"/>
              </a:ext>
            </a:extLst>
          </p:cNvPr>
          <p:cNvSpPr/>
          <p:nvPr/>
        </p:nvSpPr>
        <p:spPr>
          <a:xfrm>
            <a:off x="3949198" y="1800812"/>
            <a:ext cx="2123440" cy="816975"/>
          </a:xfrm>
          <a:prstGeom prst="roundRect">
            <a:avLst/>
          </a:prstGeom>
          <a:solidFill>
            <a:srgbClr val="FCE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+mj-lt"/>
              </a:rPr>
              <a:t>4 806 : 6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BF9244-CD67-C751-1F64-64D4A062A0BE}"/>
              </a:ext>
            </a:extLst>
          </p:cNvPr>
          <p:cNvSpPr/>
          <p:nvPr/>
        </p:nvSpPr>
        <p:spPr>
          <a:xfrm>
            <a:off x="6500038" y="1766733"/>
            <a:ext cx="2123440" cy="816975"/>
          </a:xfrm>
          <a:prstGeom prst="roundRect">
            <a:avLst/>
          </a:prstGeom>
          <a:solidFill>
            <a:srgbClr val="FCE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+mj-lt"/>
              </a:rPr>
              <a:t>1 041 x 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C46DED-7BE8-67AD-4FE9-4113462C81E7}"/>
              </a:ext>
            </a:extLst>
          </p:cNvPr>
          <p:cNvSpPr/>
          <p:nvPr/>
        </p:nvSpPr>
        <p:spPr>
          <a:xfrm>
            <a:off x="8868499" y="1766733"/>
            <a:ext cx="2123440" cy="816975"/>
          </a:xfrm>
          <a:prstGeom prst="roundRect">
            <a:avLst/>
          </a:prstGeom>
          <a:solidFill>
            <a:srgbClr val="FCE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+mj-lt"/>
              </a:rPr>
              <a:t>7 168 : 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F0CE57-F2C8-E6BD-3C7D-1B68DD0B3B22}"/>
              </a:ext>
            </a:extLst>
          </p:cNvPr>
          <p:cNvGrpSpPr/>
          <p:nvPr/>
        </p:nvGrpSpPr>
        <p:grpSpPr>
          <a:xfrm>
            <a:off x="1236082" y="2977051"/>
            <a:ext cx="3523563" cy="1623573"/>
            <a:chOff x="9436645" y="2420625"/>
            <a:chExt cx="3002356" cy="16235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FA0CD7-6991-A97A-43DA-C45F275E2678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A802CB-6A88-45E9-2D44-BEA8F2DC8CF5}"/>
                </a:ext>
              </a:extLst>
            </p:cNvPr>
            <p:cNvSpPr txBox="1"/>
            <p:nvPr/>
          </p:nvSpPr>
          <p:spPr>
            <a:xfrm>
              <a:off x="9836366" y="2420625"/>
              <a:ext cx="173549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3 507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763A0F-C7F2-A99D-E568-81BA6E9C3EA6}"/>
                </a:ext>
              </a:extLst>
            </p:cNvPr>
            <p:cNvSpPr txBox="1"/>
            <p:nvPr/>
          </p:nvSpPr>
          <p:spPr>
            <a:xfrm>
              <a:off x="9884104" y="2919746"/>
              <a:ext cx="25548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   </a:t>
              </a:r>
              <a:r>
                <a:rPr lang="en-US" sz="3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 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5959AB-5120-DBAC-5A24-255953CC4876}"/>
                </a:ext>
              </a:extLst>
            </p:cNvPr>
            <p:cNvSpPr txBox="1"/>
            <p:nvPr/>
          </p:nvSpPr>
          <p:spPr>
            <a:xfrm>
              <a:off x="9436645" y="2746589"/>
              <a:ext cx="47153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x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722AA41-E035-D945-00BF-86FE4C72A6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3C2B9F-7F99-C215-4C20-6443A44C5401}"/>
              </a:ext>
            </a:extLst>
          </p:cNvPr>
          <p:cNvSpPr txBox="1"/>
          <p:nvPr/>
        </p:nvSpPr>
        <p:spPr>
          <a:xfrm>
            <a:off x="2568260" y="4170157"/>
            <a:ext cx="3975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DEBA9F-9478-C681-3329-F81A628F61FF}"/>
              </a:ext>
            </a:extLst>
          </p:cNvPr>
          <p:cNvSpPr txBox="1"/>
          <p:nvPr/>
        </p:nvSpPr>
        <p:spPr>
          <a:xfrm>
            <a:off x="2341030" y="4164876"/>
            <a:ext cx="258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BD774B-8B11-3CAC-F47E-688B7E172CD6}"/>
              </a:ext>
            </a:extLst>
          </p:cNvPr>
          <p:cNvSpPr txBox="1"/>
          <p:nvPr/>
        </p:nvSpPr>
        <p:spPr>
          <a:xfrm>
            <a:off x="2082613" y="4175385"/>
            <a:ext cx="258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5BDEF9-3AF5-47F7-1137-6BC1CF9EBC46}"/>
              </a:ext>
            </a:extLst>
          </p:cNvPr>
          <p:cNvSpPr txBox="1"/>
          <p:nvPr/>
        </p:nvSpPr>
        <p:spPr>
          <a:xfrm>
            <a:off x="1739115" y="4170157"/>
            <a:ext cx="258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B0BE8A-5D2B-3590-333A-70BEF62F1A5C}"/>
              </a:ext>
            </a:extLst>
          </p:cNvPr>
          <p:cNvGrpSpPr/>
          <p:nvPr/>
        </p:nvGrpSpPr>
        <p:grpSpPr>
          <a:xfrm>
            <a:off x="3851141" y="2998685"/>
            <a:ext cx="2386231" cy="1631502"/>
            <a:chOff x="314482" y="1441024"/>
            <a:chExt cx="1825646" cy="1631502"/>
          </a:xfrm>
        </p:grpSpPr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34180509-8574-F55A-D354-4A1D129BC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72097CD2-2B9F-BC44-D02C-DBDCD0656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482" y="1479959"/>
              <a:ext cx="118981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4 806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:a16="http://schemas.microsoft.com/office/drawing/2014/main" id="{9178A8A8-3A1B-23AC-C471-D16E77D87F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47713" cy="1485848"/>
              <a:chOff x="2299" y="1296"/>
              <a:chExt cx="471" cy="681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FC6995A-BDA9-69A6-A521-96B2075ECA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7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CC7D504-10AD-ACD7-EC9E-D951B1F241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E18ACBC-B7DB-2260-E5EE-132F70CCF8C0}"/>
              </a:ext>
            </a:extLst>
          </p:cNvPr>
          <p:cNvSpPr txBox="1"/>
          <p:nvPr/>
        </p:nvSpPr>
        <p:spPr>
          <a:xfrm>
            <a:off x="5231495" y="361995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F2DA09-2574-2380-407F-CA0D3064D4E8}"/>
              </a:ext>
            </a:extLst>
          </p:cNvPr>
          <p:cNvSpPr txBox="1"/>
          <p:nvPr/>
        </p:nvSpPr>
        <p:spPr>
          <a:xfrm>
            <a:off x="4346932" y="345221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0A65CD-BBAC-5962-F680-096E443143DC}"/>
              </a:ext>
            </a:extLst>
          </p:cNvPr>
          <p:cNvSpPr txBox="1"/>
          <p:nvPr/>
        </p:nvSpPr>
        <p:spPr>
          <a:xfrm>
            <a:off x="4604095" y="344813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3A8F93-F83B-C9BA-034B-962890123B05}"/>
              </a:ext>
            </a:extLst>
          </p:cNvPr>
          <p:cNvSpPr txBox="1"/>
          <p:nvPr/>
        </p:nvSpPr>
        <p:spPr>
          <a:xfrm>
            <a:off x="5497300" y="3615156"/>
            <a:ext cx="388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F4207A-54CA-BC59-457B-66A371228E2C}"/>
              </a:ext>
            </a:extLst>
          </p:cNvPr>
          <p:cNvSpPr txBox="1"/>
          <p:nvPr/>
        </p:nvSpPr>
        <p:spPr>
          <a:xfrm>
            <a:off x="4597310" y="39122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2AABFE-5A4A-85C4-28D3-066892D1E13E}"/>
              </a:ext>
            </a:extLst>
          </p:cNvPr>
          <p:cNvSpPr txBox="1"/>
          <p:nvPr/>
        </p:nvSpPr>
        <p:spPr>
          <a:xfrm>
            <a:off x="5779231" y="3615156"/>
            <a:ext cx="388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937061-49FA-23C0-6AEE-3AD7E30AE740}"/>
              </a:ext>
            </a:extLst>
          </p:cNvPr>
          <p:cNvSpPr txBox="1"/>
          <p:nvPr/>
        </p:nvSpPr>
        <p:spPr>
          <a:xfrm>
            <a:off x="4853124" y="390814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237852-E665-3B7B-872F-7538CFDB467C}"/>
              </a:ext>
            </a:extLst>
          </p:cNvPr>
          <p:cNvSpPr txBox="1"/>
          <p:nvPr/>
        </p:nvSpPr>
        <p:spPr>
          <a:xfrm>
            <a:off x="4830749" y="445107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B4154DC-5554-A961-18F6-A34F2A62C00D}"/>
              </a:ext>
            </a:extLst>
          </p:cNvPr>
          <p:cNvCxnSpPr/>
          <p:nvPr/>
        </p:nvCxnSpPr>
        <p:spPr>
          <a:xfrm>
            <a:off x="1789474" y="4152990"/>
            <a:ext cx="11763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1EC250D-EE5F-6E4C-90C9-91896346DB3F}"/>
              </a:ext>
            </a:extLst>
          </p:cNvPr>
          <p:cNvGrpSpPr/>
          <p:nvPr/>
        </p:nvGrpSpPr>
        <p:grpSpPr>
          <a:xfrm>
            <a:off x="6625397" y="2869183"/>
            <a:ext cx="3410864" cy="1602685"/>
            <a:chOff x="9460270" y="2441513"/>
            <a:chExt cx="2906328" cy="160268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18628B6-2E59-1B32-2475-41FB238FD93F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4B4269E-A36C-838F-676E-1B17BE9A0295}"/>
                </a:ext>
              </a:extLst>
            </p:cNvPr>
            <p:cNvSpPr txBox="1"/>
            <p:nvPr/>
          </p:nvSpPr>
          <p:spPr>
            <a:xfrm>
              <a:off x="9794050" y="2441513"/>
              <a:ext cx="1735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1 041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F6E72E7-D9B0-352B-8022-E177F0C882DB}"/>
                </a:ext>
              </a:extLst>
            </p:cNvPr>
            <p:cNvSpPr txBox="1"/>
            <p:nvPr/>
          </p:nvSpPr>
          <p:spPr>
            <a:xfrm>
              <a:off x="9811701" y="2944909"/>
              <a:ext cx="25548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    5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79EFA26-1BAE-B856-CBA8-9622C4516314}"/>
                </a:ext>
              </a:extLst>
            </p:cNvPr>
            <p:cNvSpPr txBox="1"/>
            <p:nvPr/>
          </p:nvSpPr>
          <p:spPr>
            <a:xfrm>
              <a:off x="9460270" y="2721725"/>
              <a:ext cx="799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x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4DCD432-68F3-E4B1-516D-7239DC872C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245E786-719E-E06D-6FC3-924DA74978B9}"/>
              </a:ext>
            </a:extLst>
          </p:cNvPr>
          <p:cNvSpPr txBox="1"/>
          <p:nvPr/>
        </p:nvSpPr>
        <p:spPr>
          <a:xfrm>
            <a:off x="8038150" y="4106000"/>
            <a:ext cx="39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ACF7D7-A7FC-91E1-D7B0-343C0E9FAF59}"/>
              </a:ext>
            </a:extLst>
          </p:cNvPr>
          <p:cNvSpPr txBox="1"/>
          <p:nvPr/>
        </p:nvSpPr>
        <p:spPr>
          <a:xfrm>
            <a:off x="7768537" y="4106000"/>
            <a:ext cx="2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001EEC-E32E-BB73-91AE-5AD07E8C3846}"/>
              </a:ext>
            </a:extLst>
          </p:cNvPr>
          <p:cNvSpPr txBox="1"/>
          <p:nvPr/>
        </p:nvSpPr>
        <p:spPr>
          <a:xfrm>
            <a:off x="7507292" y="4106000"/>
            <a:ext cx="2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E97B84-A3D1-7DBB-FE4C-95DE4A326AFD}"/>
              </a:ext>
            </a:extLst>
          </p:cNvPr>
          <p:cNvSpPr txBox="1"/>
          <p:nvPr/>
        </p:nvSpPr>
        <p:spPr>
          <a:xfrm>
            <a:off x="7099162" y="4105585"/>
            <a:ext cx="2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3D28E0D-A06F-E0A9-81D5-47C9607765E0}"/>
              </a:ext>
            </a:extLst>
          </p:cNvPr>
          <p:cNvCxnSpPr/>
          <p:nvPr/>
        </p:nvCxnSpPr>
        <p:spPr>
          <a:xfrm>
            <a:off x="7228370" y="4106000"/>
            <a:ext cx="11763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3085633-107E-48B1-6200-2AB663637A12}"/>
              </a:ext>
            </a:extLst>
          </p:cNvPr>
          <p:cNvGrpSpPr/>
          <p:nvPr/>
        </p:nvGrpSpPr>
        <p:grpSpPr>
          <a:xfrm>
            <a:off x="8744262" y="2880325"/>
            <a:ext cx="2489006" cy="1375402"/>
            <a:chOff x="312049" y="1441024"/>
            <a:chExt cx="1904278" cy="1631502"/>
          </a:xfrm>
        </p:grpSpPr>
        <p:sp>
          <p:nvSpPr>
            <p:cNvPr id="56" name="TextBox 43">
              <a:extLst>
                <a:ext uri="{FF2B5EF4-FFF2-40B4-BE49-F238E27FC236}">
                  <a16:creationId xmlns:a16="http://schemas.microsoft.com/office/drawing/2014/main" id="{2DECD23E-A3CD-B9A3-ADE6-6232FC962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83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7" name="TextBox 49">
              <a:extLst>
                <a:ext uri="{FF2B5EF4-FFF2-40B4-BE49-F238E27FC236}">
                  <a16:creationId xmlns:a16="http://schemas.microsoft.com/office/drawing/2014/main" id="{6485B129-527B-8155-90D6-2EF4FDD47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49" y="1524801"/>
              <a:ext cx="1815586" cy="83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7 168</a:t>
              </a:r>
            </a:p>
          </p:txBody>
        </p:sp>
        <p:grpSp>
          <p:nvGrpSpPr>
            <p:cNvPr id="58" name="Group 66">
              <a:extLst>
                <a:ext uri="{FF2B5EF4-FFF2-40B4-BE49-F238E27FC236}">
                  <a16:creationId xmlns:a16="http://schemas.microsoft.com/office/drawing/2014/main" id="{3EA83F02-E6EB-7EF2-A8CB-6B66EC70E3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823913" cy="1485848"/>
              <a:chOff x="2299" y="1296"/>
              <a:chExt cx="519" cy="681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27D9BBA-137D-1578-FC80-35BCD576D3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9BC782F-8371-61F0-F2D8-0F1E82D38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C6EC92-4CC7-46D8-91D0-E03D11661612}"/>
              </a:ext>
            </a:extLst>
          </p:cNvPr>
          <p:cNvSpPr txBox="1"/>
          <p:nvPr/>
        </p:nvSpPr>
        <p:spPr>
          <a:xfrm>
            <a:off x="10190675" y="35113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AE7495F-6A9E-7E04-973F-8804314C340F}"/>
              </a:ext>
            </a:extLst>
          </p:cNvPr>
          <p:cNvSpPr txBox="1"/>
          <p:nvPr/>
        </p:nvSpPr>
        <p:spPr>
          <a:xfrm>
            <a:off x="8752298" y="33915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9C170AB-640B-570D-3890-69A9F169D3FD}"/>
              </a:ext>
            </a:extLst>
          </p:cNvPr>
          <p:cNvSpPr txBox="1"/>
          <p:nvPr/>
        </p:nvSpPr>
        <p:spPr>
          <a:xfrm>
            <a:off x="9168089" y="337200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56D6201-F75E-A991-0FEA-2CFB389C0018}"/>
              </a:ext>
            </a:extLst>
          </p:cNvPr>
          <p:cNvSpPr txBox="1"/>
          <p:nvPr/>
        </p:nvSpPr>
        <p:spPr>
          <a:xfrm>
            <a:off x="10453958" y="351518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500E252-C35B-B7FE-EAEB-652AFB6809B5}"/>
              </a:ext>
            </a:extLst>
          </p:cNvPr>
          <p:cNvSpPr txBox="1"/>
          <p:nvPr/>
        </p:nvSpPr>
        <p:spPr>
          <a:xfrm>
            <a:off x="9196664" y="3794130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35CB5A3-F515-AD8C-2F5A-8CA455C580B1}"/>
              </a:ext>
            </a:extLst>
          </p:cNvPr>
          <p:cNvSpPr txBox="1"/>
          <p:nvPr/>
        </p:nvSpPr>
        <p:spPr>
          <a:xfrm>
            <a:off x="10716576" y="351654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F971F38-6C0F-6EA8-4638-FA83B0569894}"/>
              </a:ext>
            </a:extLst>
          </p:cNvPr>
          <p:cNvSpPr txBox="1"/>
          <p:nvPr/>
        </p:nvSpPr>
        <p:spPr>
          <a:xfrm>
            <a:off x="9492280" y="379211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AEAED09-777A-3E14-C0DE-19B27FC58BDE}"/>
              </a:ext>
            </a:extLst>
          </p:cNvPr>
          <p:cNvSpPr txBox="1"/>
          <p:nvPr/>
        </p:nvSpPr>
        <p:spPr>
          <a:xfrm>
            <a:off x="9499547" y="4256074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AD2109-546B-A70A-2D96-009934834CEE}"/>
              </a:ext>
            </a:extLst>
          </p:cNvPr>
          <p:cNvSpPr txBox="1"/>
          <p:nvPr/>
        </p:nvSpPr>
        <p:spPr>
          <a:xfrm>
            <a:off x="9777864" y="4256774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8F70B39-8D3C-633B-80C8-A6A6CF2E40F4}"/>
              </a:ext>
            </a:extLst>
          </p:cNvPr>
          <p:cNvSpPr txBox="1"/>
          <p:nvPr/>
        </p:nvSpPr>
        <p:spPr>
          <a:xfrm>
            <a:off x="10973751" y="352607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A6D84D9-38A9-EBBA-9E7F-FE9A0EAE12C7}"/>
              </a:ext>
            </a:extLst>
          </p:cNvPr>
          <p:cNvSpPr txBox="1"/>
          <p:nvPr/>
        </p:nvSpPr>
        <p:spPr>
          <a:xfrm>
            <a:off x="9818504" y="4780649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94B7D74-EF10-4ADB-A822-67D74D5BC19D}"/>
              </a:ext>
            </a:extLst>
          </p:cNvPr>
          <p:cNvCxnSpPr/>
          <p:nvPr/>
        </p:nvCxnSpPr>
        <p:spPr>
          <a:xfrm>
            <a:off x="2341030" y="1105097"/>
            <a:ext cx="101656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1812A94-3B3D-4798-B26F-D7E4BEB7A0CD}"/>
              </a:ext>
            </a:extLst>
          </p:cNvPr>
          <p:cNvCxnSpPr/>
          <p:nvPr/>
        </p:nvCxnSpPr>
        <p:spPr>
          <a:xfrm>
            <a:off x="4459479" y="1072824"/>
            <a:ext cx="101656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  <p:bldP spid="6" grpId="0" animBg="1"/>
      <p:bldP spid="7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+mj-lt"/>
              </a:rPr>
              <a:t>B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9142" y="887339"/>
            <a:ext cx="99442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Máy bay A đang bay ở độ cao 6504 m. Máy bay A đang bay ở độ cao gấp đôi máy bay B. Máy bay B đang bay ở độ cao gấp 3 lần độ cao máy bay C. Hỏi máy bay C đang bay ở độ cao bao nhiêu mét?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+mj-lt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+mj-lt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132702" y="4258494"/>
            <a:ext cx="1958138" cy="21169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DE2915-8D94-FA4F-BF7D-9E7A721BC2B8}"/>
              </a:ext>
            </a:extLst>
          </p:cNvPr>
          <p:cNvGrpSpPr/>
          <p:nvPr/>
        </p:nvGrpSpPr>
        <p:grpSpPr>
          <a:xfrm>
            <a:off x="1678701" y="3222456"/>
            <a:ext cx="9502967" cy="1962007"/>
            <a:chOff x="2515017" y="2832186"/>
            <a:chExt cx="8843546" cy="48450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773ADC-86D9-8DB7-3FD2-564F2F2F57EA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8" name="Cloud 11">
                <a:extLst>
                  <a:ext uri="{FF2B5EF4-FFF2-40B4-BE49-F238E27FC236}">
                    <a16:creationId xmlns:a16="http://schemas.microsoft.com/office/drawing/2014/main" id="{A40BC7D2-D485-002A-D48E-12B73FBC4030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0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9" name="Cloud 3">
                <a:extLst>
                  <a:ext uri="{FF2B5EF4-FFF2-40B4-BE49-F238E27FC236}">
                    <a16:creationId xmlns:a16="http://schemas.microsoft.com/office/drawing/2014/main" id="{94EA2EE9-9F1A-6EFD-957F-95E3D36345BC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000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C5A5D3F0-CF26-01B4-D5A6-0B2C678D4507}"/>
                </a:ext>
              </a:extLst>
            </p:cNvPr>
            <p:cNvSpPr/>
            <p:nvPr/>
          </p:nvSpPr>
          <p:spPr>
            <a:xfrm>
              <a:off x="2515017" y="2867849"/>
              <a:ext cx="8608145" cy="4809353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just" defTabSz="1218900"/>
              <a:r>
                <a:rPr lang="vi-VN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Bước 1: Tìm độ </a:t>
              </a:r>
              <a:r>
                <a:rPr lang="en-US" sz="2800" b="1" i="1" dirty="0" err="1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cao</a:t>
              </a:r>
              <a:r>
                <a:rPr lang="en-US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máy</a:t>
              </a:r>
              <a:r>
                <a:rPr lang="en-US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 bay B.</a:t>
              </a:r>
              <a:endParaRPr lang="vi-VN" sz="2800" b="1" i="1" dirty="0">
                <a:solidFill>
                  <a:srgbClr val="70AD47">
                    <a:lumMod val="75000"/>
                  </a:srgbClr>
                </a:solidFill>
                <a:latin typeface="+mj-lt"/>
                <a:ea typeface="Cambria" panose="02040503050406030204" pitchFamily="18" charset="0"/>
              </a:endParaRPr>
            </a:p>
            <a:p>
              <a:pPr algn="just" defTabSz="1218900"/>
              <a:r>
                <a:rPr lang="vi-VN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Bước 2: Tìm độ </a:t>
              </a:r>
              <a:r>
                <a:rPr lang="en-US" sz="2800" b="1" i="1" dirty="0" err="1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cao</a:t>
              </a:r>
              <a:r>
                <a:rPr lang="en-US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máy</a:t>
              </a:r>
              <a:r>
                <a:rPr lang="en-US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 bay C.</a:t>
              </a:r>
              <a:endParaRPr lang="vi-VN" sz="2800" b="1" i="1" dirty="0">
                <a:solidFill>
                  <a:srgbClr val="70AD47">
                    <a:lumMod val="75000"/>
                  </a:srgbClr>
                </a:solidFill>
                <a:latin typeface="+mj-lt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endParaRPr lang="vi-VN" sz="2800" b="1" i="1" dirty="0">
                <a:solidFill>
                  <a:srgbClr val="70AD47">
                    <a:lumMod val="75000"/>
                  </a:srgbClr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F780B7-5A1F-490A-A7D9-4014A5C3ACD9}"/>
              </a:ext>
            </a:extLst>
          </p:cNvPr>
          <p:cNvCxnSpPr>
            <a:cxnSpLocks/>
          </p:cNvCxnSpPr>
          <p:nvPr/>
        </p:nvCxnSpPr>
        <p:spPr>
          <a:xfrm>
            <a:off x="1949659" y="1441453"/>
            <a:ext cx="31831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DE341F-56B3-4207-ACE3-F75FDBAEBAC1}"/>
              </a:ext>
            </a:extLst>
          </p:cNvPr>
          <p:cNvCxnSpPr>
            <a:cxnSpLocks/>
          </p:cNvCxnSpPr>
          <p:nvPr/>
        </p:nvCxnSpPr>
        <p:spPr>
          <a:xfrm>
            <a:off x="6486144" y="1432058"/>
            <a:ext cx="247497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8F0921-1D46-41D1-8DE1-A3B4C001560B}"/>
              </a:ext>
            </a:extLst>
          </p:cNvPr>
          <p:cNvCxnSpPr>
            <a:cxnSpLocks/>
          </p:cNvCxnSpPr>
          <p:nvPr/>
        </p:nvCxnSpPr>
        <p:spPr>
          <a:xfrm>
            <a:off x="9445439" y="1919738"/>
            <a:ext cx="19481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BAD652-8B03-4D04-A573-ADD3C375E82F}"/>
              </a:ext>
            </a:extLst>
          </p:cNvPr>
          <p:cNvCxnSpPr>
            <a:cxnSpLocks/>
          </p:cNvCxnSpPr>
          <p:nvPr/>
        </p:nvCxnSpPr>
        <p:spPr>
          <a:xfrm>
            <a:off x="4849055" y="1919738"/>
            <a:ext cx="411206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60718C-9877-45F9-9375-82EB10EF6FFA}"/>
              </a:ext>
            </a:extLst>
          </p:cNvPr>
          <p:cNvCxnSpPr>
            <a:cxnSpLocks/>
          </p:cNvCxnSpPr>
          <p:nvPr/>
        </p:nvCxnSpPr>
        <p:spPr>
          <a:xfrm>
            <a:off x="4849055" y="2383034"/>
            <a:ext cx="633261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7751EC-04A8-40DA-9C8A-2F65B8607AC8}"/>
              </a:ext>
            </a:extLst>
          </p:cNvPr>
          <p:cNvCxnSpPr>
            <a:cxnSpLocks/>
          </p:cNvCxnSpPr>
          <p:nvPr/>
        </p:nvCxnSpPr>
        <p:spPr>
          <a:xfrm>
            <a:off x="2846206" y="2906268"/>
            <a:ext cx="63326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+mj-lt"/>
              </a:rPr>
              <a:t>B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+mj-lt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+mj-lt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vi-VN" sz="3733" b="1" u="sng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Bài giải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Độ cao của máy bay B là: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6 504 : 2 = 3 252 (m)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Độ cao của máy bay C là: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3 252 : 3 = 1 084 (m)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Đáp số: 1 084 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2 457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1B2C61-AF32-4AC5-9996-716203D0B205}"/>
              </a:ext>
            </a:extLst>
          </p:cNvPr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D7BAB8-708B-4A25-8365-5C0ED1C66448}"/>
              </a:ext>
            </a:extLst>
          </p:cNvPr>
          <p:cNvGrpSpPr/>
          <p:nvPr/>
        </p:nvGrpSpPr>
        <p:grpSpPr>
          <a:xfrm>
            <a:off x="4505325" y="561975"/>
            <a:ext cx="5219700" cy="1864539"/>
            <a:chOff x="4505325" y="561975"/>
            <a:chExt cx="5219700" cy="18645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34D80-83D4-4627-8ED6-CFD483EC37B8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    × 4 = 1668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      : 3 = 819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E41A51-49F8-46E2-81CD-1E68E0B0CF8B}"/>
                </a:ext>
              </a:extLst>
            </p:cNvPr>
            <p:cNvSpPr/>
            <p:nvPr/>
          </p:nvSpPr>
          <p:spPr>
            <a:xfrm>
              <a:off x="5105400" y="771525"/>
              <a:ext cx="1038225" cy="68466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FC86AC-8A1D-45DB-A978-F00EBBDDF864}"/>
                </a:ext>
              </a:extLst>
            </p:cNvPr>
            <p:cNvSpPr/>
            <p:nvPr/>
          </p:nvSpPr>
          <p:spPr>
            <a:xfrm>
              <a:off x="5067300" y="1743076"/>
              <a:ext cx="1256498" cy="6834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37601B-79B8-459D-81EB-058C13FDC4D6}"/>
              </a:ext>
            </a:extLst>
          </p:cNvPr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249B2-27E6-44D7-A568-F7B80B85C1B4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D5BA2-6551-4058-B0DB-6A85500E995D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24D5A0C-63E8-4AA1-9E9F-06ACDEAE25E7}"/>
              </a:ext>
            </a:extLst>
          </p:cNvPr>
          <p:cNvSpPr txBox="1"/>
          <p:nvPr/>
        </p:nvSpPr>
        <p:spPr>
          <a:xfrm>
            <a:off x="1731668" y="4044910"/>
            <a:ext cx="3419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1668 : 4= 417</a:t>
            </a:r>
          </a:p>
          <a:p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9917BB-67EE-4477-A7C7-17E7DD88F003}"/>
              </a:ext>
            </a:extLst>
          </p:cNvPr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2015F-75AF-43CD-8607-418486B95AFF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2BF9BA-1A26-4143-874A-98B7D470CDAC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04B1A-9EE2-46E9-BD04-C1981A1FFA18}"/>
              </a:ext>
            </a:extLst>
          </p:cNvPr>
          <p:cNvSpPr txBox="1"/>
          <p:nvPr/>
        </p:nvSpPr>
        <p:spPr>
          <a:xfrm>
            <a:off x="6096000" y="4050346"/>
            <a:ext cx="351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819 x 3 = 2 457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C71E4-9EA1-2E75-4963-A2ED496CD279}"/>
              </a:ext>
            </a:extLst>
          </p:cNvPr>
          <p:cNvSpPr txBox="1"/>
          <p:nvPr/>
        </p:nvSpPr>
        <p:spPr>
          <a:xfrm>
            <a:off x="5158104" y="792481"/>
            <a:ext cx="89431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B5BFE-8F0E-9477-E79E-0C54C0B513C7}"/>
              </a:ext>
            </a:extLst>
          </p:cNvPr>
          <p:cNvSpPr txBox="1"/>
          <p:nvPr/>
        </p:nvSpPr>
        <p:spPr>
          <a:xfrm>
            <a:off x="5068293" y="1764145"/>
            <a:ext cx="122663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2 457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ECB5C4-6303-451C-970F-02202650D189}"/>
              </a:ext>
            </a:extLst>
          </p:cNvPr>
          <p:cNvCxnSpPr/>
          <p:nvPr/>
        </p:nvCxnSpPr>
        <p:spPr>
          <a:xfrm>
            <a:off x="2066924" y="1071121"/>
            <a:ext cx="101656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783</Words>
  <Application>Microsoft Office PowerPoint</Application>
  <PresentationFormat>Widescreen</PresentationFormat>
  <Paragraphs>139</Paragraphs>
  <Slides>19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</vt:lpstr>
      <vt:lpstr>SVN-Berkshire Swash</vt:lpstr>
      <vt:lpstr>Times New Roman</vt:lpstr>
      <vt:lpstr>UVN Van Chuong Nang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Thị Khánh Ly (420000327)</cp:lastModifiedBy>
  <cp:revision>44</cp:revision>
  <dcterms:created xsi:type="dcterms:W3CDTF">2022-11-23T01:38:25Z</dcterms:created>
  <dcterms:modified xsi:type="dcterms:W3CDTF">2023-02-27T09:16:32Z</dcterms:modified>
</cp:coreProperties>
</file>