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52" r:id="rId2"/>
    <p:sldId id="456" r:id="rId3"/>
    <p:sldId id="454" r:id="rId4"/>
    <p:sldId id="432" r:id="rId5"/>
    <p:sldId id="450" r:id="rId6"/>
    <p:sldId id="455" r:id="rId7"/>
    <p:sldId id="440" r:id="rId8"/>
    <p:sldId id="441" r:id="rId9"/>
    <p:sldId id="443" r:id="rId10"/>
    <p:sldId id="451" r:id="rId11"/>
    <p:sldId id="444" r:id="rId12"/>
    <p:sldId id="447" r:id="rId13"/>
    <p:sldId id="453"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CC99"/>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65" d="100"/>
          <a:sy n="65" d="100"/>
        </p:scale>
        <p:origin x="437" y="5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900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1556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77917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14431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7.jpg"/><Relationship Id="rId1" Type="http://schemas.openxmlformats.org/officeDocument/2006/relationships/slideLayout" Target="../slideLayouts/slideLayout2.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jp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jp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jpg"/><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17" y="24384"/>
            <a:ext cx="16256000" cy="9144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2" y="3"/>
            <a:ext cx="1454484" cy="1454484"/>
          </a:xfrm>
          <a:prstGeom prst="rect">
            <a:avLst/>
          </a:prstGeom>
        </p:spPr>
      </p:pic>
      <p:sp>
        <p:nvSpPr>
          <p:cNvPr id="6" name="TextBox 5"/>
          <p:cNvSpPr txBox="1"/>
          <p:nvPr/>
        </p:nvSpPr>
        <p:spPr>
          <a:xfrm>
            <a:off x="4156101" y="337393"/>
            <a:ext cx="8791287" cy="707886"/>
          </a:xfrm>
          <a:prstGeom prst="rect">
            <a:avLst/>
          </a:prstGeom>
          <a:noFill/>
        </p:spPr>
        <p:txBody>
          <a:bodyPr wrap="square" rtlCol="0">
            <a:spAutoFit/>
          </a:bodyPr>
          <a:lstStyle/>
          <a:p>
            <a:pPr>
              <a:defRPr/>
            </a:pPr>
            <a:r>
              <a:rPr lang="en-US" sz="4000" b="1" dirty="0">
                <a:solidFill>
                  <a:srgbClr val="70AD47">
                    <a:lumMod val="75000"/>
                  </a:srgbClr>
                </a:solidFill>
                <a:latin typeface="Times New Roman" pitchFamily="18" charset="0"/>
                <a:cs typeface="Times New Roman" pitchFamily="18" charset="0"/>
              </a:rPr>
              <a:t>TRƯỜNG TIỂU HỌC PHÚC LỢI</a:t>
            </a:r>
            <a:endParaRPr lang="vi-VN" sz="4000" b="1" dirty="0">
              <a:solidFill>
                <a:srgbClr val="70AD47">
                  <a:lumMod val="75000"/>
                </a:srgbClr>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19C6FF74-A3CD-43E9-B936-B3D00B198B50}"/>
              </a:ext>
            </a:extLst>
          </p:cNvPr>
          <p:cNvSpPr txBox="1"/>
          <p:nvPr/>
        </p:nvSpPr>
        <p:spPr>
          <a:xfrm>
            <a:off x="5029689" y="1355121"/>
            <a:ext cx="6217260" cy="830997"/>
          </a:xfrm>
          <a:prstGeom prst="rect">
            <a:avLst/>
          </a:prstGeom>
          <a:noFill/>
        </p:spPr>
        <p:txBody>
          <a:bodyPr wrap="square" rtlCol="0">
            <a:spAutoFit/>
          </a:bodyPr>
          <a:lstStyle/>
          <a:p>
            <a:pPr algn="ctr">
              <a:defRPr/>
            </a:pPr>
            <a:r>
              <a:rPr lang="en-US" sz="4800" b="1" spc="-201" dirty="0">
                <a:solidFill>
                  <a:srgbClr val="135E98"/>
                </a:solidFill>
                <a:latin typeface="Times New Roman" pitchFamily="18" charset="0"/>
                <a:ea typeface="LNTH-Kids  Chinese Font 1" panose="02010600030101010101" pitchFamily="2" charset="-128"/>
                <a:cs typeface="Times New Roman" pitchFamily="18" charset="0"/>
              </a:rPr>
              <a:t>TUẦN </a:t>
            </a:r>
            <a:r>
              <a:rPr lang="en-US" sz="4800" b="1" spc="-201" dirty="0">
                <a:solidFill>
                  <a:srgbClr val="135E98"/>
                </a:solidFill>
                <a:latin typeface="Times New Roman" pitchFamily="18" charset="0"/>
                <a:ea typeface="LNTH-Kids  Chinese Font 1" panose="02010600030101010101" pitchFamily="2" charset="-128"/>
                <a:cs typeface="Times New Roman" pitchFamily="18" charset="0"/>
              </a:rPr>
              <a:t>26</a:t>
            </a:r>
            <a:endParaRPr lang="en-US" sz="4800" b="1" spc="-201" dirty="0">
              <a:solidFill>
                <a:srgbClr val="135E98"/>
              </a:solidFill>
              <a:latin typeface="Times New Roman" pitchFamily="18" charset="0"/>
              <a:ea typeface="LNTH-Kids  Chinese Font 1" panose="02010600030101010101" pitchFamily="2" charset="-128"/>
              <a:cs typeface="Times New Roman" pitchFamily="18" charset="0"/>
            </a:endParaRPr>
          </a:p>
        </p:txBody>
      </p:sp>
      <p:sp>
        <p:nvSpPr>
          <p:cNvPr id="8" name="TextBox 7"/>
          <p:cNvSpPr txBox="1"/>
          <p:nvPr/>
        </p:nvSpPr>
        <p:spPr>
          <a:xfrm>
            <a:off x="132025" y="2083544"/>
            <a:ext cx="16134293" cy="1077218"/>
          </a:xfrm>
          <a:prstGeom prst="rect">
            <a:avLst/>
          </a:prstGeom>
          <a:noFill/>
        </p:spPr>
        <p:txBody>
          <a:bodyPr wrap="square" rtlCol="0">
            <a:spAutoFit/>
          </a:bodyPr>
          <a:lstStyle/>
          <a:p>
            <a:pPr algn="ctr">
              <a:defRPr/>
            </a:pPr>
            <a:r>
              <a:rPr lang="vi-VN" sz="6400" b="1" dirty="0">
                <a:solidFill>
                  <a:srgbClr val="002060"/>
                </a:solidFill>
                <a:latin typeface="Times New Roman" pitchFamily="18" charset="0"/>
                <a:ea typeface="Zilla Slab" pitchFamily="2" charset="0"/>
                <a:cs typeface="Times New Roman" pitchFamily="18" charset="0"/>
              </a:rPr>
              <a:t>Tự nhiên xã </a:t>
            </a:r>
            <a:r>
              <a:rPr lang="vi-VN" sz="6400" b="1" dirty="0">
                <a:solidFill>
                  <a:srgbClr val="002060"/>
                </a:solidFill>
                <a:latin typeface="Times New Roman" pitchFamily="18" charset="0"/>
                <a:ea typeface="Zilla Slab" pitchFamily="2" charset="0"/>
                <a:cs typeface="Times New Roman" pitchFamily="18" charset="0"/>
              </a:rPr>
              <a:t>hội</a:t>
            </a:r>
            <a:endParaRPr lang="en-US" sz="6400" b="1" dirty="0">
              <a:solidFill>
                <a:srgbClr val="002060"/>
              </a:solidFill>
              <a:latin typeface="Times New Roman" pitchFamily="18" charset="0"/>
              <a:ea typeface="Zilla Slab" pitchFamily="2" charset="0"/>
              <a:cs typeface="Times New Roman" pitchFamily="18" charset="0"/>
            </a:endParaRPr>
          </a:p>
        </p:txBody>
      </p:sp>
      <p:sp>
        <p:nvSpPr>
          <p:cNvPr id="3" name="TextBox 2"/>
          <p:cNvSpPr txBox="1"/>
          <p:nvPr/>
        </p:nvSpPr>
        <p:spPr>
          <a:xfrm>
            <a:off x="3109119" y="3368115"/>
            <a:ext cx="10058400" cy="1754326"/>
          </a:xfrm>
          <a:prstGeom prst="rect">
            <a:avLst/>
          </a:prstGeom>
          <a:noFill/>
        </p:spPr>
        <p:txBody>
          <a:bodyPr wrap="square" rtlCol="0">
            <a:spAutoFit/>
          </a:bodyPr>
          <a:lstStyle/>
          <a:p>
            <a:pPr algn="ctr"/>
            <a:r>
              <a:rPr lang="en-US" sz="5400" dirty="0" err="1" smtClean="0">
                <a:solidFill>
                  <a:srgbClr val="FF0000"/>
                </a:solidFill>
                <a:latin typeface="Arrus-Black" panose="02020500000000000000" pitchFamily="18" charset="0"/>
                <a:ea typeface="Arrus-Black" panose="02020500000000000000" pitchFamily="18" charset="0"/>
                <a:cs typeface="Arrus-Black" panose="02020500000000000000" pitchFamily="18" charset="0"/>
              </a:rPr>
              <a:t>Bài</a:t>
            </a:r>
            <a:r>
              <a:rPr lang="en-US" sz="5400" dirty="0" smtClean="0">
                <a:solidFill>
                  <a:srgbClr val="FF0000"/>
                </a:solidFill>
                <a:latin typeface="Arrus-Black" panose="02020500000000000000" pitchFamily="18" charset="0"/>
                <a:ea typeface="Arrus-Black" panose="02020500000000000000" pitchFamily="18" charset="0"/>
                <a:cs typeface="Arrus-Black" panose="02020500000000000000" pitchFamily="18" charset="0"/>
              </a:rPr>
              <a:t> 22: </a:t>
            </a:r>
            <a:r>
              <a:rPr lang="en-US" sz="5400" dirty="0" err="1" smtClean="0">
                <a:solidFill>
                  <a:srgbClr val="FF0000"/>
                </a:solidFill>
                <a:latin typeface="Arrus-Black" panose="02020500000000000000" pitchFamily="18" charset="0"/>
                <a:ea typeface="Arrus-Black" panose="02020500000000000000" pitchFamily="18" charset="0"/>
                <a:cs typeface="Arrus-Black" panose="02020500000000000000" pitchFamily="18" charset="0"/>
              </a:rPr>
              <a:t>Cơ</a:t>
            </a:r>
            <a:r>
              <a:rPr lang="en-US" sz="5400" dirty="0" smtClean="0">
                <a:solidFill>
                  <a:srgbClr val="FF0000"/>
                </a:solidFill>
                <a:latin typeface="Arrus-Black" panose="02020500000000000000" pitchFamily="18" charset="0"/>
                <a:ea typeface="Arrus-Black" panose="02020500000000000000" pitchFamily="18" charset="0"/>
                <a:cs typeface="Arrus-Black" panose="02020500000000000000" pitchFamily="18" charset="0"/>
              </a:rPr>
              <a:t> </a:t>
            </a:r>
            <a:r>
              <a:rPr lang="en-US" sz="5400" dirty="0" err="1" smtClean="0">
                <a:solidFill>
                  <a:srgbClr val="FF0000"/>
                </a:solidFill>
                <a:latin typeface="Arrus-Black" panose="02020500000000000000" pitchFamily="18" charset="0"/>
                <a:ea typeface="Arrus-Black" panose="02020500000000000000" pitchFamily="18" charset="0"/>
                <a:cs typeface="Arrus-Black" panose="02020500000000000000" pitchFamily="18" charset="0"/>
              </a:rPr>
              <a:t>quan</a:t>
            </a:r>
            <a:r>
              <a:rPr lang="en-US" sz="5400" dirty="0" smtClean="0">
                <a:solidFill>
                  <a:srgbClr val="FF0000"/>
                </a:solidFill>
                <a:latin typeface="Arrus-Black" panose="02020500000000000000" pitchFamily="18" charset="0"/>
                <a:ea typeface="Arrus-Black" panose="02020500000000000000" pitchFamily="18" charset="0"/>
                <a:cs typeface="Arrus-Black" panose="02020500000000000000" pitchFamily="18" charset="0"/>
              </a:rPr>
              <a:t> </a:t>
            </a:r>
            <a:r>
              <a:rPr lang="en-US" sz="5400" dirty="0" err="1" smtClean="0">
                <a:solidFill>
                  <a:srgbClr val="FF0000"/>
                </a:solidFill>
                <a:latin typeface="Arrus-Black" panose="02020500000000000000" pitchFamily="18" charset="0"/>
                <a:ea typeface="Arrus-Black" panose="02020500000000000000" pitchFamily="18" charset="0"/>
                <a:cs typeface="Arrus-Black" panose="02020500000000000000" pitchFamily="18" charset="0"/>
              </a:rPr>
              <a:t>thần</a:t>
            </a:r>
            <a:r>
              <a:rPr lang="en-US" sz="5400" dirty="0" smtClean="0">
                <a:solidFill>
                  <a:srgbClr val="FF0000"/>
                </a:solidFill>
                <a:latin typeface="Arrus-Black" panose="02020500000000000000" pitchFamily="18" charset="0"/>
                <a:ea typeface="Arrus-Black" panose="02020500000000000000" pitchFamily="18" charset="0"/>
                <a:cs typeface="Arrus-Black" panose="02020500000000000000" pitchFamily="18" charset="0"/>
              </a:rPr>
              <a:t> </a:t>
            </a:r>
            <a:r>
              <a:rPr lang="en-US" sz="5400" dirty="0" err="1" smtClean="0">
                <a:solidFill>
                  <a:srgbClr val="FF0000"/>
                </a:solidFill>
                <a:latin typeface="Arrus-Black" panose="02020500000000000000" pitchFamily="18" charset="0"/>
                <a:ea typeface="Arrus-Black" panose="02020500000000000000" pitchFamily="18" charset="0"/>
                <a:cs typeface="Arrus-Black" panose="02020500000000000000" pitchFamily="18" charset="0"/>
              </a:rPr>
              <a:t>kinh</a:t>
            </a:r>
            <a:r>
              <a:rPr lang="en-US" sz="5400" dirty="0" smtClean="0">
                <a:solidFill>
                  <a:srgbClr val="FF0000"/>
                </a:solidFill>
                <a:latin typeface="Arrus-Black" panose="02020500000000000000" pitchFamily="18" charset="0"/>
                <a:ea typeface="Arrus-Black" panose="02020500000000000000" pitchFamily="18" charset="0"/>
                <a:cs typeface="Arrus-Black" panose="02020500000000000000" pitchFamily="18" charset="0"/>
              </a:rPr>
              <a:t> (</a:t>
            </a:r>
            <a:r>
              <a:rPr lang="en-US" sz="5400" dirty="0" err="1" smtClean="0">
                <a:solidFill>
                  <a:srgbClr val="FF0000"/>
                </a:solidFill>
                <a:latin typeface="Arrus-Black" panose="02020500000000000000" pitchFamily="18" charset="0"/>
                <a:ea typeface="Arrus-Black" panose="02020500000000000000" pitchFamily="18" charset="0"/>
                <a:cs typeface="Arrus-Black" panose="02020500000000000000" pitchFamily="18" charset="0"/>
              </a:rPr>
              <a:t>Tiết</a:t>
            </a:r>
            <a:r>
              <a:rPr lang="en-US" sz="5400" dirty="0" smtClean="0">
                <a:solidFill>
                  <a:srgbClr val="FF0000"/>
                </a:solidFill>
                <a:latin typeface="Arrus-Black" panose="02020500000000000000" pitchFamily="18" charset="0"/>
                <a:ea typeface="Arrus-Black" panose="02020500000000000000" pitchFamily="18" charset="0"/>
                <a:cs typeface="Arrus-Black" panose="02020500000000000000" pitchFamily="18" charset="0"/>
              </a:rPr>
              <a:t> 1)</a:t>
            </a:r>
            <a:endParaRPr lang="en-US" sz="5400" dirty="0">
              <a:solidFill>
                <a:srgbClr val="FF0000"/>
              </a:solidFill>
              <a:latin typeface="Arrus-Black" panose="02020500000000000000" pitchFamily="18" charset="0"/>
              <a:ea typeface="Arrus-Black" panose="02020500000000000000" pitchFamily="18" charset="0"/>
              <a:cs typeface="Arrus-Black" panose="02020500000000000000" pitchFamily="18" charset="0"/>
            </a:endParaRPr>
          </a:p>
        </p:txBody>
      </p:sp>
    </p:spTree>
    <p:extLst>
      <p:ext uri="{BB962C8B-B14F-4D97-AF65-F5344CB8AC3E}">
        <p14:creationId xmlns:p14="http://schemas.microsoft.com/office/powerpoint/2010/main" val="17463212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09A76B6-AA05-66A8-672A-3AFD14ED0D27}"/>
              </a:ext>
            </a:extLst>
          </p:cNvPr>
          <p:cNvSpPr txBox="1"/>
          <p:nvPr/>
        </p:nvSpPr>
        <p:spPr>
          <a:xfrm>
            <a:off x="92027" y="1032193"/>
            <a:ext cx="8534400" cy="707886"/>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rtl="0" eaLnBrk="1" fontAlgn="auto" latinLnBrk="0" hangingPunct="1">
              <a:lnSpc>
                <a:spcPct val="100000"/>
              </a:lnSpc>
              <a:spcBef>
                <a:spcPts val="0"/>
              </a:spcBef>
              <a:spcAft>
                <a:spcPts val="0"/>
              </a:spcAft>
              <a:buClrTx/>
              <a:buSzTx/>
              <a:buFontTx/>
              <a:buNone/>
              <a:tabLst/>
              <a:defRPr/>
            </a:pPr>
            <a:r>
              <a:rPr kumimoji="0" lang="nl-NL"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 động 2: Chức năng của não</a:t>
            </a:r>
            <a:endParaRPr kumimoji="0" lang="en-US"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8" name="Striped Right Arrow 17"/>
          <p:cNvSpPr/>
          <p:nvPr/>
        </p:nvSpPr>
        <p:spPr>
          <a:xfrm>
            <a:off x="1813719" y="6860988"/>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2" name="Striped Right Arrow 21"/>
          <p:cNvSpPr/>
          <p:nvPr/>
        </p:nvSpPr>
        <p:spPr>
          <a:xfrm>
            <a:off x="1813719" y="6868935"/>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3719" y="2475671"/>
            <a:ext cx="5330954" cy="398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ounded Rectangle 22"/>
          <p:cNvSpPr/>
          <p:nvPr/>
        </p:nvSpPr>
        <p:spPr>
          <a:xfrm>
            <a:off x="1557661" y="3005128"/>
            <a:ext cx="5285257" cy="255747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bức</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tranh</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3c,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nữ</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đang</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cảm</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thấy</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rất</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vui</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vẻ</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vì</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kiểm</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đạt</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điểm</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cao</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24" name="Rectangle 23"/>
          <p:cNvSpPr/>
          <p:nvPr/>
        </p:nvSpPr>
        <p:spPr>
          <a:xfrm>
            <a:off x="4014544" y="6950265"/>
            <a:ext cx="4285147" cy="707886"/>
          </a:xfrm>
          <a:prstGeom prst="rect">
            <a:avLst/>
          </a:prstGeom>
        </p:spPr>
        <p:txBody>
          <a:bodyPr wrap="none">
            <a:spAutoFit/>
          </a:bodyPr>
          <a:lstStyle/>
          <a:p>
            <a:pPr eaLnBrk="1" hangingPunct="1"/>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Não điều khiển </a:t>
            </a: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xúc.</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1392" y="2514768"/>
            <a:ext cx="5470472" cy="394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ounded Rectangle 31"/>
          <p:cNvSpPr/>
          <p:nvPr/>
        </p:nvSpPr>
        <p:spPr>
          <a:xfrm>
            <a:off x="1204119" y="2642046"/>
            <a:ext cx="6310217" cy="4176464"/>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bức</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tranh</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3d,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đây</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tiết</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giáo</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dục</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thể</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chất</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giáo</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viên</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vừa</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phất</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cờ</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vừa</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hô</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Chạy</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sinh</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đã</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chuẩn</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bị</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sẵn</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tư</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thế</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đứng</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trước</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vạch</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nghe</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hiệu</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lệnh</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chuẩn</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bị</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xuất</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phát</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3" name="Rectangle 2"/>
          <p:cNvSpPr/>
          <p:nvPr/>
        </p:nvSpPr>
        <p:spPr>
          <a:xfrm>
            <a:off x="3566319" y="7030196"/>
            <a:ext cx="7073985" cy="12559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eaLnBrk="1" hangingPunct="1"/>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Não tiếp nhận thông tin và điều khiển mọi hoạt động của cơ thể</a:t>
            </a:r>
            <a:r>
              <a:rPr lang="nl-NL" sz="4000" dirty="0">
                <a:solidFill>
                  <a:prstClr val="black"/>
                </a:solidFill>
                <a:latin typeface="Calibri" panose="020F0502020204030204" pitchFamily="34" charset="0"/>
                <a:ea typeface="宋体" panose="02010600030101010101" pitchFamily="2" charset="-122"/>
              </a:rPr>
              <a:t>.</a:t>
            </a:r>
            <a:endParaRPr lang="en-US" sz="4000" dirty="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98299033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80">
                                          <p:stCondLst>
                                            <p:cond delay="0"/>
                                          </p:stCondLst>
                                        </p:cTn>
                                        <p:tgtEl>
                                          <p:spTgt spid="23"/>
                                        </p:tgtEl>
                                      </p:cBhvr>
                                    </p:animEffect>
                                    <p:anim calcmode="lin" valueType="num">
                                      <p:cBhvr>
                                        <p:cTn id="1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3" dur="26">
                                          <p:stCondLst>
                                            <p:cond delay="650"/>
                                          </p:stCondLst>
                                        </p:cTn>
                                        <p:tgtEl>
                                          <p:spTgt spid="23"/>
                                        </p:tgtEl>
                                      </p:cBhvr>
                                      <p:to x="100000" y="60000"/>
                                    </p:animScale>
                                    <p:animScale>
                                      <p:cBhvr>
                                        <p:cTn id="24" dur="166" decel="50000">
                                          <p:stCondLst>
                                            <p:cond delay="676"/>
                                          </p:stCondLst>
                                        </p:cTn>
                                        <p:tgtEl>
                                          <p:spTgt spid="23"/>
                                        </p:tgtEl>
                                      </p:cBhvr>
                                      <p:to x="100000" y="100000"/>
                                    </p:animScale>
                                    <p:animScale>
                                      <p:cBhvr>
                                        <p:cTn id="25" dur="26">
                                          <p:stCondLst>
                                            <p:cond delay="1312"/>
                                          </p:stCondLst>
                                        </p:cTn>
                                        <p:tgtEl>
                                          <p:spTgt spid="23"/>
                                        </p:tgtEl>
                                      </p:cBhvr>
                                      <p:to x="100000" y="80000"/>
                                    </p:animScale>
                                    <p:animScale>
                                      <p:cBhvr>
                                        <p:cTn id="26" dur="166" decel="50000">
                                          <p:stCondLst>
                                            <p:cond delay="1338"/>
                                          </p:stCondLst>
                                        </p:cTn>
                                        <p:tgtEl>
                                          <p:spTgt spid="23"/>
                                        </p:tgtEl>
                                      </p:cBhvr>
                                      <p:to x="100000" y="100000"/>
                                    </p:animScale>
                                    <p:animScale>
                                      <p:cBhvr>
                                        <p:cTn id="27" dur="26">
                                          <p:stCondLst>
                                            <p:cond delay="1642"/>
                                          </p:stCondLst>
                                        </p:cTn>
                                        <p:tgtEl>
                                          <p:spTgt spid="23"/>
                                        </p:tgtEl>
                                      </p:cBhvr>
                                      <p:to x="100000" y="90000"/>
                                    </p:animScale>
                                    <p:animScale>
                                      <p:cBhvr>
                                        <p:cTn id="28" dur="166" decel="50000">
                                          <p:stCondLst>
                                            <p:cond delay="1668"/>
                                          </p:stCondLst>
                                        </p:cTn>
                                        <p:tgtEl>
                                          <p:spTgt spid="23"/>
                                        </p:tgtEl>
                                      </p:cBhvr>
                                      <p:to x="100000" y="100000"/>
                                    </p:animScale>
                                    <p:animScale>
                                      <p:cBhvr>
                                        <p:cTn id="29" dur="26">
                                          <p:stCondLst>
                                            <p:cond delay="1808"/>
                                          </p:stCondLst>
                                        </p:cTn>
                                        <p:tgtEl>
                                          <p:spTgt spid="23"/>
                                        </p:tgtEl>
                                      </p:cBhvr>
                                      <p:to x="100000" y="95000"/>
                                    </p:animScale>
                                    <p:animScale>
                                      <p:cBhvr>
                                        <p:cTn id="30" dur="166" decel="50000">
                                          <p:stCondLst>
                                            <p:cond delay="1834"/>
                                          </p:stCondLst>
                                        </p:cTn>
                                        <p:tgtEl>
                                          <p:spTgt spid="23"/>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circle(in)">
                                      <p:cBhvr>
                                        <p:cTn id="46" dur="20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down)">
                                      <p:cBhvr>
                                        <p:cTn id="51" dur="580">
                                          <p:stCondLst>
                                            <p:cond delay="0"/>
                                          </p:stCondLst>
                                        </p:cTn>
                                        <p:tgtEl>
                                          <p:spTgt spid="32"/>
                                        </p:tgtEl>
                                      </p:cBhvr>
                                    </p:animEffect>
                                    <p:anim calcmode="lin" valueType="num">
                                      <p:cBhvr>
                                        <p:cTn id="52"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57" dur="26">
                                          <p:stCondLst>
                                            <p:cond delay="650"/>
                                          </p:stCondLst>
                                        </p:cTn>
                                        <p:tgtEl>
                                          <p:spTgt spid="32"/>
                                        </p:tgtEl>
                                      </p:cBhvr>
                                      <p:to x="100000" y="60000"/>
                                    </p:animScale>
                                    <p:animScale>
                                      <p:cBhvr>
                                        <p:cTn id="58" dur="166" decel="50000">
                                          <p:stCondLst>
                                            <p:cond delay="676"/>
                                          </p:stCondLst>
                                        </p:cTn>
                                        <p:tgtEl>
                                          <p:spTgt spid="32"/>
                                        </p:tgtEl>
                                      </p:cBhvr>
                                      <p:to x="100000" y="100000"/>
                                    </p:animScale>
                                    <p:animScale>
                                      <p:cBhvr>
                                        <p:cTn id="59" dur="26">
                                          <p:stCondLst>
                                            <p:cond delay="1312"/>
                                          </p:stCondLst>
                                        </p:cTn>
                                        <p:tgtEl>
                                          <p:spTgt spid="32"/>
                                        </p:tgtEl>
                                      </p:cBhvr>
                                      <p:to x="100000" y="80000"/>
                                    </p:animScale>
                                    <p:animScale>
                                      <p:cBhvr>
                                        <p:cTn id="60" dur="166" decel="50000">
                                          <p:stCondLst>
                                            <p:cond delay="1338"/>
                                          </p:stCondLst>
                                        </p:cTn>
                                        <p:tgtEl>
                                          <p:spTgt spid="32"/>
                                        </p:tgtEl>
                                      </p:cBhvr>
                                      <p:to x="100000" y="100000"/>
                                    </p:animScale>
                                    <p:animScale>
                                      <p:cBhvr>
                                        <p:cTn id="61" dur="26">
                                          <p:stCondLst>
                                            <p:cond delay="1642"/>
                                          </p:stCondLst>
                                        </p:cTn>
                                        <p:tgtEl>
                                          <p:spTgt spid="32"/>
                                        </p:tgtEl>
                                      </p:cBhvr>
                                      <p:to x="100000" y="90000"/>
                                    </p:animScale>
                                    <p:animScale>
                                      <p:cBhvr>
                                        <p:cTn id="62" dur="166" decel="50000">
                                          <p:stCondLst>
                                            <p:cond delay="1668"/>
                                          </p:stCondLst>
                                        </p:cTn>
                                        <p:tgtEl>
                                          <p:spTgt spid="32"/>
                                        </p:tgtEl>
                                      </p:cBhvr>
                                      <p:to x="100000" y="100000"/>
                                    </p:animScale>
                                    <p:animScale>
                                      <p:cBhvr>
                                        <p:cTn id="63" dur="26">
                                          <p:stCondLst>
                                            <p:cond delay="1808"/>
                                          </p:stCondLst>
                                        </p:cTn>
                                        <p:tgtEl>
                                          <p:spTgt spid="32"/>
                                        </p:tgtEl>
                                      </p:cBhvr>
                                      <p:to x="100000" y="95000"/>
                                    </p:animScale>
                                    <p:animScale>
                                      <p:cBhvr>
                                        <p:cTn id="64" dur="166" decel="50000">
                                          <p:stCondLst>
                                            <p:cond delay="1834"/>
                                          </p:stCondLst>
                                        </p:cTn>
                                        <p:tgtEl>
                                          <p:spTgt spid="32"/>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ppt_x"/>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500" fill="hold"/>
                                        <p:tgtEl>
                                          <p:spTgt spid="3"/>
                                        </p:tgtEl>
                                        <p:attrNameLst>
                                          <p:attrName>ppt_x</p:attrName>
                                        </p:attrNameLst>
                                      </p:cBhvr>
                                      <p:tavLst>
                                        <p:tav tm="0">
                                          <p:val>
                                            <p:strVal val="#ppt_x"/>
                                          </p:val>
                                        </p:tav>
                                        <p:tav tm="100000">
                                          <p:val>
                                            <p:strVal val="#ppt_x"/>
                                          </p:val>
                                        </p:tav>
                                      </p:tavLst>
                                    </p:anim>
                                    <p:anim calcmode="lin" valueType="num">
                                      <p:cBhvr additive="base">
                                        <p:cTn id="7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2" grpId="0" animBg="1"/>
      <p:bldP spid="23" grpId="0" animBg="1"/>
      <p:bldP spid="24" grpId="0"/>
      <p:bldP spid="3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229" b="100000" l="2841" r="100000">
                        <a14:foregroundMark x1="18182" y1="14458" x2="18182" y2="14458"/>
                        <a14:foregroundMark x1="19318" y1="25301" x2="19318" y2="25301"/>
                        <a14:foregroundMark x1="19318" y1="25301" x2="15341" y2="42169"/>
                        <a14:foregroundMark x1="15341" y1="42169" x2="21591" y2="57831"/>
                        <a14:foregroundMark x1="21591" y1="57831" x2="35795" y2="65060"/>
                        <a14:foregroundMark x1="36364" y1="65060" x2="42045" y2="67470"/>
                        <a14:foregroundMark x1="42045" y1="67470" x2="47727" y2="65060"/>
                        <a14:foregroundMark x1="47727" y1="65060" x2="55114" y2="65060"/>
                        <a14:foregroundMark x1="55114" y1="65060" x2="65341" y2="66265"/>
                        <a14:foregroundMark x1="65341" y1="66265" x2="77273" y2="65060"/>
                        <a14:foregroundMark x1="77273" y1="65060" x2="76136" y2="86747"/>
                        <a14:foregroundMark x1="76136" y1="86747" x2="59091" y2="89157"/>
                        <a14:foregroundMark x1="59091" y1="87952" x2="34659" y2="87952"/>
                        <a14:foregroundMark x1="34091" y1="87952" x2="13636" y2="84337"/>
                        <a14:foregroundMark x1="13636" y1="84337" x2="7386" y2="83133"/>
                        <a14:foregroundMark x1="7386" y1="83133" x2="5114" y2="51807"/>
                        <a14:foregroundMark x1="5114" y1="51807" x2="10795" y2="40964"/>
                        <a14:foregroundMark x1="10795" y1="40964" x2="16477" y2="13253"/>
                        <a14:foregroundMark x1="16477" y1="13253" x2="29545" y2="15663"/>
                        <a14:foregroundMark x1="29545" y1="15663" x2="30682" y2="38554"/>
                        <a14:foregroundMark x1="30682" y1="38554" x2="45455" y2="34940"/>
                        <a14:foregroundMark x1="45455" y1="34940" x2="73295" y2="32530"/>
                        <a14:foregroundMark x1="73295" y1="32530" x2="85795" y2="31325"/>
                        <a14:foregroundMark x1="85795" y1="31325" x2="93750" y2="33735"/>
                        <a14:foregroundMark x1="93750" y1="33735" x2="93182" y2="49398"/>
                        <a14:foregroundMark x1="93182" y1="49398" x2="92045" y2="68675"/>
                        <a14:foregroundMark x1="92045" y1="68675" x2="89205" y2="85542"/>
                        <a14:foregroundMark x1="89205" y1="85542" x2="89205" y2="85542"/>
                        <a14:foregroundMark x1="21023" y1="40964" x2="21023" y2="40964"/>
                        <a14:foregroundMark x1="80114" y1="84337" x2="80114" y2="84337"/>
                        <a14:foregroundMark x1="80114" y1="84337" x2="84091" y2="84337"/>
                        <a14:foregroundMark x1="84091" y1="84337" x2="76705" y2="86747"/>
                        <a14:foregroundMark x1="76705" y1="86747" x2="83523" y2="85542"/>
                        <a14:foregroundMark x1="83523" y1="85542" x2="85227" y2="87952"/>
                        <a14:backgroundMark x1="3977" y1="40964" x2="5682" y2="91566"/>
                        <a14:backgroundMark x1="5682" y1="91566" x2="13636" y2="93976"/>
                        <a14:backgroundMark x1="12500" y1="95181" x2="26705" y2="95181"/>
                        <a14:backgroundMark x1="26705" y1="95181" x2="45455" y2="97590"/>
                        <a14:backgroundMark x1="47727" y1="96386" x2="89205" y2="96386"/>
                        <a14:backgroundMark x1="89205" y1="96386" x2="93182" y2="90361"/>
                        <a14:backgroundMark x1="93182" y1="90361" x2="96591" y2="69880"/>
                        <a14:backgroundMark x1="96023" y1="69880" x2="97159" y2="43373"/>
                      </a14:backgroundRemoval>
                    </a14:imgEffect>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51719" y="609600"/>
            <a:ext cx="4104456" cy="17811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3781835" y="3470660"/>
            <a:ext cx="8712968" cy="4462760"/>
          </a:xfrm>
          <a:prstGeom prst="rect">
            <a:avLst/>
          </a:prstGeom>
          <a:solidFill>
            <a:sysClr val="window" lastClr="FFFFFF"/>
          </a:solidFill>
          <a:ln w="57150">
            <a:solidFill>
              <a:srgbClr val="0070C0"/>
            </a:solidFill>
            <a:prstDash val="dash"/>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2000" b="0" i="1" u="none" strike="noStrike" kern="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nl-NL" sz="3200" b="0" i="1" u="none" strike="noStrike" kern="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    </a:t>
            </a:r>
            <a:r>
              <a:rPr kumimoji="0" lang="nl-NL" sz="4000" b="1" i="1" u="none" strike="noStrike" kern="0" cap="none" spc="0" normalizeH="0" baseline="0" noProof="0" dirty="0" smtClean="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Não điều khiển mọi suy nghĩ, cảm xúc, cách ứng xử và hoạt động của cơ thể. Não tiếp nhận các thông tin qua các dây thần kinh từ các giác quan như da, tai, mũi,... gửi thông tin và chỉ dẫn cho các bộ phận của cơ thể hoạt động</a:t>
            </a:r>
            <a:r>
              <a:rPr kumimoji="0" lang="nl-NL" sz="3200" b="0" i="1" u="none" strike="noStrike" kern="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1194872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p:stCondLst>
                              <p:cond delay="2000"/>
                            </p:stCondLst>
                            <p:childTnLst>
                              <p:par>
                                <p:cTn id="22" presetID="21" presetClass="entr" presetSubtype="3"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heel(3)">
                                      <p:cBhvr>
                                        <p:cTn id="2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7B0E660-BA51-6D51-3CFA-4B96AB362084}"/>
              </a:ext>
            </a:extLst>
          </p:cNvPr>
          <p:cNvSpPr txBox="1"/>
          <p:nvPr/>
        </p:nvSpPr>
        <p:spPr>
          <a:xfrm>
            <a:off x="1007637" y="851031"/>
            <a:ext cx="6526517" cy="745391"/>
          </a:xfrm>
          <a:prstGeom prst="rect">
            <a:avLst/>
          </a:prstGeom>
          <a:noFill/>
        </p:spPr>
        <p:txBody>
          <a:bodyPr wrap="square" lIns="128583" tIns="64291" rIns="128583" bIns="64291" rtlCol="0">
            <a:spAutoFit/>
          </a:bodyPr>
          <a:lstStyle/>
          <a:p>
            <a:pPr algn="ctr" eaLnBrk="1" hangingPunct="1"/>
            <a:r>
              <a:rPr lang="en-US" sz="4000" b="1" dirty="0" smtClean="0">
                <a:solidFill>
                  <a:srgbClr val="00B050"/>
                </a:solidFill>
                <a:latin typeface="UTM Cookies" panose="02040603050506020204" pitchFamily="18" charset="0"/>
                <a:ea typeface="宋体" panose="02010600030101010101" pitchFamily="2" charset="-122"/>
              </a:rPr>
              <a:t>VẬN DỤNG – TRẢI NGHIỆM</a:t>
            </a:r>
            <a:endParaRPr lang="en-US" sz="4000" b="1" dirty="0">
              <a:solidFill>
                <a:srgbClr val="00B050"/>
              </a:solidFill>
              <a:latin typeface="UTM Cookies" panose="02040603050506020204" pitchFamily="18" charset="0"/>
              <a:ea typeface="宋体" panose="02010600030101010101" pitchFamily="2" charset="-122"/>
            </a:endParaRPr>
          </a:p>
        </p:txBody>
      </p:sp>
      <p:sp>
        <p:nvSpPr>
          <p:cNvPr id="12" name="Rectangle 11"/>
          <p:cNvSpPr/>
          <p:nvPr/>
        </p:nvSpPr>
        <p:spPr>
          <a:xfrm>
            <a:off x="1195114" y="2203582"/>
            <a:ext cx="6429375" cy="707886"/>
          </a:xfrm>
          <a:prstGeom prst="rect">
            <a:avLst/>
          </a:prstGeom>
        </p:spPr>
        <p:txBody>
          <a:bodyPr>
            <a:spAutoFit/>
          </a:bodyPr>
          <a:lstStyle/>
          <a:p>
            <a:pPr eaLnBrk="1" hangingPunct="1"/>
            <a:r>
              <a:rPr lang="nl-NL" sz="4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Hãy hoàn thiện các câu sau</a:t>
            </a:r>
            <a:r>
              <a:rPr lang="nl-NL" sz="40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endParaRPr lang="en-US" sz="4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3" name="Group 12"/>
          <p:cNvGrpSpPr/>
          <p:nvPr/>
        </p:nvGrpSpPr>
        <p:grpSpPr>
          <a:xfrm>
            <a:off x="1482355" y="2911468"/>
            <a:ext cx="14428364" cy="1283433"/>
            <a:chOff x="900576" y="1138035"/>
            <a:chExt cx="14428364" cy="1011578"/>
          </a:xfrm>
        </p:grpSpPr>
        <p:sp>
          <p:nvSpPr>
            <p:cNvPr id="15" name="Rectangle 14"/>
            <p:cNvSpPr/>
            <p:nvPr/>
          </p:nvSpPr>
          <p:spPr>
            <a:xfrm>
              <a:off x="900576" y="1203536"/>
              <a:ext cx="14428364" cy="946077"/>
            </a:xfrm>
            <a:prstGeom prst="rect">
              <a:avLst/>
            </a:prstGeom>
          </p:spPr>
          <p:txBody>
            <a:bodyPr wrap="square">
              <a:spAutoFit/>
            </a:bodyPr>
            <a:lstStyle/>
            <a:p>
              <a:pPr eaLnBrk="1" hangingPunct="1"/>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Cơ quan thần kinh </a:t>
              </a: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gồm:            ,                     và                                   </a:t>
              </a:r>
              <a:r>
                <a:rPr lang="nl-NL" sz="3200" dirty="0" smtClean="0">
                  <a:solidFill>
                    <a:prstClr val="black"/>
                  </a:solidFill>
                  <a:latin typeface="Calibri" panose="020F0502020204030204" pitchFamily="34" charset="0"/>
                  <a:ea typeface="宋体" panose="02010600030101010101" pitchFamily="2" charset="-122"/>
                </a:rPr>
                <a:t>.</a:t>
              </a:r>
              <a:endParaRPr lang="en-US" sz="3200" dirty="0">
                <a:solidFill>
                  <a:prstClr val="black"/>
                </a:solidFill>
                <a:latin typeface="Calibri" panose="020F0502020204030204" pitchFamily="34" charset="0"/>
                <a:ea typeface="宋体" panose="02010600030101010101" pitchFamily="2" charset="-122"/>
              </a:endParaRPr>
            </a:p>
          </p:txBody>
        </p:sp>
        <p:sp>
          <p:nvSpPr>
            <p:cNvPr id="16" name="TextBox 15"/>
            <p:cNvSpPr txBox="1"/>
            <p:nvPr/>
          </p:nvSpPr>
          <p:spPr>
            <a:xfrm>
              <a:off x="6337341" y="1211422"/>
              <a:ext cx="1295400" cy="544205"/>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sp>
          <p:nvSpPr>
            <p:cNvPr id="17" name="TextBox 16"/>
            <p:cNvSpPr txBox="1"/>
            <p:nvPr/>
          </p:nvSpPr>
          <p:spPr>
            <a:xfrm>
              <a:off x="8200173" y="1151922"/>
              <a:ext cx="2025620" cy="603705"/>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sp>
          <p:nvSpPr>
            <p:cNvPr id="19" name="TextBox 18"/>
            <p:cNvSpPr txBox="1"/>
            <p:nvPr/>
          </p:nvSpPr>
          <p:spPr>
            <a:xfrm>
              <a:off x="11433419" y="1138035"/>
              <a:ext cx="3895521" cy="646986"/>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grpSp>
      <p:grpSp>
        <p:nvGrpSpPr>
          <p:cNvPr id="20" name="Group 19"/>
          <p:cNvGrpSpPr/>
          <p:nvPr/>
        </p:nvGrpSpPr>
        <p:grpSpPr>
          <a:xfrm>
            <a:off x="1787402" y="4152240"/>
            <a:ext cx="13818270" cy="1938992"/>
            <a:chOff x="925601" y="1974657"/>
            <a:chExt cx="13818270" cy="2268812"/>
          </a:xfrm>
        </p:grpSpPr>
        <p:sp>
          <p:nvSpPr>
            <p:cNvPr id="21" name="Rectangle 20"/>
            <p:cNvSpPr/>
            <p:nvPr/>
          </p:nvSpPr>
          <p:spPr>
            <a:xfrm>
              <a:off x="925601" y="1974657"/>
              <a:ext cx="13818270" cy="2268812"/>
            </a:xfrm>
            <a:prstGeom prst="rect">
              <a:avLst/>
            </a:prstGeom>
          </p:spPr>
          <p:txBody>
            <a:bodyPr wrap="square">
              <a:spAutoFit/>
            </a:bodyPr>
            <a:lstStyle/>
            <a:p>
              <a:pPr eaLnBrk="1" hangingPunct="1">
                <a:lnSpc>
                  <a:spcPct val="150000"/>
                </a:lnSpc>
              </a:pP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Não được bảo vệ </a:t>
              </a: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trong                  ; </a:t>
              </a:r>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tủy sống được bảo vệ </a:t>
              </a: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trong</a:t>
              </a:r>
            </a:p>
            <a:p>
              <a:pPr eaLnBrk="1" hangingPunct="1">
                <a:lnSpc>
                  <a:spcPct val="150000"/>
                </a:lnSpc>
              </a:pPr>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TextBox 21"/>
            <p:cNvSpPr txBox="1"/>
            <p:nvPr/>
          </p:nvSpPr>
          <p:spPr>
            <a:xfrm>
              <a:off x="6479991" y="2380764"/>
              <a:ext cx="1690090" cy="646986"/>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sp>
          <p:nvSpPr>
            <p:cNvPr id="23" name="TextBox 22"/>
            <p:cNvSpPr txBox="1"/>
            <p:nvPr/>
          </p:nvSpPr>
          <p:spPr>
            <a:xfrm>
              <a:off x="925602" y="3304867"/>
              <a:ext cx="2063628" cy="646986"/>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grpSp>
      <p:grpSp>
        <p:nvGrpSpPr>
          <p:cNvPr id="24" name="Group 23"/>
          <p:cNvGrpSpPr/>
          <p:nvPr/>
        </p:nvGrpSpPr>
        <p:grpSpPr>
          <a:xfrm>
            <a:off x="1787402" y="6182196"/>
            <a:ext cx="13818270" cy="1938992"/>
            <a:chOff x="884759" y="3702849"/>
            <a:chExt cx="13818270" cy="1938992"/>
          </a:xfrm>
        </p:grpSpPr>
        <p:sp>
          <p:nvSpPr>
            <p:cNvPr id="25" name="Rectangle 24"/>
            <p:cNvSpPr/>
            <p:nvPr/>
          </p:nvSpPr>
          <p:spPr>
            <a:xfrm>
              <a:off x="884759" y="3702849"/>
              <a:ext cx="13818270" cy="1938992"/>
            </a:xfrm>
            <a:prstGeom prst="rect">
              <a:avLst/>
            </a:prstGeom>
          </p:spPr>
          <p:txBody>
            <a:bodyPr wrap="square">
              <a:spAutoFit/>
            </a:bodyPr>
            <a:lstStyle/>
            <a:p>
              <a:pPr eaLnBrk="1" hangingPunct="1">
                <a:lnSpc>
                  <a:spcPct val="150000"/>
                </a:lnSpc>
              </a:pP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điều </a:t>
              </a:r>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khiển mọi suy nghĩ, cảm xúc, cách ứng xử và hoạt động của cơ thể.</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2" name="TextBox 31"/>
            <p:cNvSpPr txBox="1"/>
            <p:nvPr/>
          </p:nvSpPr>
          <p:spPr>
            <a:xfrm>
              <a:off x="1325372" y="3833435"/>
              <a:ext cx="1567527" cy="646986"/>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grpSp>
      <p:sp>
        <p:nvSpPr>
          <p:cNvPr id="33" name="TextBox 32"/>
          <p:cNvSpPr txBox="1"/>
          <p:nvPr/>
        </p:nvSpPr>
        <p:spPr>
          <a:xfrm>
            <a:off x="7112999" y="2976953"/>
            <a:ext cx="944699" cy="707886"/>
          </a:xfrm>
          <a:prstGeom prst="rect">
            <a:avLst/>
          </a:prstGeom>
          <a:noFill/>
        </p:spPr>
        <p:txBody>
          <a:bodyPr wrap="square" rtlCol="0">
            <a:spAutoFit/>
          </a:bodyPr>
          <a:lstStyle/>
          <a:p>
            <a:pPr eaLnBrk="1" hangingPunct="1"/>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não</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4" name="TextBox 33"/>
          <p:cNvSpPr txBox="1"/>
          <p:nvPr/>
        </p:nvSpPr>
        <p:spPr>
          <a:xfrm>
            <a:off x="8848845" y="3021731"/>
            <a:ext cx="1958727" cy="707886"/>
          </a:xfrm>
          <a:prstGeom prst="rect">
            <a:avLst/>
          </a:prstGeom>
          <a:noFill/>
        </p:spPr>
        <p:txBody>
          <a:bodyPr wrap="square" rtlCol="0">
            <a:spAutoFit/>
          </a:bodyPr>
          <a:lstStyle/>
          <a:p>
            <a:pPr eaLnBrk="1" hangingPunct="1"/>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tủy</a:t>
            </a:r>
            <a:r>
              <a:rPr lang="en-US" sz="4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sống</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5" name="TextBox 34"/>
          <p:cNvSpPr txBox="1"/>
          <p:nvPr/>
        </p:nvSpPr>
        <p:spPr>
          <a:xfrm>
            <a:off x="12121108" y="3004577"/>
            <a:ext cx="3856504" cy="707886"/>
          </a:xfrm>
          <a:prstGeom prst="rect">
            <a:avLst/>
          </a:prstGeom>
          <a:noFill/>
        </p:spPr>
        <p:txBody>
          <a:bodyPr wrap="square" rtlCol="0">
            <a:spAutoFit/>
          </a:bodyPr>
          <a:lstStyle/>
          <a:p>
            <a:pPr eaLnBrk="1" hangingPunct="1"/>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các</a:t>
            </a:r>
            <a:r>
              <a:rPr lang="en-US" sz="4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dây</a:t>
            </a:r>
            <a:r>
              <a:rPr lang="en-US" sz="4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thần</a:t>
            </a:r>
            <a:r>
              <a:rPr lang="en-US" sz="4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kinh</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6" name="TextBox 35"/>
          <p:cNvSpPr txBox="1"/>
          <p:nvPr/>
        </p:nvSpPr>
        <p:spPr>
          <a:xfrm>
            <a:off x="7341792" y="4421834"/>
            <a:ext cx="1787127" cy="707886"/>
          </a:xfrm>
          <a:prstGeom prst="rect">
            <a:avLst/>
          </a:prstGeom>
          <a:noFill/>
        </p:spPr>
        <p:txBody>
          <a:bodyPr wrap="square" rtlCol="0">
            <a:spAutoFit/>
          </a:bodyPr>
          <a:lstStyle/>
          <a:p>
            <a:pPr eaLnBrk="1" hangingPunct="1"/>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hộp</a:t>
            </a:r>
            <a:r>
              <a:rPr lang="en-US" sz="4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sọ</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7" name="TextBox 36"/>
          <p:cNvSpPr txBox="1"/>
          <p:nvPr/>
        </p:nvSpPr>
        <p:spPr>
          <a:xfrm>
            <a:off x="1887220" y="5151362"/>
            <a:ext cx="1963812" cy="707886"/>
          </a:xfrm>
          <a:prstGeom prst="rect">
            <a:avLst/>
          </a:prstGeom>
          <a:noFill/>
        </p:spPr>
        <p:txBody>
          <a:bodyPr wrap="square" rtlCol="0">
            <a:spAutoFit/>
          </a:bodyPr>
          <a:lstStyle/>
          <a:p>
            <a:pPr eaLnBrk="1" hangingPunct="1"/>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cột</a:t>
            </a:r>
            <a:r>
              <a:rPr lang="en-US" sz="4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sống</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8" name="TextBox 37"/>
          <p:cNvSpPr txBox="1"/>
          <p:nvPr/>
        </p:nvSpPr>
        <p:spPr>
          <a:xfrm>
            <a:off x="2388906" y="6249399"/>
            <a:ext cx="1245743" cy="707886"/>
          </a:xfrm>
          <a:prstGeom prst="rect">
            <a:avLst/>
          </a:prstGeom>
          <a:noFill/>
        </p:spPr>
        <p:txBody>
          <a:bodyPr wrap="square" rtlCol="0">
            <a:spAutoFit/>
          </a:bodyPr>
          <a:lstStyle/>
          <a:p>
            <a:pPr eaLnBrk="1" hangingPunct="1"/>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Não</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205490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1000"/>
                                        <p:tgtEl>
                                          <p:spTgt spid="34"/>
                                        </p:tgtEl>
                                      </p:cBhvr>
                                    </p:animEffect>
                                    <p:anim calcmode="lin" valueType="num">
                                      <p:cBhvr>
                                        <p:cTn id="50" dur="1000" fill="hold"/>
                                        <p:tgtEl>
                                          <p:spTgt spid="34"/>
                                        </p:tgtEl>
                                        <p:attrNameLst>
                                          <p:attrName>ppt_x</p:attrName>
                                        </p:attrNameLst>
                                      </p:cBhvr>
                                      <p:tavLst>
                                        <p:tav tm="0">
                                          <p:val>
                                            <p:strVal val="#ppt_x"/>
                                          </p:val>
                                        </p:tav>
                                        <p:tav tm="100000">
                                          <p:val>
                                            <p:strVal val="#ppt_x"/>
                                          </p:val>
                                        </p:tav>
                                      </p:tavLst>
                                    </p:anim>
                                    <p:anim calcmode="lin" valueType="num">
                                      <p:cBhvr>
                                        <p:cTn id="5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1000"/>
                                        <p:tgtEl>
                                          <p:spTgt spid="37"/>
                                        </p:tgtEl>
                                      </p:cBhvr>
                                    </p:animEffect>
                                    <p:anim calcmode="lin" valueType="num">
                                      <p:cBhvr>
                                        <p:cTn id="71" dur="1000" fill="hold"/>
                                        <p:tgtEl>
                                          <p:spTgt spid="37"/>
                                        </p:tgtEl>
                                        <p:attrNameLst>
                                          <p:attrName>ppt_x</p:attrName>
                                        </p:attrNameLst>
                                      </p:cBhvr>
                                      <p:tavLst>
                                        <p:tav tm="0">
                                          <p:val>
                                            <p:strVal val="#ppt_x"/>
                                          </p:val>
                                        </p:tav>
                                        <p:tav tm="100000">
                                          <p:val>
                                            <p:strVal val="#ppt_x"/>
                                          </p:val>
                                        </p:tav>
                                      </p:tavLst>
                                    </p:anim>
                                    <p:anim calcmode="lin" valueType="num">
                                      <p:cBhvr>
                                        <p:cTn id="7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1000"/>
                                        <p:tgtEl>
                                          <p:spTgt spid="38"/>
                                        </p:tgtEl>
                                      </p:cBhvr>
                                    </p:animEffect>
                                    <p:anim calcmode="lin" valueType="num">
                                      <p:cBhvr>
                                        <p:cTn id="78" dur="1000" fill="hold"/>
                                        <p:tgtEl>
                                          <p:spTgt spid="38"/>
                                        </p:tgtEl>
                                        <p:attrNameLst>
                                          <p:attrName>ppt_x</p:attrName>
                                        </p:attrNameLst>
                                      </p:cBhvr>
                                      <p:tavLst>
                                        <p:tav tm="0">
                                          <p:val>
                                            <p:strVal val="#ppt_x"/>
                                          </p:val>
                                        </p:tav>
                                        <p:tav tm="100000">
                                          <p:val>
                                            <p:strVal val="#ppt_x"/>
                                          </p:val>
                                        </p:tav>
                                      </p:tavLst>
                                    </p:anim>
                                    <p:anim calcmode="lin" valueType="num">
                                      <p:cBhvr>
                                        <p:cTn id="7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3" grpId="0"/>
      <p:bldP spid="34" grpId="0"/>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6993C6C-D8FC-462D-BA4C-48D0DE706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9" y="0"/>
            <a:ext cx="16256000" cy="9144000"/>
          </a:xfrm>
          <a:prstGeom prst="rect">
            <a:avLst/>
          </a:prstGeom>
        </p:spPr>
      </p:pic>
      <p:sp>
        <p:nvSpPr>
          <p:cNvPr id="23" name="矩形: 圆角 22">
            <a:extLst>
              <a:ext uri="{FF2B5EF4-FFF2-40B4-BE49-F238E27FC236}">
                <a16:creationId xmlns:a16="http://schemas.microsoft.com/office/drawing/2014/main" id="{DC8D5C83-8C91-4469-87EE-65A8A7FABE35}"/>
              </a:ext>
            </a:extLst>
          </p:cNvPr>
          <p:cNvSpPr/>
          <p:nvPr/>
        </p:nvSpPr>
        <p:spPr>
          <a:xfrm>
            <a:off x="707005" y="599923"/>
            <a:ext cx="14862629" cy="7944152"/>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defRPr/>
            </a:pPr>
            <a:endParaRPr lang="zh-CN" altLang="en-US" sz="2400">
              <a:solidFill>
                <a:prstClr val="white"/>
              </a:solidFill>
              <a:latin typeface="等线" panose="020F0502020204030204"/>
              <a:ea typeface="等线" panose="02010600030101010101" pitchFamily="2" charset="-122"/>
            </a:endParaRPr>
          </a:p>
        </p:txBody>
      </p:sp>
      <p:pic>
        <p:nvPicPr>
          <p:cNvPr id="8" name="图片 7">
            <a:extLst>
              <a:ext uri="{FF2B5EF4-FFF2-40B4-BE49-F238E27FC236}">
                <a16:creationId xmlns:a16="http://schemas.microsoft.com/office/drawing/2014/main" id="{AAC5884B-635F-4BC5-92F1-E3322D35A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77036" y="0"/>
            <a:ext cx="3889284" cy="5049136"/>
          </a:xfrm>
          <a:prstGeom prst="rect">
            <a:avLst/>
          </a:prstGeom>
        </p:spPr>
      </p:pic>
      <p:pic>
        <p:nvPicPr>
          <p:cNvPr id="10" name="图片 9">
            <a:extLst>
              <a:ext uri="{FF2B5EF4-FFF2-40B4-BE49-F238E27FC236}">
                <a16:creationId xmlns:a16="http://schemas.microsoft.com/office/drawing/2014/main" id="{868EA810-C8CE-4A9E-944D-5E93001857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9" y="4334934"/>
            <a:ext cx="5367081" cy="4867388"/>
          </a:xfrm>
          <a:prstGeom prst="rect">
            <a:avLst/>
          </a:prstGeom>
        </p:spPr>
      </p:pic>
      <p:pic>
        <p:nvPicPr>
          <p:cNvPr id="12" name="图片 11">
            <a:extLst>
              <a:ext uri="{FF2B5EF4-FFF2-40B4-BE49-F238E27FC236}">
                <a16:creationId xmlns:a16="http://schemas.microsoft.com/office/drawing/2014/main" id="{6DDAC81B-18C1-4BD7-9E4B-8B58B35376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8288" y="0"/>
            <a:ext cx="2242793" cy="2015789"/>
          </a:xfrm>
          <a:prstGeom prst="rect">
            <a:avLst/>
          </a:prstGeom>
        </p:spPr>
      </p:pic>
      <p:pic>
        <p:nvPicPr>
          <p:cNvPr id="18" name="图片 17">
            <a:extLst>
              <a:ext uri="{FF2B5EF4-FFF2-40B4-BE49-F238E27FC236}">
                <a16:creationId xmlns:a16="http://schemas.microsoft.com/office/drawing/2014/main" id="{BF75BD88-1F1D-417E-8E20-07CFEF2507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8319" y="2640224"/>
            <a:ext cx="8128001" cy="6503777"/>
          </a:xfrm>
          <a:prstGeom prst="rect">
            <a:avLst/>
          </a:prstGeom>
        </p:spPr>
      </p:pic>
      <p:sp>
        <p:nvSpPr>
          <p:cNvPr id="9" name="TextBox 8">
            <a:extLst>
              <a:ext uri="{FF2B5EF4-FFF2-40B4-BE49-F238E27FC236}">
                <a16:creationId xmlns:a16="http://schemas.microsoft.com/office/drawing/2014/main" id="{5B280EDD-6AEE-4C5A-AB1B-16294990A748}"/>
              </a:ext>
            </a:extLst>
          </p:cNvPr>
          <p:cNvSpPr txBox="1"/>
          <p:nvPr/>
        </p:nvSpPr>
        <p:spPr>
          <a:xfrm>
            <a:off x="1494289" y="3033116"/>
            <a:ext cx="12827388" cy="3046988"/>
          </a:xfrm>
          <a:prstGeom prst="rect">
            <a:avLst/>
          </a:prstGeom>
          <a:noFill/>
        </p:spPr>
        <p:txBody>
          <a:bodyPr wrap="square" rtlCol="0">
            <a:spAutoFit/>
          </a:bodyPr>
          <a:lstStyle/>
          <a:p>
            <a:pPr algn="ctr" defTabSz="1219170" eaLnBrk="1" fontAlgn="auto" hangingPunct="1">
              <a:spcBef>
                <a:spcPts val="0"/>
              </a:spcBef>
              <a:spcAft>
                <a:spcPts val="0"/>
              </a:spcAft>
              <a:defRPr/>
            </a:pPr>
            <a:r>
              <a:rPr lang="en-US" sz="9600" b="1">
                <a:ln w="0">
                  <a:solidFill>
                    <a:sysClr val="windowText" lastClr="000000"/>
                  </a:solidFill>
                </a:ln>
                <a:solidFill>
                  <a:srgbClr val="FF0000"/>
                </a:solidFill>
                <a:effectLst>
                  <a:outerShdw blurRad="38100" dist="25400" dir="5400000" algn="ctr" rotWithShape="0">
                    <a:srgbClr val="6E747A">
                      <a:alpha val="44000"/>
                    </a:srgbClr>
                  </a:outerShdw>
                </a:effectLst>
                <a:latin typeface="iCiel Cadena" panose="02000503000000020004" pitchFamily="2" charset="0"/>
              </a:rPr>
              <a:t>TẠM BIỆT VÀ</a:t>
            </a:r>
          </a:p>
          <a:p>
            <a:pPr algn="ctr" defTabSz="1219170" eaLnBrk="1" fontAlgn="auto" hangingPunct="1">
              <a:spcBef>
                <a:spcPts val="0"/>
              </a:spcBef>
              <a:spcAft>
                <a:spcPts val="0"/>
              </a:spcAft>
              <a:defRPr/>
            </a:pPr>
            <a:r>
              <a:rPr lang="en-US" sz="9600" b="1">
                <a:ln w="0">
                  <a:solidFill>
                    <a:sysClr val="windowText" lastClr="000000"/>
                  </a:solidFill>
                </a:ln>
                <a:solidFill>
                  <a:srgbClr val="FF0000"/>
                </a:solidFill>
                <a:effectLst>
                  <a:outerShdw blurRad="38100" dist="25400" dir="5400000" algn="ctr" rotWithShape="0">
                    <a:srgbClr val="6E747A">
                      <a:alpha val="44000"/>
                    </a:srgbClr>
                  </a:outerShdw>
                </a:effectLst>
                <a:latin typeface="iCiel Cadena" panose="02000503000000020004" pitchFamily="2" charset="0"/>
              </a:rPr>
              <a:t> HẸN GẶP LẠI</a:t>
            </a:r>
            <a:endParaRPr lang="en-US" sz="9600" b="1" dirty="0">
              <a:ln w="0">
                <a:solidFill>
                  <a:sysClr val="windowText" lastClr="000000"/>
                </a:solidFill>
              </a:ln>
              <a:solidFill>
                <a:srgbClr val="FF0000"/>
              </a:solidFill>
              <a:effectLst>
                <a:outerShdw blurRad="38100" dist="25400" dir="5400000" algn="ctr" rotWithShape="0">
                  <a:srgbClr val="6E747A">
                    <a:alpha val="44000"/>
                  </a:srgbClr>
                </a:outerShdw>
              </a:effectLst>
              <a:latin typeface="iCiel Cadena" panose="02000503000000020004" pitchFamily="2" charset="0"/>
            </a:endParaRPr>
          </a:p>
        </p:txBody>
      </p:sp>
    </p:spTree>
    <p:extLst>
      <p:ext uri="{BB962C8B-B14F-4D97-AF65-F5344CB8AC3E}">
        <p14:creationId xmlns:p14="http://schemas.microsoft.com/office/powerpoint/2010/main" val="118480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9" y="0"/>
            <a:ext cx="16256000" cy="9144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707005" y="599923"/>
            <a:ext cx="14862629" cy="7944152"/>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defRPr/>
            </a:pPr>
            <a:endParaRPr lang="zh-CN" altLang="en-US" sz="2400">
              <a:solidFill>
                <a:prstClr val="white"/>
              </a:solidFill>
              <a:latin typeface="等线" panose="020F0502020204030204"/>
              <a:ea typeface="等线" panose="02010600030101010101" pitchFamily="2" charset="-122"/>
            </a:endParaRPr>
          </a:p>
        </p:txBody>
      </p:sp>
      <p:pic>
        <p:nvPicPr>
          <p:cNvPr id="4" name="图片 3">
            <a:extLst>
              <a:ext uri="{FF2B5EF4-FFF2-40B4-BE49-F238E27FC236}">
                <a16:creationId xmlns:a16="http://schemas.microsoft.com/office/drawing/2014/main" id="{CF3F3C51-D035-4092-B1BD-9E2A37BAF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2759" y="4170440"/>
            <a:ext cx="4973561" cy="4973561"/>
          </a:xfrm>
          <a:prstGeom prst="rect">
            <a:avLst/>
          </a:prstGeom>
        </p:spPr>
      </p:pic>
      <p:pic>
        <p:nvPicPr>
          <p:cNvPr id="29" name="图片 3">
            <a:extLst>
              <a:ext uri="{FF2B5EF4-FFF2-40B4-BE49-F238E27FC236}">
                <a16:creationId xmlns:a16="http://schemas.microsoft.com/office/drawing/2014/main" id="{E4BBC8C3-E88C-461E-B9E5-4F68BBFF7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321" y="4170440"/>
            <a:ext cx="4973561" cy="4973561"/>
          </a:xfrm>
          <a:prstGeom prst="rect">
            <a:avLst/>
          </a:prstGeom>
        </p:spPr>
      </p:pic>
      <p:grpSp>
        <p:nvGrpSpPr>
          <p:cNvPr id="26" name="Group 25">
            <a:extLst>
              <a:ext uri="{FF2B5EF4-FFF2-40B4-BE49-F238E27FC236}">
                <a16:creationId xmlns:a16="http://schemas.microsoft.com/office/drawing/2014/main" id="{159E1592-7159-4D4C-936E-C73C153E3A29}"/>
              </a:ext>
            </a:extLst>
          </p:cNvPr>
          <p:cNvGrpSpPr/>
          <p:nvPr/>
        </p:nvGrpSpPr>
        <p:grpSpPr>
          <a:xfrm>
            <a:off x="1372699" y="1988357"/>
            <a:ext cx="13944073" cy="4171144"/>
            <a:chOff x="1021784" y="1491267"/>
            <a:chExt cx="10458055" cy="2395716"/>
          </a:xfrm>
        </p:grpSpPr>
        <p:grpSp>
          <p:nvGrpSpPr>
            <p:cNvPr id="27" name="Group 26">
              <a:extLst>
                <a:ext uri="{FF2B5EF4-FFF2-40B4-BE49-F238E27FC236}">
                  <a16:creationId xmlns:a16="http://schemas.microsoft.com/office/drawing/2014/main" id="{CC43CFCD-6DD7-4098-AA71-B2935809E541}"/>
                </a:ext>
              </a:extLst>
            </p:cNvPr>
            <p:cNvGrpSpPr/>
            <p:nvPr/>
          </p:nvGrpSpPr>
          <p:grpSpPr>
            <a:xfrm>
              <a:off x="1021784" y="2020326"/>
              <a:ext cx="10458055" cy="1866657"/>
              <a:chOff x="1021784" y="2033479"/>
              <a:chExt cx="10458055" cy="1866657"/>
            </a:xfrm>
          </p:grpSpPr>
          <p:sp>
            <p:nvSpPr>
              <p:cNvPr id="32" name="Google Shape;125;p2">
                <a:extLst>
                  <a:ext uri="{FF2B5EF4-FFF2-40B4-BE49-F238E27FC236}">
                    <a16:creationId xmlns:a16="http://schemas.microsoft.com/office/drawing/2014/main" id="{B6E75A93-E06D-4E52-8D0E-E48F0246C242}"/>
                  </a:ext>
                </a:extLst>
              </p:cNvPr>
              <p:cNvSpPr/>
              <p:nvPr/>
            </p:nvSpPr>
            <p:spPr>
              <a:xfrm>
                <a:off x="1021784" y="2175221"/>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121900" tIns="60933" rIns="121900" bIns="60933" anchor="ctr" anchorCtr="0">
                <a:noAutofit/>
              </a:bodyPr>
              <a:lstStyle/>
              <a:p>
                <a:pPr algn="ctr" defTabSz="1219170" eaLnBrk="1" fontAlgn="auto" hangingPunct="1">
                  <a:spcBef>
                    <a:spcPts val="0"/>
                  </a:spcBef>
                  <a:spcAft>
                    <a:spcPts val="0"/>
                  </a:spcAft>
                  <a:defRPr/>
                </a:pPr>
                <a:endParaRPr sz="5333" dirty="0">
                  <a:solidFill>
                    <a:srgbClr val="002060"/>
                  </a:solidFill>
                  <a:latin typeface="Cambria" panose="02040503050406030204" pitchFamily="18" charset="0"/>
                  <a:ea typeface="Cambria" panose="02040503050406030204" pitchFamily="18" charset="0"/>
                  <a:cs typeface="Calibri"/>
                  <a:sym typeface="Calibri"/>
                </a:endParaRPr>
              </a:p>
            </p:txBody>
          </p:sp>
          <p:sp>
            <p:nvSpPr>
              <p:cNvPr id="33" name="Google Shape;128;p2">
                <a:extLst>
                  <a:ext uri="{FF2B5EF4-FFF2-40B4-BE49-F238E27FC236}">
                    <a16:creationId xmlns:a16="http://schemas.microsoft.com/office/drawing/2014/main" id="{AEDD11E5-6CD2-494D-9899-D7E3E416A0B0}"/>
                  </a:ext>
                </a:extLst>
              </p:cNvPr>
              <p:cNvSpPr/>
              <p:nvPr/>
            </p:nvSpPr>
            <p:spPr>
              <a:xfrm>
                <a:off x="1033285" y="2033479"/>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CED"/>
              </a:solidFill>
              <a:ln w="19050">
                <a:solidFill>
                  <a:srgbClr val="2155CD"/>
                </a:solidFill>
                <a:prstDash val="lgDashDot"/>
              </a:ln>
            </p:spPr>
            <p:txBody>
              <a:bodyPr spcFirstLastPara="1" wrap="square" lIns="121900" tIns="60933" rIns="121900" bIns="60933" anchor="ctr" anchorCtr="0">
                <a:noAutofit/>
              </a:bodyPr>
              <a:lstStyle/>
              <a:p>
                <a:pPr algn="ctr" defTabSz="1219170" eaLnBrk="1" fontAlgn="auto" hangingPunct="1">
                  <a:spcBef>
                    <a:spcPts val="0"/>
                  </a:spcBef>
                  <a:spcAft>
                    <a:spcPts val="0"/>
                  </a:spcAft>
                  <a:defRPr/>
                </a:pPr>
                <a:endParaRPr sz="5333" dirty="0">
                  <a:solidFill>
                    <a:srgbClr val="002060"/>
                  </a:solidFill>
                  <a:latin typeface="Cambria" panose="02040503050406030204" pitchFamily="18" charset="0"/>
                  <a:ea typeface="Cambria" panose="02040503050406030204" pitchFamily="18" charset="0"/>
                  <a:cs typeface="Calibri"/>
                  <a:sym typeface="Calibri"/>
                </a:endParaRPr>
              </a:p>
            </p:txBody>
          </p:sp>
          <p:sp>
            <p:nvSpPr>
              <p:cNvPr id="34" name="TextBox 33">
                <a:extLst>
                  <a:ext uri="{FF2B5EF4-FFF2-40B4-BE49-F238E27FC236}">
                    <a16:creationId xmlns:a16="http://schemas.microsoft.com/office/drawing/2014/main" id="{4E05380E-C7DF-4B22-925A-6E1F1CBF7661}"/>
                  </a:ext>
                </a:extLst>
              </p:cNvPr>
              <p:cNvSpPr txBox="1"/>
              <p:nvPr/>
            </p:nvSpPr>
            <p:spPr>
              <a:xfrm>
                <a:off x="1709011" y="2438643"/>
                <a:ext cx="9430797" cy="830833"/>
              </a:xfrm>
              <a:prstGeom prst="rect">
                <a:avLst/>
              </a:prstGeom>
              <a:noFill/>
            </p:spPr>
            <p:txBody>
              <a:bodyPr wrap="square" rtlCol="0">
                <a:spAutoFit/>
              </a:bodyPr>
              <a:lstStyle/>
              <a:p>
                <a:r>
                  <a:rPr lang="nl-NL" sz="4400" b="1" dirty="0"/>
                  <a:t>- Chỉ và nói được tên các bộ phận chính của các cơ quan thần kinh trên sơ đồ, tranh ảnh.</a:t>
                </a:r>
                <a:endParaRPr lang="en-US" sz="4400" b="1" dirty="0"/>
              </a:p>
            </p:txBody>
          </p:sp>
        </p:grpSp>
        <p:pic>
          <p:nvPicPr>
            <p:cNvPr id="28" name="Picture 2">
              <a:extLst>
                <a:ext uri="{FF2B5EF4-FFF2-40B4-BE49-F238E27FC236}">
                  <a16:creationId xmlns:a16="http://schemas.microsoft.com/office/drawing/2014/main" id="{58C0B0F4-D862-4DC3-B538-48126913062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631930" y="1491267"/>
              <a:ext cx="792480" cy="7924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a:extLst>
              <a:ext uri="{FF2B5EF4-FFF2-40B4-BE49-F238E27FC236}">
                <a16:creationId xmlns:a16="http://schemas.microsoft.com/office/drawing/2014/main" id="{C51F8359-4A70-477E-891D-9FFE31A054F0}"/>
              </a:ext>
            </a:extLst>
          </p:cNvPr>
          <p:cNvGrpSpPr/>
          <p:nvPr/>
        </p:nvGrpSpPr>
        <p:grpSpPr>
          <a:xfrm>
            <a:off x="1166282" y="6324600"/>
            <a:ext cx="15100037" cy="2262693"/>
            <a:chOff x="866972" y="4161681"/>
            <a:chExt cx="11325028" cy="2278789"/>
          </a:xfrm>
        </p:grpSpPr>
        <p:grpSp>
          <p:nvGrpSpPr>
            <p:cNvPr id="36" name="Group 35">
              <a:extLst>
                <a:ext uri="{FF2B5EF4-FFF2-40B4-BE49-F238E27FC236}">
                  <a16:creationId xmlns:a16="http://schemas.microsoft.com/office/drawing/2014/main" id="{DE876BD7-FBD9-4AE3-9C7D-8DEA80CE70B6}"/>
                </a:ext>
              </a:extLst>
            </p:cNvPr>
            <p:cNvGrpSpPr/>
            <p:nvPr/>
          </p:nvGrpSpPr>
          <p:grpSpPr>
            <a:xfrm>
              <a:off x="866972" y="4573813"/>
              <a:ext cx="11325028" cy="1866657"/>
              <a:chOff x="1021784" y="2033479"/>
              <a:chExt cx="11325028" cy="1866657"/>
            </a:xfrm>
          </p:grpSpPr>
          <p:sp>
            <p:nvSpPr>
              <p:cNvPr id="38" name="Google Shape;125;p2">
                <a:extLst>
                  <a:ext uri="{FF2B5EF4-FFF2-40B4-BE49-F238E27FC236}">
                    <a16:creationId xmlns:a16="http://schemas.microsoft.com/office/drawing/2014/main" id="{BA2E1EE8-FF03-4D49-BA2B-4A6C7A9A3F51}"/>
                  </a:ext>
                </a:extLst>
              </p:cNvPr>
              <p:cNvSpPr/>
              <p:nvPr/>
            </p:nvSpPr>
            <p:spPr>
              <a:xfrm>
                <a:off x="1021784" y="2175221"/>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89A">
                  <a:alpha val="50000"/>
                </a:srgbClr>
              </a:solidFill>
              <a:ln>
                <a:noFill/>
              </a:ln>
            </p:spPr>
            <p:style>
              <a:lnRef idx="0">
                <a:scrgbClr r="0" g="0" b="0"/>
              </a:lnRef>
              <a:fillRef idx="0">
                <a:scrgbClr r="0" g="0" b="0"/>
              </a:fillRef>
              <a:effectRef idx="0">
                <a:scrgbClr r="0" g="0" b="0"/>
              </a:effectRef>
              <a:fontRef idx="minor">
                <a:schemeClr val="lt1"/>
              </a:fontRef>
            </p:style>
            <p:txBody>
              <a:bodyPr spcFirstLastPara="1" wrap="square" lIns="121900" tIns="60933" rIns="121900" bIns="60933" anchor="ctr" anchorCtr="0">
                <a:noAutofit/>
              </a:bodyPr>
              <a:lstStyle/>
              <a:p>
                <a:pPr algn="ctr" defTabSz="1219170" eaLnBrk="1" fontAlgn="auto" hangingPunct="1">
                  <a:spcBef>
                    <a:spcPts val="0"/>
                  </a:spcBef>
                  <a:spcAft>
                    <a:spcPts val="0"/>
                  </a:spcAft>
                  <a:defRPr/>
                </a:pPr>
                <a:endParaRPr sz="5333" dirty="0">
                  <a:solidFill>
                    <a:srgbClr val="002060"/>
                  </a:solidFill>
                  <a:latin typeface="Cambria" panose="02040503050406030204" pitchFamily="18" charset="0"/>
                  <a:ea typeface="Cambria" panose="02040503050406030204" pitchFamily="18" charset="0"/>
                  <a:cs typeface="Calibri"/>
                  <a:sym typeface="Calibri"/>
                </a:endParaRPr>
              </a:p>
            </p:txBody>
          </p:sp>
          <p:sp>
            <p:nvSpPr>
              <p:cNvPr id="41" name="Google Shape;128;p2">
                <a:extLst>
                  <a:ext uri="{FF2B5EF4-FFF2-40B4-BE49-F238E27FC236}">
                    <a16:creationId xmlns:a16="http://schemas.microsoft.com/office/drawing/2014/main" id="{9520CD44-CD28-4D80-8D6E-A572445CE97B}"/>
                  </a:ext>
                </a:extLst>
              </p:cNvPr>
              <p:cNvSpPr/>
              <p:nvPr/>
            </p:nvSpPr>
            <p:spPr>
              <a:xfrm>
                <a:off x="1033285" y="2033479"/>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CED"/>
              </a:solidFill>
              <a:ln w="19050">
                <a:solidFill>
                  <a:srgbClr val="00B050"/>
                </a:solidFill>
                <a:prstDash val="lgDashDot"/>
              </a:ln>
            </p:spPr>
            <p:txBody>
              <a:bodyPr spcFirstLastPara="1" wrap="square" lIns="121900" tIns="60933" rIns="121900" bIns="60933" anchor="ctr" anchorCtr="0">
                <a:noAutofit/>
              </a:bodyPr>
              <a:lstStyle/>
              <a:p>
                <a:pPr algn="ctr" defTabSz="1219170" eaLnBrk="1" fontAlgn="auto" hangingPunct="1">
                  <a:spcBef>
                    <a:spcPts val="0"/>
                  </a:spcBef>
                  <a:spcAft>
                    <a:spcPts val="0"/>
                  </a:spcAft>
                  <a:defRPr/>
                </a:pPr>
                <a:endParaRPr sz="5333" dirty="0">
                  <a:solidFill>
                    <a:srgbClr val="002060"/>
                  </a:solidFill>
                  <a:latin typeface="Cambria" panose="02040503050406030204" pitchFamily="18" charset="0"/>
                  <a:ea typeface="Cambria" panose="02040503050406030204" pitchFamily="18" charset="0"/>
                  <a:cs typeface="Calibri"/>
                  <a:sym typeface="Calibri"/>
                </a:endParaRPr>
              </a:p>
            </p:txBody>
          </p:sp>
          <p:sp>
            <p:nvSpPr>
              <p:cNvPr id="42" name="TextBox 41">
                <a:extLst>
                  <a:ext uri="{FF2B5EF4-FFF2-40B4-BE49-F238E27FC236}">
                    <a16:creationId xmlns:a16="http://schemas.microsoft.com/office/drawing/2014/main" id="{7DEE2049-5A90-4F3C-AADD-F209D0A9D91E}"/>
                  </a:ext>
                </a:extLst>
              </p:cNvPr>
              <p:cNvSpPr txBox="1"/>
              <p:nvPr/>
            </p:nvSpPr>
            <p:spPr>
              <a:xfrm>
                <a:off x="2916015" y="2577375"/>
                <a:ext cx="9430797" cy="919502"/>
              </a:xfrm>
              <a:prstGeom prst="rect">
                <a:avLst/>
              </a:prstGeom>
              <a:noFill/>
            </p:spPr>
            <p:txBody>
              <a:bodyPr wrap="square" rtlCol="0">
                <a:spAutoFit/>
              </a:bodyPr>
              <a:lstStyle/>
              <a:p>
                <a:pPr algn="just" defTabSz="1219170" eaLnBrk="1" fontAlgn="auto" hangingPunct="1">
                  <a:spcBef>
                    <a:spcPts val="0"/>
                  </a:spcBef>
                  <a:spcAft>
                    <a:spcPts val="0"/>
                  </a:spcAft>
                  <a:defRPr/>
                </a:pPr>
                <a:r>
                  <a:rPr lang="nl-NL" sz="5333" b="1" dirty="0">
                    <a:solidFill>
                      <a:srgbClr val="002060"/>
                    </a:solidFill>
                    <a:latin typeface="Cambria" panose="02040503050406030204" pitchFamily="18" charset="0"/>
                    <a:ea typeface="Cambria" panose="02040503050406030204" pitchFamily="18" charset="0"/>
                  </a:rPr>
                  <a:t>Nêu được chức năng của não</a:t>
                </a:r>
                <a:endParaRPr lang="vi-VN" sz="5333" b="1" dirty="0">
                  <a:solidFill>
                    <a:srgbClr val="002060"/>
                  </a:solidFill>
                  <a:latin typeface="Cambria" panose="02040503050406030204" pitchFamily="18" charset="0"/>
                  <a:ea typeface="Cambria" panose="02040503050406030204" pitchFamily="18" charset="0"/>
                </a:endParaRPr>
              </a:p>
            </p:txBody>
          </p:sp>
        </p:grpSp>
        <p:pic>
          <p:nvPicPr>
            <p:cNvPr id="37" name="Picture 2">
              <a:extLst>
                <a:ext uri="{FF2B5EF4-FFF2-40B4-BE49-F238E27FC236}">
                  <a16:creationId xmlns:a16="http://schemas.microsoft.com/office/drawing/2014/main" id="{79B0166D-A04A-4F7A-B4B3-F476BBAA34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1930" y="4161681"/>
              <a:ext cx="792480" cy="792480"/>
            </a:xfrm>
            <a:prstGeom prst="rect">
              <a:avLst/>
            </a:prstGeom>
            <a:noFill/>
            <a:extLst>
              <a:ext uri="{909E8E84-426E-40DD-AFC4-6F175D3DCCD1}">
                <a14:hiddenFill xmlns:a14="http://schemas.microsoft.com/office/drawing/2010/main">
                  <a:solidFill>
                    <a:srgbClr val="FFFFFF"/>
                  </a:solidFill>
                </a14:hiddenFill>
              </a:ext>
            </a:extLst>
          </p:spPr>
        </p:pic>
      </p:grpSp>
      <p:pic>
        <p:nvPicPr>
          <p:cNvPr id="43" name="Picture 4">
            <a:extLst>
              <a:ext uri="{FF2B5EF4-FFF2-40B4-BE49-F238E27FC236}">
                <a16:creationId xmlns:a16="http://schemas.microsoft.com/office/drawing/2014/main" id="{BE58EA33-DA71-49F4-80B2-2404959050E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809014">
            <a:off x="687716" y="255015"/>
            <a:ext cx="1970416" cy="197041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a:extLst>
              <a:ext uri="{FF2B5EF4-FFF2-40B4-BE49-F238E27FC236}">
                <a16:creationId xmlns:a16="http://schemas.microsoft.com/office/drawing/2014/main" id="{5CFA0E21-28AC-415A-AA0B-05A12E83AC1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889858">
            <a:off x="13701149" y="431909"/>
            <a:ext cx="1479612" cy="147961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id="{945BCA3D-97AF-4098-BC5D-D9B47A7E416B}"/>
              </a:ext>
            </a:extLst>
          </p:cNvPr>
          <p:cNvPicPr>
            <a:picLocks noChangeAspect="1"/>
          </p:cNvPicPr>
          <p:nvPr/>
        </p:nvPicPr>
        <p:blipFill>
          <a:blip r:embed="rId9"/>
          <a:stretch>
            <a:fillRect/>
          </a:stretch>
        </p:blipFill>
        <p:spPr>
          <a:xfrm>
            <a:off x="3414493" y="659823"/>
            <a:ext cx="10209653" cy="1601355"/>
          </a:xfrm>
          <a:prstGeom prst="rect">
            <a:avLst/>
          </a:prstGeom>
        </p:spPr>
      </p:pic>
    </p:spTree>
    <p:extLst>
      <p:ext uri="{BB962C8B-B14F-4D97-AF65-F5344CB8AC3E}">
        <p14:creationId xmlns:p14="http://schemas.microsoft.com/office/powerpoint/2010/main" val="196744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3"/>
                                        </p:tgtEl>
                                        <p:attrNameLst>
                                          <p:attrName>r</p:attrName>
                                        </p:attrNameLst>
                                      </p:cBhvr>
                                    </p:animRot>
                                    <p:animRot by="-240000">
                                      <p:cBhvr>
                                        <p:cTn id="7" dur="200" fill="hold">
                                          <p:stCondLst>
                                            <p:cond delay="200"/>
                                          </p:stCondLst>
                                        </p:cTn>
                                        <p:tgtEl>
                                          <p:spTgt spid="43"/>
                                        </p:tgtEl>
                                        <p:attrNameLst>
                                          <p:attrName>r</p:attrName>
                                        </p:attrNameLst>
                                      </p:cBhvr>
                                    </p:animRot>
                                    <p:animRot by="240000">
                                      <p:cBhvr>
                                        <p:cTn id="8" dur="200" fill="hold">
                                          <p:stCondLst>
                                            <p:cond delay="400"/>
                                          </p:stCondLst>
                                        </p:cTn>
                                        <p:tgtEl>
                                          <p:spTgt spid="43"/>
                                        </p:tgtEl>
                                        <p:attrNameLst>
                                          <p:attrName>r</p:attrName>
                                        </p:attrNameLst>
                                      </p:cBhvr>
                                    </p:animRot>
                                    <p:animRot by="-240000">
                                      <p:cBhvr>
                                        <p:cTn id="9" dur="200" fill="hold">
                                          <p:stCondLst>
                                            <p:cond delay="600"/>
                                          </p:stCondLst>
                                        </p:cTn>
                                        <p:tgtEl>
                                          <p:spTgt spid="43"/>
                                        </p:tgtEl>
                                        <p:attrNameLst>
                                          <p:attrName>r</p:attrName>
                                        </p:attrNameLst>
                                      </p:cBhvr>
                                    </p:animRot>
                                    <p:animRot by="120000">
                                      <p:cBhvr>
                                        <p:cTn id="10" dur="200" fill="hold">
                                          <p:stCondLst>
                                            <p:cond delay="800"/>
                                          </p:stCondLst>
                                        </p:cTn>
                                        <p:tgtEl>
                                          <p:spTgt spid="4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44"/>
                                        </p:tgtEl>
                                        <p:attrNameLst>
                                          <p:attrName>r</p:attrName>
                                        </p:attrNameLst>
                                      </p:cBhvr>
                                    </p:animRot>
                                    <p:animRot by="-240000">
                                      <p:cBhvr>
                                        <p:cTn id="13" dur="200" fill="hold">
                                          <p:stCondLst>
                                            <p:cond delay="200"/>
                                          </p:stCondLst>
                                        </p:cTn>
                                        <p:tgtEl>
                                          <p:spTgt spid="44"/>
                                        </p:tgtEl>
                                        <p:attrNameLst>
                                          <p:attrName>r</p:attrName>
                                        </p:attrNameLst>
                                      </p:cBhvr>
                                    </p:animRot>
                                    <p:animRot by="240000">
                                      <p:cBhvr>
                                        <p:cTn id="14" dur="200" fill="hold">
                                          <p:stCondLst>
                                            <p:cond delay="400"/>
                                          </p:stCondLst>
                                        </p:cTn>
                                        <p:tgtEl>
                                          <p:spTgt spid="44"/>
                                        </p:tgtEl>
                                        <p:attrNameLst>
                                          <p:attrName>r</p:attrName>
                                        </p:attrNameLst>
                                      </p:cBhvr>
                                    </p:animRot>
                                    <p:animRot by="-240000">
                                      <p:cBhvr>
                                        <p:cTn id="15" dur="200" fill="hold">
                                          <p:stCondLst>
                                            <p:cond delay="600"/>
                                          </p:stCondLst>
                                        </p:cTn>
                                        <p:tgtEl>
                                          <p:spTgt spid="44"/>
                                        </p:tgtEl>
                                        <p:attrNameLst>
                                          <p:attrName>r</p:attrName>
                                        </p:attrNameLst>
                                      </p:cBhvr>
                                    </p:animRot>
                                    <p:animRot by="120000">
                                      <p:cBhvr>
                                        <p:cTn id="16" dur="200" fill="hold">
                                          <p:stCondLst>
                                            <p:cond delay="800"/>
                                          </p:stCondLst>
                                        </p:cTn>
                                        <p:tgtEl>
                                          <p:spTgt spid="4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900" decel="100000" fill="hold"/>
                                        <p:tgtEl>
                                          <p:spTgt spid="2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900" decel="100000" fill="hold"/>
                                        <p:tgtEl>
                                          <p:spTgt spid="3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5"/>
          <p:cNvPicPr>
            <a:picLocks noChangeAspect="1"/>
          </p:cNvPicPr>
          <p:nvPr/>
        </p:nvPicPr>
        <p:blipFill>
          <a:blip r:embed="rId3"/>
          <a:stretch>
            <a:fillRect/>
          </a:stretch>
        </p:blipFill>
        <p:spPr>
          <a:xfrm>
            <a:off x="12437" y="1194"/>
            <a:ext cx="16239069" cy="7727207"/>
          </a:xfrm>
          <a:prstGeom prst="rect">
            <a:avLst/>
          </a:prstGeom>
        </p:spPr>
      </p:pic>
      <p:pic>
        <p:nvPicPr>
          <p:cNvPr id="5" name="图片 4" descr="34"/>
          <p:cNvPicPr>
            <a:picLocks noChangeAspect="1"/>
          </p:cNvPicPr>
          <p:nvPr/>
        </p:nvPicPr>
        <p:blipFill>
          <a:blip r:embed="rId4"/>
          <a:stretch>
            <a:fillRect/>
          </a:stretch>
        </p:blipFill>
        <p:spPr>
          <a:xfrm>
            <a:off x="12437" y="4329920"/>
            <a:ext cx="16239069" cy="4884841"/>
          </a:xfrm>
          <a:prstGeom prst="rect">
            <a:avLst/>
          </a:prstGeom>
        </p:spPr>
      </p:pic>
      <p:cxnSp>
        <p:nvCxnSpPr>
          <p:cNvPr id="11" name="直接连接符 10"/>
          <p:cNvCxnSpPr/>
          <p:nvPr/>
        </p:nvCxnSpPr>
        <p:spPr>
          <a:xfrm>
            <a:off x="3305516" y="1564703"/>
            <a:ext cx="3622668"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567993" y="1564703"/>
            <a:ext cx="3622668"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6833721" y="273511"/>
            <a:ext cx="1828732" cy="1828732"/>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8804">
              <a:defRPr/>
            </a:pPr>
            <a:endParaRPr lang="zh-CN" altLang="en-US" sz="2399" dirty="0">
              <a:solidFill>
                <a:srgbClr val="000000"/>
              </a:solidFill>
              <a:latin typeface="字魂105号-简雅黑" panose="00000500000000000000" charset="-122"/>
              <a:ea typeface="字魂105号-简雅黑" panose="00000500000000000000" charset="-122"/>
            </a:endParaRPr>
          </a:p>
        </p:txBody>
      </p:sp>
      <p:grpSp>
        <p:nvGrpSpPr>
          <p:cNvPr id="13" name="Group 12">
            <a:extLst>
              <a:ext uri="{FF2B5EF4-FFF2-40B4-BE49-F238E27FC236}">
                <a16:creationId xmlns:a16="http://schemas.microsoft.com/office/drawing/2014/main" id="{3D0E5807-DAF1-FD89-3577-78E2CF04A71D}"/>
              </a:ext>
            </a:extLst>
          </p:cNvPr>
          <p:cNvGrpSpPr/>
          <p:nvPr/>
        </p:nvGrpSpPr>
        <p:grpSpPr>
          <a:xfrm>
            <a:off x="663937" y="4920307"/>
            <a:ext cx="4542937" cy="4412523"/>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6"/>
          <a:stretch>
            <a:fillRect/>
          </a:stretch>
        </p:blipFill>
        <p:spPr>
          <a:xfrm>
            <a:off x="6079176" y="4594098"/>
            <a:ext cx="5582628" cy="4633841"/>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092" t="27821"/>
          <a:stretch/>
        </p:blipFill>
        <p:spPr>
          <a:xfrm>
            <a:off x="13266976" y="4795199"/>
            <a:ext cx="2689177" cy="4529072"/>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589" t="37211" r="70260" b="836"/>
          <a:stretch/>
        </p:blipFill>
        <p:spPr>
          <a:xfrm flipH="1">
            <a:off x="10282444" y="5486010"/>
            <a:ext cx="2689177" cy="3815439"/>
          </a:xfrm>
          <a:prstGeom prst="rect">
            <a:avLst/>
          </a:prstGeom>
        </p:spPr>
      </p:pic>
      <p:pic>
        <p:nvPicPr>
          <p:cNvPr id="18" name="Picture 17">
            <a:extLst>
              <a:ext uri="{FF2B5EF4-FFF2-40B4-BE49-F238E27FC236}">
                <a16:creationId xmlns:a16="http://schemas.microsoft.com/office/drawing/2014/main" id="{5D4D3C31-C35B-C8E9-0AD3-2F821F6C1403}"/>
              </a:ext>
            </a:extLst>
          </p:cNvPr>
          <p:cNvPicPr>
            <a:picLocks noChangeAspect="1"/>
          </p:cNvPicPr>
          <p:nvPr/>
        </p:nvPicPr>
        <p:blipFill>
          <a:blip r:embed="rId7"/>
          <a:stretch>
            <a:fillRect/>
          </a:stretch>
        </p:blipFill>
        <p:spPr>
          <a:xfrm>
            <a:off x="6858350" y="438235"/>
            <a:ext cx="1804103" cy="1763469"/>
          </a:xfrm>
          <a:prstGeom prst="rect">
            <a:avLst/>
          </a:prstGeom>
        </p:spPr>
      </p:pic>
      <p:pic>
        <p:nvPicPr>
          <p:cNvPr id="19" name="Picture 18">
            <a:extLst>
              <a:ext uri="{FF2B5EF4-FFF2-40B4-BE49-F238E27FC236}">
                <a16:creationId xmlns:a16="http://schemas.microsoft.com/office/drawing/2014/main" id="{53389A76-2A53-AC56-2D95-9B31A81BF008}"/>
              </a:ext>
            </a:extLst>
          </p:cNvPr>
          <p:cNvPicPr>
            <a:picLocks noChangeAspect="1"/>
          </p:cNvPicPr>
          <p:nvPr/>
        </p:nvPicPr>
        <p:blipFill rotWithShape="1">
          <a:blip r:embed="rId8"/>
          <a:srcRect l="8432" r="7434" b="24976"/>
          <a:stretch/>
        </p:blipFill>
        <p:spPr>
          <a:xfrm>
            <a:off x="2352130" y="1415605"/>
            <a:ext cx="11698472" cy="3347199"/>
          </a:xfrm>
          <a:prstGeom prst="rect">
            <a:avLst/>
          </a:prstGeom>
        </p:spPr>
      </p:pic>
    </p:spTree>
    <p:extLst>
      <p:ext uri="{BB962C8B-B14F-4D97-AF65-F5344CB8AC3E}">
        <p14:creationId xmlns:p14="http://schemas.microsoft.com/office/powerpoint/2010/main" val="169461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p:cNvSpPr txBox="1"/>
          <p:nvPr/>
        </p:nvSpPr>
        <p:spPr>
          <a:xfrm>
            <a:off x="746919" y="1676400"/>
            <a:ext cx="6248400" cy="646331"/>
          </a:xfrm>
          <a:prstGeom prst="rect">
            <a:avLst/>
          </a:prstGeom>
          <a:noFill/>
        </p:spPr>
        <p:txBody>
          <a:bodyPr wrap="square" rtlCol="0">
            <a:spAutoFit/>
          </a:bodyPr>
          <a:lstStyle/>
          <a:p>
            <a:pPr eaLnBrk="1" hangingPunct="1"/>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Quan</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sát</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tranh</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và</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trả</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lời</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câu</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hỏi</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7" name="Picture 1"/>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6667" l="0" r="100000">
                        <a14:foregroundMark x1="30841" y1="94444" x2="30841" y2="94444"/>
                        <a14:foregroundMark x1="54206" y1="92778" x2="54206" y2="92778"/>
                        <a14:foregroundMark x1="50935" y1="25556" x2="50935" y2="25556"/>
                        <a14:foregroundMark x1="72430" y1="36667" x2="72430" y2="36667"/>
                        <a14:foregroundMark x1="71028" y1="31667" x2="71028" y2="31667"/>
                        <a14:foregroundMark x1="64486" y1="33333" x2="64486" y2="33333"/>
                        <a14:foregroundMark x1="29907" y1="37778" x2="29907" y2="37778"/>
                        <a14:foregroundMark x1="24766" y1="34444" x2="24766" y2="34444"/>
                        <a14:foregroundMark x1="72430" y1="74444" x2="72430" y2="74444"/>
                        <a14:foregroundMark x1="64019" y1="74444" x2="64019" y2="74444"/>
                        <a14:foregroundMark x1="45794" y1="78889" x2="45794" y2="78889"/>
                        <a14:foregroundMark x1="43925" y1="72778" x2="43925" y2="72778"/>
                        <a14:foregroundMark x1="30374" y1="88333" x2="30374" y2="88333"/>
                        <a14:foregroundMark x1="32710" y1="86667" x2="32710" y2="86667"/>
                        <a14:foregroundMark x1="29907" y1="82222" x2="29907" y2="82222"/>
                        <a14:foregroundMark x1="35047" y1="86111" x2="35047" y2="86111"/>
                        <a14:foregroundMark x1="38318" y1="37222" x2="38318" y2="37222"/>
                        <a14:backgroundMark x1="20093" y1="58889" x2="20093" y2="58889"/>
                        <a14:backgroundMark x1="15888" y1="21667" x2="15888" y2="21667"/>
                        <a14:backgroundMark x1="15888" y1="15000" x2="15888" y2="15000"/>
                        <a14:backgroundMark x1="21963" y1="9444" x2="21963" y2="9444"/>
                        <a14:backgroundMark x1="48598" y1="2778" x2="48598" y2="2778"/>
                        <a14:backgroundMark x1="82710" y1="15556" x2="82710" y2="15556"/>
                        <a14:backgroundMark x1="92056" y1="11111" x2="92056" y2="11111"/>
                        <a14:backgroundMark x1="21495" y1="94444" x2="21495" y2="94444"/>
                        <a14:backgroundMark x1="67290" y1="33889" x2="67290" y2="33889"/>
                        <a14:backgroundMark x1="7944" y1="61667" x2="7944" y2="61667"/>
                        <a14:backgroundMark x1="6542" y1="35000" x2="6542" y2="35000"/>
                        <a14:backgroundMark x1="7009" y1="25556" x2="7009" y2="25556"/>
                        <a14:backgroundMark x1="7944" y1="17778" x2="7944" y2="17778"/>
                        <a14:backgroundMark x1="9346" y1="11667" x2="9346" y2="11667"/>
                        <a14:backgroundMark x1="8411" y1="8889" x2="8411" y2="8889"/>
                        <a14:backgroundMark x1="6542" y1="7222" x2="6542" y2="7222"/>
                        <a14:backgroundMark x1="4673" y1="6667" x2="4673" y2="6667"/>
                        <a14:backgroundMark x1="2804" y1="20000" x2="2804" y2="21667"/>
                        <a14:backgroundMark x1="3738" y1="32778" x2="3738" y2="35000"/>
                        <a14:backgroundMark x1="3738" y1="34444" x2="3738" y2="34444"/>
                        <a14:backgroundMark x1="3738" y1="34444" x2="3738" y2="34444"/>
                        <a14:backgroundMark x1="3738" y1="50556" x2="3738" y2="50556"/>
                        <a14:backgroundMark x1="3738" y1="58889" x2="4206" y2="63333"/>
                        <a14:backgroundMark x1="5140" y1="70556" x2="5140" y2="70556"/>
                        <a14:backgroundMark x1="10748" y1="77222" x2="10748" y2="77222"/>
                        <a14:backgroundMark x1="12150" y1="76667" x2="12150" y2="76667"/>
                        <a14:backgroundMark x1="12150" y1="76667" x2="13084" y2="78889"/>
                        <a14:backgroundMark x1="20561" y1="79444" x2="21495" y2="83889"/>
                        <a14:backgroundMark x1="16822" y1="86111" x2="16822" y2="86111"/>
                        <a14:backgroundMark x1="9346" y1="82778" x2="9346" y2="82778"/>
                        <a14:backgroundMark x1="7944" y1="80556" x2="7944" y2="80556"/>
                        <a14:backgroundMark x1="9346" y1="56111" x2="9346" y2="56111"/>
                        <a14:backgroundMark x1="10280" y1="47222" x2="10280" y2="47222"/>
                        <a14:backgroundMark x1="10280" y1="44444" x2="10280" y2="44444"/>
                        <a14:backgroundMark x1="10280" y1="42222" x2="10280" y2="42222"/>
                        <a14:backgroundMark x1="11215" y1="31667" x2="11215" y2="31667"/>
                        <a14:backgroundMark x1="49533" y1="8889" x2="49533" y2="8889"/>
                        <a14:backgroundMark x1="83645" y1="7778" x2="83645" y2="7778"/>
                        <a14:backgroundMark x1="87850" y1="21111" x2="87850" y2="21111"/>
                        <a14:backgroundMark x1="88785" y1="23333" x2="88785" y2="23333"/>
                        <a14:backgroundMark x1="89252" y1="28889" x2="89720" y2="30556"/>
                        <a14:backgroundMark x1="89720" y1="31667" x2="89720" y2="31667"/>
                        <a14:backgroundMark x1="93458" y1="45000" x2="94393" y2="50000"/>
                        <a14:backgroundMark x1="94860" y1="55000" x2="94860" y2="55000"/>
                        <a14:backgroundMark x1="89252" y1="77222" x2="89252" y2="77222"/>
                        <a14:backgroundMark x1="84112" y1="67222" x2="84112" y2="67222"/>
                        <a14:backgroundMark x1="83645" y1="63889" x2="83645" y2="63889"/>
                        <a14:backgroundMark x1="83178" y1="55000" x2="83178" y2="55000"/>
                        <a14:backgroundMark x1="79439" y1="53333" x2="79439" y2="53333"/>
                        <a14:backgroundMark x1="80374" y1="63333" x2="80374" y2="63333"/>
                        <a14:backgroundMark x1="80374" y1="72222" x2="80374" y2="72222"/>
                        <a14:backgroundMark x1="80374" y1="77778" x2="80374" y2="77778"/>
                        <a14:backgroundMark x1="80374" y1="78889" x2="80841" y2="82222"/>
                        <a14:backgroundMark x1="82243" y1="82222" x2="83645" y2="82222"/>
                        <a14:backgroundMark x1="88318" y1="82222" x2="89720" y2="82778"/>
                        <a14:backgroundMark x1="91589" y1="82222" x2="91589" y2="82222"/>
                        <a14:backgroundMark x1="92991" y1="74444" x2="92991" y2="74444"/>
                        <a14:backgroundMark x1="93458" y1="70556" x2="93458" y2="70556"/>
                        <a14:backgroundMark x1="93458" y1="67778" x2="93458" y2="67778"/>
                        <a14:backgroundMark x1="93458" y1="66111" x2="93458" y2="66111"/>
                        <a14:backgroundMark x1="92056" y1="63889" x2="92056" y2="63889"/>
                        <a14:backgroundMark x1="91121" y1="60556" x2="91121" y2="60556"/>
                        <a14:backgroundMark x1="90654" y1="60000" x2="90654" y2="60000"/>
                        <a14:backgroundMark x1="90654" y1="59444" x2="90654" y2="59444"/>
                        <a14:backgroundMark x1="90654" y1="59444" x2="89720" y2="6111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281319" y="1972133"/>
            <a:ext cx="5791200" cy="450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405702" y="4111434"/>
            <a:ext cx="8305800" cy="1464231"/>
          </a:xfrm>
          <a:prstGeom prst="roundRect">
            <a:avLst/>
          </a:prstGeom>
          <a:solidFill>
            <a:srgbClr val="FFFF00"/>
          </a:solidFill>
          <a:ln>
            <a:solidFill>
              <a:sysClr val="windowText" lastClr="00000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0" b="0" i="0" u="none" strike="noStrike" kern="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Khi nghe thấy tiếng động mạnh bất ngờ, em có phản ứng như thế nào?</a:t>
            </a:r>
            <a:endPar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Explosion 1 11"/>
          <p:cNvSpPr/>
          <p:nvPr/>
        </p:nvSpPr>
        <p:spPr>
          <a:xfrm>
            <a:off x="5699919" y="762000"/>
            <a:ext cx="5334000" cy="3429000"/>
          </a:xfrm>
          <a:prstGeom prst="irregularSeal1">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1"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Thảo</a:t>
            </a:r>
            <a:r>
              <a:rPr kumimoji="0" lang="en-US" sz="4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luận</a:t>
            </a:r>
            <a:r>
              <a:rPr kumimoji="0" lang="en-US" sz="4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nhóm</a:t>
            </a:r>
            <a:r>
              <a:rPr kumimoji="0" lang="en-US" sz="4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đôi</a:t>
            </a:r>
            <a:endParaRPr kumimoji="0" lang="en-US" sz="4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3" name="Rectangle 12"/>
          <p:cNvSpPr/>
          <p:nvPr/>
        </p:nvSpPr>
        <p:spPr>
          <a:xfrm>
            <a:off x="3058870" y="4303713"/>
            <a:ext cx="10994009" cy="1323439"/>
          </a:xfrm>
          <a:prstGeom prst="rect">
            <a:avLst/>
          </a:prstGeom>
        </p:spPr>
        <p:txBody>
          <a:bodyPr wrap="square">
            <a:spAutoFit/>
          </a:bodyPr>
          <a:lstStyle/>
          <a:p>
            <a:pPr eaLnBrk="1" hangingPunct="1"/>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HS1: Nói to hoặc thổi còi gần tai và quan sát phản ứng của </a:t>
            </a: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bạn.</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Rectangle 13"/>
          <p:cNvSpPr/>
          <p:nvPr/>
        </p:nvSpPr>
        <p:spPr>
          <a:xfrm>
            <a:off x="3032920" y="5627152"/>
            <a:ext cx="10994008" cy="1323439"/>
          </a:xfrm>
          <a:prstGeom prst="rect">
            <a:avLst/>
          </a:prstGeom>
        </p:spPr>
        <p:txBody>
          <a:bodyPr wrap="square">
            <a:spAutoFit/>
          </a:bodyPr>
          <a:lstStyle/>
          <a:p>
            <a:pPr eaLnBrk="1" hangingPunct="1"/>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HS2: Trả lời cảm giác và phản ứng của cơ thể. Dự đoán tại sao lại có phản ứng như vậy?</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911114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ou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4"/>
                                        </p:tgtEl>
                                        <p:attrNameLst>
                                          <p:attrName>ppt_y</p:attrName>
                                        </p:attrNameLst>
                                      </p:cBhvr>
                                      <p:tavLst>
                                        <p:tav tm="0">
                                          <p:val>
                                            <p:strVal val="#ppt_y"/>
                                          </p:val>
                                        </p:tav>
                                        <p:tav tm="100000">
                                          <p:val>
                                            <p:strVal val="#ppt_y"/>
                                          </p:val>
                                        </p:tav>
                                      </p:tavLst>
                                    </p:anim>
                                    <p:anim calcmode="lin" valueType="num">
                                      <p:cBhvr>
                                        <p:cTn id="2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9" y="0"/>
            <a:ext cx="16256000" cy="9144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707005" y="599923"/>
            <a:ext cx="14862629" cy="7944152"/>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defRPr/>
            </a:pPr>
            <a:endParaRPr lang="zh-CN" altLang="en-US" sz="2400">
              <a:solidFill>
                <a:prstClr val="white"/>
              </a:solidFill>
              <a:latin typeface="等线" panose="020F0502020204030204"/>
              <a:ea typeface="等线" panose="02010600030101010101" pitchFamily="2" charset="-122"/>
            </a:endParaRPr>
          </a:p>
        </p:txBody>
      </p:sp>
      <p:pic>
        <p:nvPicPr>
          <p:cNvPr id="4" name="图片 3">
            <a:extLst>
              <a:ext uri="{FF2B5EF4-FFF2-40B4-BE49-F238E27FC236}">
                <a16:creationId xmlns:a16="http://schemas.microsoft.com/office/drawing/2014/main" id="{CF3F3C51-D035-4092-B1BD-9E2A37BAF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2759" y="4170440"/>
            <a:ext cx="4973561" cy="4973561"/>
          </a:xfrm>
          <a:prstGeom prst="rect">
            <a:avLst/>
          </a:prstGeom>
        </p:spPr>
      </p:pic>
      <p:pic>
        <p:nvPicPr>
          <p:cNvPr id="29" name="图片 3">
            <a:extLst>
              <a:ext uri="{FF2B5EF4-FFF2-40B4-BE49-F238E27FC236}">
                <a16:creationId xmlns:a16="http://schemas.microsoft.com/office/drawing/2014/main" id="{E4BBC8C3-E88C-461E-B9E5-4F68BBFF7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321" y="4170440"/>
            <a:ext cx="4973561" cy="4973561"/>
          </a:xfrm>
          <a:prstGeom prst="rect">
            <a:avLst/>
          </a:prstGeom>
        </p:spPr>
      </p:pic>
      <p:pic>
        <p:nvPicPr>
          <p:cNvPr id="30" name="Picture 29">
            <a:extLst>
              <a:ext uri="{FF2B5EF4-FFF2-40B4-BE49-F238E27FC236}">
                <a16:creationId xmlns:a16="http://schemas.microsoft.com/office/drawing/2014/main" id="{F5E760CD-B704-40B8-A9A5-095BC03323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96218" y="-3"/>
            <a:ext cx="2821759" cy="3206544"/>
          </a:xfrm>
          <a:prstGeom prst="rect">
            <a:avLst/>
          </a:prstGeom>
        </p:spPr>
      </p:pic>
      <p:pic>
        <p:nvPicPr>
          <p:cNvPr id="31" name="Picture 6" descr="View full size Sun Clip Art - Transparent Background Sun Clipart - Png  Download and download transparent clipart for free!… | Sun clip art, Apple clip  art, Cute sun">
            <a:extLst>
              <a:ext uri="{FF2B5EF4-FFF2-40B4-BE49-F238E27FC236}">
                <a16:creationId xmlns:a16="http://schemas.microsoft.com/office/drawing/2014/main" id="{7AC0501B-0E90-4EC9-A171-1347D275882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991" y="202867"/>
            <a:ext cx="1879165" cy="1715996"/>
          </a:xfrm>
          <a:prstGeom prst="rect">
            <a:avLst/>
          </a:prstGeom>
          <a:noFill/>
          <a:extLst>
            <a:ext uri="{909E8E84-426E-40DD-AFC4-6F175D3DCCD1}">
              <a14:hiddenFill xmlns:a14="http://schemas.microsoft.com/office/drawing/2010/main">
                <a:solidFill>
                  <a:srgbClr val="FFFFFF"/>
                </a:solidFill>
              </a14:hiddenFill>
            </a:ext>
          </a:extLst>
        </p:spPr>
      </p:pic>
      <p:pic>
        <p:nvPicPr>
          <p:cNvPr id="39" name="图片 26">
            <a:extLst>
              <a:ext uri="{FF2B5EF4-FFF2-40B4-BE49-F238E27FC236}">
                <a16:creationId xmlns:a16="http://schemas.microsoft.com/office/drawing/2014/main" id="{25633909-1819-4013-8CCD-27AB98FAF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85170" y="1807693"/>
            <a:ext cx="2548115" cy="1936567"/>
          </a:xfrm>
          <a:prstGeom prst="rect">
            <a:avLst/>
          </a:prstGeom>
        </p:spPr>
      </p:pic>
      <p:pic>
        <p:nvPicPr>
          <p:cNvPr id="10" name="Picture 9">
            <a:extLst>
              <a:ext uri="{FF2B5EF4-FFF2-40B4-BE49-F238E27FC236}">
                <a16:creationId xmlns:a16="http://schemas.microsoft.com/office/drawing/2014/main" id="{32ED5B36-1A1E-4AE2-B6F3-63C6DE2EE6CE}"/>
              </a:ext>
            </a:extLst>
          </p:cNvPr>
          <p:cNvPicPr>
            <a:picLocks noChangeAspect="1"/>
          </p:cNvPicPr>
          <p:nvPr/>
        </p:nvPicPr>
        <p:blipFill>
          <a:blip r:embed="rId8"/>
          <a:stretch>
            <a:fillRect/>
          </a:stretch>
        </p:blipFill>
        <p:spPr>
          <a:xfrm>
            <a:off x="3521180" y="3521273"/>
            <a:ext cx="10047079" cy="4235055"/>
          </a:xfrm>
          <a:prstGeom prst="rect">
            <a:avLst/>
          </a:prstGeom>
        </p:spPr>
      </p:pic>
    </p:spTree>
    <p:extLst>
      <p:ext uri="{BB962C8B-B14F-4D97-AF65-F5344CB8AC3E}">
        <p14:creationId xmlns:p14="http://schemas.microsoft.com/office/powerpoint/2010/main" val="179074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09A76B6-AA05-66A8-672A-3AFD14ED0D27}"/>
              </a:ext>
            </a:extLst>
          </p:cNvPr>
          <p:cNvSpPr txBox="1"/>
          <p:nvPr/>
        </p:nvSpPr>
        <p:spPr>
          <a:xfrm>
            <a:off x="173020" y="890458"/>
            <a:ext cx="16137305" cy="1200329"/>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 động 1:</a:t>
            </a:r>
          </a:p>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Tên gọi và vị trí của các bộ phận chính của cơ quan thần kinh.</a:t>
            </a:r>
            <a:endParaRPr kumimoji="0" lang="en-US" sz="36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pic>
        <p:nvPicPr>
          <p:cNvPr id="16" name="Picture 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89919" y="2971800"/>
            <a:ext cx="5787666" cy="583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A2DEF114-CD87-581F-F5A3-B0326E3A7000}"/>
              </a:ext>
            </a:extLst>
          </p:cNvPr>
          <p:cNvSpPr txBox="1"/>
          <p:nvPr/>
        </p:nvSpPr>
        <p:spPr>
          <a:xfrm>
            <a:off x="8207985" y="4460676"/>
            <a:ext cx="5283587" cy="3207595"/>
          </a:xfrm>
          <a:prstGeom prst="rect">
            <a:avLst/>
          </a:prstGeom>
          <a:noFill/>
        </p:spPr>
        <p:txBody>
          <a:bodyPr wrap="square" lIns="128576" tIns="64287" rIns="128576" bIns="64287" rtlCol="0">
            <a:spAutoFit/>
          </a:bodyPr>
          <a:lstStyle/>
          <a:p>
            <a:pPr algn="ctr" defTabSz="1285763" eaLnBrk="1" fontAlgn="auto" hangingPunct="1">
              <a:spcBef>
                <a:spcPts val="0"/>
              </a:spcBef>
              <a:spcAft>
                <a:spcPts val="0"/>
              </a:spcAft>
            </a:pPr>
            <a:r>
              <a:rPr lang="nl-NL" sz="4000"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Hãy </a:t>
            </a:r>
            <a:r>
              <a:rPr lang="nl-NL" sz="4000" i="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chỉ và nói tên các bộ phận của cơ quan thần kinh. Cơ quan thần kinh gồm những bộ phận chính nào</a:t>
            </a:r>
            <a:r>
              <a:rPr lang="nl-NL" sz="4000"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TextBox 17">
            <a:extLst>
              <a:ext uri="{FF2B5EF4-FFF2-40B4-BE49-F238E27FC236}">
                <a16:creationId xmlns:a16="http://schemas.microsoft.com/office/drawing/2014/main" id="{A2DEF114-CD87-581F-F5A3-B0326E3A7000}"/>
              </a:ext>
            </a:extLst>
          </p:cNvPr>
          <p:cNvSpPr txBox="1"/>
          <p:nvPr/>
        </p:nvSpPr>
        <p:spPr>
          <a:xfrm>
            <a:off x="8134961" y="4419600"/>
            <a:ext cx="5498858" cy="2592042"/>
          </a:xfrm>
          <a:prstGeom prst="rect">
            <a:avLst/>
          </a:prstGeom>
          <a:noFill/>
        </p:spPr>
        <p:txBody>
          <a:bodyPr wrap="square" lIns="128576" tIns="64287" rIns="128576" bIns="64287" rtlCol="0">
            <a:spAutoFit/>
          </a:bodyPr>
          <a:lstStyle/>
          <a:p>
            <a:pPr algn="ctr" defTabSz="1285763" eaLnBrk="1" fontAlgn="auto" hangingPunct="1">
              <a:spcBef>
                <a:spcPts val="0"/>
              </a:spcBef>
              <a:spcAft>
                <a:spcPts val="0"/>
              </a:spcAft>
            </a:pPr>
            <a:r>
              <a:rPr lang="nl-NL" sz="4000" b="1"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Não và tủy sống nằm ở đâu trong cơ thể? Hãy xác định vị trí của chúng trên cơ thể em</a:t>
            </a:r>
            <a:r>
              <a:rPr lang="nl-NL" sz="4000" b="1" i="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vi-VN" sz="3900" b="1" dirty="0">
              <a:solidFill>
                <a:prstClr val="black"/>
              </a:solidFill>
              <a:latin typeface="Times New Roman" panose="02020603050405020304" pitchFamily="18" charset="0"/>
              <a:ea typeface="AvantGarde" panose="00000400000000000000" charset="0"/>
              <a:cs typeface="Times New Roman" panose="02020603050405020304" pitchFamily="18" charset="0"/>
            </a:endParaRPr>
          </a:p>
        </p:txBody>
      </p:sp>
      <p:sp>
        <p:nvSpPr>
          <p:cNvPr id="20" name="Rounded Rectangle 19"/>
          <p:cNvSpPr/>
          <p:nvPr/>
        </p:nvSpPr>
        <p:spPr>
          <a:xfrm>
            <a:off x="7909719" y="2906341"/>
            <a:ext cx="7996169" cy="5618559"/>
          </a:xfrm>
          <a:prstGeom prst="roundRect">
            <a:avLst/>
          </a:prstGeom>
          <a:solidFill>
            <a:srgbClr val="9BBB59">
              <a:lumMod val="75000"/>
            </a:srgbClr>
          </a:solidFill>
          <a:ln>
            <a:noFill/>
          </a:ln>
          <a:effectLst>
            <a:outerShdw blurRad="152400" dist="317500" dir="5400000" sx="90000" sy="-19000" rotWithShape="0">
              <a:prstClr val="black">
                <a:alpha val="1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3600" b="0" i="1" u="none" strike="noStrike" kern="0" cap="none" spc="0" normalizeH="0" baseline="0" noProof="0" dirty="0" smtClean="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Não nằm trong hộp sọ, tủy sống nằm trong cột sống. Não và tủy sống nối liền với nhau. Từ não và tủy sống có các dây thần kinh tỏa đi khắp cơ thể. Từ các cơ quan bên trong (tuần hoàn, hô hấp, bài tiết,...) và các cơ quan bên ngoài (mắt, mũi, tai, lưỡi, da,...) của cơ thể lại có các dây thần kinh đi về tủy sống và não.</a:t>
            </a:r>
            <a:endParaRPr kumimoji="0" lang="en-US" sz="3600" b="0" i="0" u="none" strike="noStrike" kern="0" cap="none" spc="0" normalizeH="0" baseline="0" noProof="0" dirty="0" smtClean="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71211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fltVal val="0"/>
                                          </p:val>
                                        </p:tav>
                                        <p:tav tm="100000">
                                          <p:val>
                                            <p:strVal val="#ppt_w"/>
                                          </p:val>
                                        </p:tav>
                                      </p:tavLst>
                                    </p:anim>
                                    <p:anim calcmode="lin" valueType="num">
                                      <p:cBhvr>
                                        <p:cTn id="18" dur="1000" fill="hold"/>
                                        <p:tgtEl>
                                          <p:spTgt spid="17"/>
                                        </p:tgtEl>
                                        <p:attrNameLst>
                                          <p:attrName>ppt_h</p:attrName>
                                        </p:attrNameLst>
                                      </p:cBhvr>
                                      <p:tavLst>
                                        <p:tav tm="0">
                                          <p:val>
                                            <p:fltVal val="0"/>
                                          </p:val>
                                        </p:tav>
                                        <p:tav tm="100000">
                                          <p:val>
                                            <p:strVal val="#ppt_h"/>
                                          </p:val>
                                        </p:tav>
                                      </p:tavLst>
                                    </p:anim>
                                    <p:anim calcmode="lin" valueType="num">
                                      <p:cBhvr>
                                        <p:cTn id="19" dur="1000" fill="hold"/>
                                        <p:tgtEl>
                                          <p:spTgt spid="17"/>
                                        </p:tgtEl>
                                        <p:attrNameLst>
                                          <p:attrName>style.rotation</p:attrName>
                                        </p:attrNameLst>
                                      </p:cBhvr>
                                      <p:tavLst>
                                        <p:tav tm="0">
                                          <p:val>
                                            <p:fltVal val="90"/>
                                          </p:val>
                                        </p:tav>
                                        <p:tav tm="100000">
                                          <p:val>
                                            <p:fltVal val="0"/>
                                          </p:val>
                                        </p:tav>
                                      </p:tavLst>
                                    </p:anim>
                                    <p:animEffect transition="in" filter="fade">
                                      <p:cBhvr>
                                        <p:cTn id="20" dur="1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17"/>
                                        </p:tgtEl>
                                      </p:cBhvr>
                                    </p:animEffect>
                                    <p:anim calcmode="lin" valueType="num">
                                      <p:cBhvr>
                                        <p:cTn id="25" dur="1000"/>
                                        <p:tgtEl>
                                          <p:spTgt spid="17"/>
                                        </p:tgtEl>
                                        <p:attrNameLst>
                                          <p:attrName>ppt_x</p:attrName>
                                        </p:attrNameLst>
                                      </p:cBhvr>
                                      <p:tavLst>
                                        <p:tav tm="0">
                                          <p:val>
                                            <p:strVal val="ppt_x"/>
                                          </p:val>
                                        </p:tav>
                                        <p:tav tm="100000">
                                          <p:val>
                                            <p:strVal val="ppt_x"/>
                                          </p:val>
                                        </p:tav>
                                      </p:tavLst>
                                    </p:anim>
                                    <p:anim calcmode="lin" valueType="num">
                                      <p:cBhvr>
                                        <p:cTn id="26" dur="1000"/>
                                        <p:tgtEl>
                                          <p:spTgt spid="17"/>
                                        </p:tgtEl>
                                        <p:attrNameLst>
                                          <p:attrName>ppt_y</p:attrName>
                                        </p:attrNameLst>
                                      </p:cBhvr>
                                      <p:tavLst>
                                        <p:tav tm="0">
                                          <p:val>
                                            <p:strVal val="ppt_y"/>
                                          </p:val>
                                        </p:tav>
                                        <p:tav tm="100000">
                                          <p:val>
                                            <p:strVal val="ppt_y+.1"/>
                                          </p:val>
                                        </p:tav>
                                      </p:tavLst>
                                    </p:anim>
                                    <p:set>
                                      <p:cBhvr>
                                        <p:cTn id="27" dur="1" fill="hold">
                                          <p:stCondLst>
                                            <p:cond delay="999"/>
                                          </p:stCondLst>
                                        </p:cTn>
                                        <p:tgtEl>
                                          <p:spTgt spid="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3" presetClass="entr" presetSubtype="16"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plus(in)">
                                      <p:cBhvr>
                                        <p:cTn id="3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7" grpId="1"/>
      <p:bldP spid="18"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A76B6-AA05-66A8-672A-3AFD14ED0D27}"/>
              </a:ext>
            </a:extLst>
          </p:cNvPr>
          <p:cNvSpPr txBox="1"/>
          <p:nvPr/>
        </p:nvSpPr>
        <p:spPr>
          <a:xfrm>
            <a:off x="512479" y="1009310"/>
            <a:ext cx="8534400" cy="707886"/>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 động 2:</a:t>
            </a:r>
            <a:r>
              <a:rPr kumimoji="0" lang="nl-NL" sz="40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nl-NL"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Chức năng của não</a:t>
            </a:r>
            <a:endParaRPr kumimoji="0" lang="en-US"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2" name="TextBox 11">
            <a:extLst>
              <a:ext uri="{FF2B5EF4-FFF2-40B4-BE49-F238E27FC236}">
                <a16:creationId xmlns:a16="http://schemas.microsoft.com/office/drawing/2014/main" id="{A2DEF114-CD87-581F-F5A3-B0326E3A7000}"/>
              </a:ext>
            </a:extLst>
          </p:cNvPr>
          <p:cNvSpPr txBox="1"/>
          <p:nvPr/>
        </p:nvSpPr>
        <p:spPr>
          <a:xfrm>
            <a:off x="2575719" y="2282510"/>
            <a:ext cx="10170150" cy="646331"/>
          </a:xfrm>
          <a:prstGeom prst="rect">
            <a:avLst/>
          </a:prstGeom>
          <a:noFill/>
        </p:spPr>
        <p:txBody>
          <a:bodyPr wrap="square" rtlCol="0">
            <a:spAutoFit/>
          </a:bodyPr>
          <a:lstStyle/>
          <a:p>
            <a:pPr algn="ctr" defTabSz="1285763" eaLnBrk="1" fontAlgn="auto" hangingPunct="1">
              <a:spcBef>
                <a:spcPts val="0"/>
              </a:spcBef>
              <a:spcAft>
                <a:spcPts val="0"/>
              </a:spcAft>
            </a:pP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Quan</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sát</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tranh</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và</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trả</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lời</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các</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câu</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hỏi</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sau</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a:t>
            </a:r>
            <a:endParaRPr lang="en-US" sz="3600" b="1" dirty="0">
              <a:solidFill>
                <a:srgbClr val="FF0000"/>
              </a:solidFill>
              <a:latin typeface="UTM Avo" panose="02040603050506020204" pitchFamily="18" charset="0"/>
              <a:ea typeface="AvantGarde" panose="00000400000000000000" charset="0"/>
              <a:cs typeface="AvantGarde" panose="00000400000000000000" charset="0"/>
            </a:endParaRPr>
          </a:p>
        </p:txBody>
      </p:sp>
      <p:pic>
        <p:nvPicPr>
          <p:cNvPr id="13" name="Picture 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757319" y="2976957"/>
            <a:ext cx="7315200" cy="555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A2DEF114-CD87-581F-F5A3-B0326E3A7000}"/>
              </a:ext>
            </a:extLst>
          </p:cNvPr>
          <p:cNvSpPr txBox="1"/>
          <p:nvPr/>
        </p:nvSpPr>
        <p:spPr>
          <a:xfrm>
            <a:off x="899319" y="3286962"/>
            <a:ext cx="4995554" cy="2899819"/>
          </a:xfrm>
          <a:prstGeom prst="rect">
            <a:avLst/>
          </a:prstGeom>
          <a:noFill/>
        </p:spPr>
        <p:txBody>
          <a:bodyPr wrap="square" lIns="128576" tIns="64287" rIns="128576" bIns="64287" rtlCol="0">
            <a:spAutoFit/>
          </a:bodyPr>
          <a:lstStyle/>
          <a:p>
            <a:pPr algn="ctr" defTabSz="1285763" eaLnBrk="1" fontAlgn="auto" hangingPunct="1">
              <a:spcBef>
                <a:spcPts val="0"/>
              </a:spcBef>
              <a:spcAft>
                <a:spcPts val="0"/>
              </a:spcAft>
            </a:pPr>
            <a:r>
              <a:rPr lang="nl-NL" sz="3600" b="1"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Các bạn trong mỗi hình dưới đây đang làm gì? Bộ phận nào của cơ quan thần kinh điều khiển các hoạt động đó?</a:t>
            </a:r>
            <a:endParaRPr lang="en-US" sz="36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Pentagon 15"/>
          <p:cNvSpPr/>
          <p:nvPr/>
        </p:nvSpPr>
        <p:spPr>
          <a:xfrm>
            <a:off x="3229751" y="7106038"/>
            <a:ext cx="3099856" cy="873297"/>
          </a:xfrm>
          <a:prstGeom prst="homePlate">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Thảo</a:t>
            </a:r>
            <a:r>
              <a:rPr kumimoji="0" lang="en-US" sz="28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luận</a:t>
            </a:r>
            <a:r>
              <a:rPr kumimoji="0" lang="en-US" sz="28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nhóm</a:t>
            </a:r>
            <a:r>
              <a:rPr kumimoji="0" lang="en-US" sz="28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4</a:t>
            </a:r>
          </a:p>
        </p:txBody>
      </p:sp>
    </p:spTree>
    <p:extLst>
      <p:ext uri="{BB962C8B-B14F-4D97-AF65-F5344CB8AC3E}">
        <p14:creationId xmlns:p14="http://schemas.microsoft.com/office/powerpoint/2010/main" val="1814506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heel(4)">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900" decel="100000" fill="hold"/>
                                        <p:tgtEl>
                                          <p:spTgt spid="1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6" presetClass="emph" presetSubtype="0" fill="hold" grpId="1" nodeType="withEffect">
                                  <p:stCondLst>
                                    <p:cond delay="0"/>
                                  </p:stCondLst>
                                  <p:childTnLst>
                                    <p:animScale>
                                      <p:cBhvr>
                                        <p:cTn id="34" dur="2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5" grpId="0"/>
      <p:bldP spid="16" grpId="0" animBg="1"/>
      <p:bldP spid="1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1219" y="2283887"/>
            <a:ext cx="5774099"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209A76B6-AA05-66A8-672A-3AFD14ED0D27}"/>
              </a:ext>
            </a:extLst>
          </p:cNvPr>
          <p:cNvSpPr txBox="1"/>
          <p:nvPr/>
        </p:nvSpPr>
        <p:spPr>
          <a:xfrm>
            <a:off x="246535" y="914400"/>
            <a:ext cx="8534400" cy="707886"/>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 động 2:</a:t>
            </a:r>
            <a:r>
              <a:rPr kumimoji="0" lang="nl-NL" sz="40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nl-NL"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Chức năng của não</a:t>
            </a:r>
            <a:endParaRPr kumimoji="0" lang="en-US"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5" name="Rounded Rectangle 14"/>
          <p:cNvSpPr/>
          <p:nvPr/>
        </p:nvSpPr>
        <p:spPr>
          <a:xfrm>
            <a:off x="1432719" y="2911920"/>
            <a:ext cx="5785793" cy="203799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bức</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tranh</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3a,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nhỏ</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đang</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suy</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nghĩ</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tập</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18" name="Striped Right Arrow 17"/>
          <p:cNvSpPr/>
          <p:nvPr/>
        </p:nvSpPr>
        <p:spPr>
          <a:xfrm>
            <a:off x="1964879" y="6446982"/>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9" name="Rectangle 18"/>
          <p:cNvSpPr/>
          <p:nvPr/>
        </p:nvSpPr>
        <p:spPr>
          <a:xfrm>
            <a:off x="3964349" y="6419026"/>
            <a:ext cx="5291833" cy="707886"/>
          </a:xfrm>
          <a:prstGeom prst="rect">
            <a:avLst/>
          </a:prstGeom>
        </p:spPr>
        <p:txBody>
          <a:bodyPr wrap="none">
            <a:spAutoFit/>
          </a:bodyPr>
          <a:lstStyle/>
          <a:p>
            <a:pPr eaLnBrk="1" hangingPunct="1"/>
            <a:r>
              <a:rPr lang="en-US" sz="4000" dirty="0" err="1">
                <a:solidFill>
                  <a:prstClr val="black"/>
                </a:solidFill>
                <a:latin typeface="Calibri" panose="020F0502020204030204" pitchFamily="34" charset="0"/>
                <a:ea typeface="宋体" panose="02010600030101010101" pitchFamily="2" charset="-122"/>
              </a:rPr>
              <a:t>Não</a:t>
            </a:r>
            <a:r>
              <a:rPr lang="en-US" sz="4000" dirty="0">
                <a:solidFill>
                  <a:prstClr val="black"/>
                </a:solidFill>
                <a:latin typeface="Calibri" panose="020F0502020204030204" pitchFamily="34" charset="0"/>
                <a:ea typeface="宋体" panose="02010600030101010101" pitchFamily="2" charset="-122"/>
              </a:rPr>
              <a:t> </a:t>
            </a:r>
            <a:r>
              <a:rPr lang="en-US" sz="4000" dirty="0" err="1">
                <a:solidFill>
                  <a:prstClr val="black"/>
                </a:solidFill>
                <a:latin typeface="Calibri" panose="020F0502020204030204" pitchFamily="34" charset="0"/>
                <a:ea typeface="宋体" panose="02010600030101010101" pitchFamily="2" charset="-122"/>
              </a:rPr>
              <a:t>điều</a:t>
            </a:r>
            <a:r>
              <a:rPr lang="en-US" sz="4000" dirty="0">
                <a:solidFill>
                  <a:prstClr val="black"/>
                </a:solidFill>
                <a:latin typeface="Calibri" panose="020F0502020204030204" pitchFamily="34" charset="0"/>
                <a:ea typeface="宋体" panose="02010600030101010101" pitchFamily="2" charset="-122"/>
              </a:rPr>
              <a:t> </a:t>
            </a:r>
            <a:r>
              <a:rPr lang="en-US" sz="4000" dirty="0" err="1">
                <a:solidFill>
                  <a:prstClr val="black"/>
                </a:solidFill>
                <a:latin typeface="Calibri" panose="020F0502020204030204" pitchFamily="34" charset="0"/>
                <a:ea typeface="宋体" panose="02010600030101010101" pitchFamily="2" charset="-122"/>
              </a:rPr>
              <a:t>khiển</a:t>
            </a:r>
            <a:r>
              <a:rPr lang="en-US" sz="4000" dirty="0">
                <a:solidFill>
                  <a:prstClr val="black"/>
                </a:solidFill>
                <a:latin typeface="Calibri" panose="020F0502020204030204" pitchFamily="34" charset="0"/>
                <a:ea typeface="宋体" panose="02010600030101010101" pitchFamily="2" charset="-122"/>
              </a:rPr>
              <a:t> </a:t>
            </a:r>
            <a:r>
              <a:rPr lang="en-US" sz="4000" dirty="0" err="1">
                <a:solidFill>
                  <a:prstClr val="black"/>
                </a:solidFill>
                <a:latin typeface="Calibri" panose="020F0502020204030204" pitchFamily="34" charset="0"/>
                <a:ea typeface="宋体" panose="02010600030101010101" pitchFamily="2" charset="-122"/>
              </a:rPr>
              <a:t>suy</a:t>
            </a:r>
            <a:r>
              <a:rPr lang="en-US" sz="4000" dirty="0">
                <a:solidFill>
                  <a:prstClr val="black"/>
                </a:solidFill>
                <a:latin typeface="Calibri" panose="020F0502020204030204" pitchFamily="34" charset="0"/>
                <a:ea typeface="宋体" panose="02010600030101010101" pitchFamily="2" charset="-122"/>
              </a:rPr>
              <a:t> </a:t>
            </a:r>
            <a:r>
              <a:rPr lang="en-US" sz="4000" dirty="0" err="1">
                <a:solidFill>
                  <a:prstClr val="black"/>
                </a:solidFill>
                <a:latin typeface="Calibri" panose="020F0502020204030204" pitchFamily="34" charset="0"/>
                <a:ea typeface="宋体" panose="02010600030101010101" pitchFamily="2" charset="-122"/>
              </a:rPr>
              <a:t>nghĩ</a:t>
            </a:r>
            <a:r>
              <a:rPr lang="en-US" sz="4000" dirty="0" smtClean="0">
                <a:solidFill>
                  <a:prstClr val="black"/>
                </a:solidFill>
                <a:latin typeface="Calibri" panose="020F0502020204030204" pitchFamily="34" charset="0"/>
                <a:ea typeface="宋体" panose="02010600030101010101" pitchFamily="2" charset="-122"/>
              </a:rPr>
              <a:t>.</a:t>
            </a:r>
            <a:endParaRPr lang="en-US" sz="4000" dirty="0">
              <a:solidFill>
                <a:prstClr val="black"/>
              </a:solidFill>
              <a:latin typeface="Calibri" panose="020F0502020204030204" pitchFamily="34" charset="0"/>
              <a:ea typeface="宋体" panose="02010600030101010101" pitchFamily="2" charset="-122"/>
            </a:endParaRPr>
          </a:p>
        </p:txBody>
      </p:sp>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4540" y="2283887"/>
            <a:ext cx="5467456" cy="4135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ounded Rectangle 20"/>
          <p:cNvSpPr/>
          <p:nvPr/>
        </p:nvSpPr>
        <p:spPr>
          <a:xfrm>
            <a:off x="1270153" y="2894515"/>
            <a:ext cx="6487165" cy="2674517"/>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bức</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tranh</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3b,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nữ</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cho</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trai</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mượn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cuốn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truyện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trai</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đã</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nói</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Tớ</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cảm</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ơn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22" name="Striped Right Arrow 21"/>
          <p:cNvSpPr/>
          <p:nvPr/>
        </p:nvSpPr>
        <p:spPr>
          <a:xfrm>
            <a:off x="1973244" y="6464567"/>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 name="Rectangle 1"/>
          <p:cNvSpPr/>
          <p:nvPr/>
        </p:nvSpPr>
        <p:spPr>
          <a:xfrm>
            <a:off x="3794918" y="6470429"/>
            <a:ext cx="5915053"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4000">
                <a:solidFill>
                  <a:prstClr val="black"/>
                </a:solidFill>
                <a:latin typeface="Calibri" panose="020F0502020204030204" pitchFamily="34" charset="0"/>
                <a:ea typeface="宋体" panose="02010600030101010101" pitchFamily="2" charset="-122"/>
              </a:rPr>
              <a:t>Não điều khiển cách ứng xử</a:t>
            </a:r>
            <a:endParaRPr lang="en-US" dirty="0"/>
          </a:p>
        </p:txBody>
      </p:sp>
    </p:spTree>
    <p:extLst>
      <p:ext uri="{BB962C8B-B14F-4D97-AF65-F5344CB8AC3E}">
        <p14:creationId xmlns:p14="http://schemas.microsoft.com/office/powerpoint/2010/main" val="367152347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80">
                                          <p:stCondLst>
                                            <p:cond delay="0"/>
                                          </p:stCondLst>
                                        </p:cTn>
                                        <p:tgtEl>
                                          <p:spTgt spid="15"/>
                                        </p:tgtEl>
                                      </p:cBhvr>
                                    </p:animEffect>
                                    <p:anim calcmode="lin" valueType="num">
                                      <p:cBhvr>
                                        <p:cTn id="1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3" dur="26">
                                          <p:stCondLst>
                                            <p:cond delay="650"/>
                                          </p:stCondLst>
                                        </p:cTn>
                                        <p:tgtEl>
                                          <p:spTgt spid="15"/>
                                        </p:tgtEl>
                                      </p:cBhvr>
                                      <p:to x="100000" y="60000"/>
                                    </p:animScale>
                                    <p:animScale>
                                      <p:cBhvr>
                                        <p:cTn id="24" dur="166" decel="50000">
                                          <p:stCondLst>
                                            <p:cond delay="676"/>
                                          </p:stCondLst>
                                        </p:cTn>
                                        <p:tgtEl>
                                          <p:spTgt spid="15"/>
                                        </p:tgtEl>
                                      </p:cBhvr>
                                      <p:to x="100000" y="100000"/>
                                    </p:animScale>
                                    <p:animScale>
                                      <p:cBhvr>
                                        <p:cTn id="25" dur="26">
                                          <p:stCondLst>
                                            <p:cond delay="1312"/>
                                          </p:stCondLst>
                                        </p:cTn>
                                        <p:tgtEl>
                                          <p:spTgt spid="15"/>
                                        </p:tgtEl>
                                      </p:cBhvr>
                                      <p:to x="100000" y="80000"/>
                                    </p:animScale>
                                    <p:animScale>
                                      <p:cBhvr>
                                        <p:cTn id="26" dur="166" decel="50000">
                                          <p:stCondLst>
                                            <p:cond delay="1338"/>
                                          </p:stCondLst>
                                        </p:cTn>
                                        <p:tgtEl>
                                          <p:spTgt spid="15"/>
                                        </p:tgtEl>
                                      </p:cBhvr>
                                      <p:to x="100000" y="100000"/>
                                    </p:animScale>
                                    <p:animScale>
                                      <p:cBhvr>
                                        <p:cTn id="27" dur="26">
                                          <p:stCondLst>
                                            <p:cond delay="1642"/>
                                          </p:stCondLst>
                                        </p:cTn>
                                        <p:tgtEl>
                                          <p:spTgt spid="15"/>
                                        </p:tgtEl>
                                      </p:cBhvr>
                                      <p:to x="100000" y="90000"/>
                                    </p:animScale>
                                    <p:animScale>
                                      <p:cBhvr>
                                        <p:cTn id="28" dur="166" decel="50000">
                                          <p:stCondLst>
                                            <p:cond delay="1668"/>
                                          </p:stCondLst>
                                        </p:cTn>
                                        <p:tgtEl>
                                          <p:spTgt spid="15"/>
                                        </p:tgtEl>
                                      </p:cBhvr>
                                      <p:to x="100000" y="100000"/>
                                    </p:animScale>
                                    <p:animScale>
                                      <p:cBhvr>
                                        <p:cTn id="29" dur="26">
                                          <p:stCondLst>
                                            <p:cond delay="1808"/>
                                          </p:stCondLst>
                                        </p:cTn>
                                        <p:tgtEl>
                                          <p:spTgt spid="15"/>
                                        </p:tgtEl>
                                      </p:cBhvr>
                                      <p:to x="100000" y="95000"/>
                                    </p:animScale>
                                    <p:animScale>
                                      <p:cBhvr>
                                        <p:cTn id="30" dur="166" decel="50000">
                                          <p:stCondLst>
                                            <p:cond delay="1834"/>
                                          </p:stCondLst>
                                        </p:cTn>
                                        <p:tgtEl>
                                          <p:spTgt spid="15"/>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1000" fill="hold"/>
                                        <p:tgtEl>
                                          <p:spTgt spid="19"/>
                                        </p:tgtEl>
                                        <p:attrNameLst>
                                          <p:attrName>ppt_w</p:attrName>
                                        </p:attrNameLst>
                                      </p:cBhvr>
                                      <p:tavLst>
                                        <p:tav tm="0">
                                          <p:val>
                                            <p:fltVal val="0"/>
                                          </p:val>
                                        </p:tav>
                                        <p:tav tm="100000">
                                          <p:val>
                                            <p:strVal val="#ppt_w"/>
                                          </p:val>
                                        </p:tav>
                                      </p:tavLst>
                                    </p:anim>
                                    <p:anim calcmode="lin" valueType="num">
                                      <p:cBhvr>
                                        <p:cTn id="42" dur="1000" fill="hold"/>
                                        <p:tgtEl>
                                          <p:spTgt spid="19"/>
                                        </p:tgtEl>
                                        <p:attrNameLst>
                                          <p:attrName>ppt_h</p:attrName>
                                        </p:attrNameLst>
                                      </p:cBhvr>
                                      <p:tavLst>
                                        <p:tav tm="0">
                                          <p:val>
                                            <p:fltVal val="0"/>
                                          </p:val>
                                        </p:tav>
                                        <p:tav tm="100000">
                                          <p:val>
                                            <p:strVal val="#ppt_h"/>
                                          </p:val>
                                        </p:tav>
                                      </p:tavLst>
                                    </p:anim>
                                    <p:anim calcmode="lin" valueType="num">
                                      <p:cBhvr>
                                        <p:cTn id="43" dur="1000" fill="hold"/>
                                        <p:tgtEl>
                                          <p:spTgt spid="19"/>
                                        </p:tgtEl>
                                        <p:attrNameLst>
                                          <p:attrName>style.rotation</p:attrName>
                                        </p:attrNameLst>
                                      </p:cBhvr>
                                      <p:tavLst>
                                        <p:tav tm="0">
                                          <p:val>
                                            <p:fltVal val="90"/>
                                          </p:val>
                                        </p:tav>
                                        <p:tav tm="100000">
                                          <p:val>
                                            <p:fltVal val="0"/>
                                          </p:val>
                                        </p:tav>
                                      </p:tavLst>
                                    </p:anim>
                                    <p:animEffect transition="in" filter="fade">
                                      <p:cBhvr>
                                        <p:cTn id="44" dur="10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1000" fill="hold"/>
                                        <p:tgtEl>
                                          <p:spTgt spid="21"/>
                                        </p:tgtEl>
                                        <p:attrNameLst>
                                          <p:attrName>ppt_w</p:attrName>
                                        </p:attrNameLst>
                                      </p:cBhvr>
                                      <p:tavLst>
                                        <p:tav tm="0">
                                          <p:val>
                                            <p:fltVal val="0"/>
                                          </p:val>
                                        </p:tav>
                                        <p:tav tm="100000">
                                          <p:val>
                                            <p:strVal val="#ppt_w"/>
                                          </p:val>
                                        </p:tav>
                                      </p:tavLst>
                                    </p:anim>
                                    <p:anim calcmode="lin" valueType="num">
                                      <p:cBhvr>
                                        <p:cTn id="56" dur="1000" fill="hold"/>
                                        <p:tgtEl>
                                          <p:spTgt spid="21"/>
                                        </p:tgtEl>
                                        <p:attrNameLst>
                                          <p:attrName>ppt_h</p:attrName>
                                        </p:attrNameLst>
                                      </p:cBhvr>
                                      <p:tavLst>
                                        <p:tav tm="0">
                                          <p:val>
                                            <p:fltVal val="0"/>
                                          </p:val>
                                        </p:tav>
                                        <p:tav tm="100000">
                                          <p:val>
                                            <p:strVal val="#ppt_h"/>
                                          </p:val>
                                        </p:tav>
                                      </p:tavLst>
                                    </p:anim>
                                    <p:anim calcmode="lin" valueType="num">
                                      <p:cBhvr>
                                        <p:cTn id="57" dur="1000" fill="hold"/>
                                        <p:tgtEl>
                                          <p:spTgt spid="21"/>
                                        </p:tgtEl>
                                        <p:attrNameLst>
                                          <p:attrName>style.rotation</p:attrName>
                                        </p:attrNameLst>
                                      </p:cBhvr>
                                      <p:tavLst>
                                        <p:tav tm="0">
                                          <p:val>
                                            <p:fltVal val="90"/>
                                          </p:val>
                                        </p:tav>
                                        <p:tav tm="100000">
                                          <p:val>
                                            <p:fltVal val="0"/>
                                          </p:val>
                                        </p:tav>
                                      </p:tavLst>
                                    </p:anim>
                                    <p:animEffect transition="in" filter="fade">
                                      <p:cBhvr>
                                        <p:cTn id="58" dur="10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additive="base">
                                        <p:cTn id="69" dur="500" fill="hold"/>
                                        <p:tgtEl>
                                          <p:spTgt spid="2"/>
                                        </p:tgtEl>
                                        <p:attrNameLst>
                                          <p:attrName>ppt_x</p:attrName>
                                        </p:attrNameLst>
                                      </p:cBhvr>
                                      <p:tavLst>
                                        <p:tav tm="0">
                                          <p:val>
                                            <p:strVal val="#ppt_x"/>
                                          </p:val>
                                        </p:tav>
                                        <p:tav tm="100000">
                                          <p:val>
                                            <p:strVal val="#ppt_x"/>
                                          </p:val>
                                        </p:tav>
                                      </p:tavLst>
                                    </p:anim>
                                    <p:anim calcmode="lin" valueType="num">
                                      <p:cBhvr additive="base">
                                        <p:cTn id="7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19" grpId="0"/>
      <p:bldP spid="21" grpId="0" animBg="1"/>
      <p:bldP spid="22" grpId="0" animBg="1"/>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10708</TotalTime>
  <Words>624</Words>
  <Application>Microsoft Office PowerPoint</Application>
  <PresentationFormat>Custom</PresentationFormat>
  <Paragraphs>51</Paragraphs>
  <Slides>13</Slides>
  <Notes>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13</vt:i4>
      </vt:variant>
    </vt:vector>
  </HeadingPairs>
  <TitlesOfParts>
    <vt:vector size="28" baseType="lpstr">
      <vt:lpstr>宋体</vt:lpstr>
      <vt:lpstr>Arial</vt:lpstr>
      <vt:lpstr>Arrus-Black</vt:lpstr>
      <vt:lpstr>AvantGarde</vt:lpstr>
      <vt:lpstr>Calibri</vt:lpstr>
      <vt:lpstr>Cambria</vt:lpstr>
      <vt:lpstr>等线</vt:lpstr>
      <vt:lpstr>iCiel Cadena</vt:lpstr>
      <vt:lpstr>LNTH-Kids  Chinese Font 1</vt:lpstr>
      <vt:lpstr>Times New Roman</vt:lpstr>
      <vt:lpstr>UTM Avo</vt:lpstr>
      <vt:lpstr>UTM Cookies</vt:lpstr>
      <vt:lpstr>Zilla Slab</vt:lpstr>
      <vt:lpstr>字魂105号-简雅黑</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AK</cp:lastModifiedBy>
  <cp:revision>1117</cp:revision>
  <dcterms:created xsi:type="dcterms:W3CDTF">2008-09-09T22:52:10Z</dcterms:created>
  <dcterms:modified xsi:type="dcterms:W3CDTF">2023-03-12T17:08:32Z</dcterms:modified>
</cp:coreProperties>
</file>