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0"/>
  </p:notesMasterIdLst>
  <p:sldIdLst>
    <p:sldId id="1552" r:id="rId3"/>
    <p:sldId id="370" r:id="rId4"/>
    <p:sldId id="383" r:id="rId5"/>
    <p:sldId id="259" r:id="rId6"/>
    <p:sldId id="382" r:id="rId7"/>
    <p:sldId id="372" r:id="rId8"/>
    <p:sldId id="257" r:id="rId9"/>
    <p:sldId id="371" r:id="rId10"/>
    <p:sldId id="384" r:id="rId11"/>
    <p:sldId id="373" r:id="rId12"/>
    <p:sldId id="377" r:id="rId13"/>
    <p:sldId id="385" r:id="rId14"/>
    <p:sldId id="386" r:id="rId15"/>
    <p:sldId id="387" r:id="rId16"/>
    <p:sldId id="380" r:id="rId17"/>
    <p:sldId id="366"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01EBA-6ADE-4FCF-92FB-71504C0F6260}" type="datetimeFigureOut">
              <a:rPr lang="en-US" smtClean="0"/>
              <a:t>31/12/2022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72868-95E2-4B13-B025-5CC0FCBBD45B}" type="slidenum">
              <a:rPr lang="en-US" smtClean="0"/>
              <a:t>‹#›</a:t>
            </a:fld>
            <a:endParaRPr lang="en-US"/>
          </a:p>
        </p:txBody>
      </p:sp>
    </p:spTree>
    <p:extLst>
      <p:ext uri="{BB962C8B-B14F-4D97-AF65-F5344CB8AC3E}">
        <p14:creationId xmlns:p14="http://schemas.microsoft.com/office/powerpoint/2010/main" val="419652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091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57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5560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9645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3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43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7400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2702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2022/12/31</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57776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2022/12/31</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1786076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2022/12/31</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3286051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2022/12/31</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436530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2022/12/31</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2110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2022/12/31</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87238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34481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923881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39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3408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77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9188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950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93415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60184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857519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62951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2022/12/31</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Picture 7" descr="Shape&#10;&#10;Description automatically generated with medium confidence">
            <a:extLst>
              <a:ext uri="{FF2B5EF4-FFF2-40B4-BE49-F238E27FC236}">
                <a16:creationId xmlns:a16="http://schemas.microsoft.com/office/drawing/2014/main" id="{0A4A96E2-D4EF-4FDE-8D67-991C17E04C0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95400" y="489892"/>
            <a:ext cx="1076027" cy="1076027"/>
          </a:xfrm>
          <a:prstGeom prst="rect">
            <a:avLst/>
          </a:prstGeom>
        </p:spPr>
      </p:pic>
    </p:spTree>
    <p:extLst>
      <p:ext uri="{BB962C8B-B14F-4D97-AF65-F5344CB8AC3E}">
        <p14:creationId xmlns:p14="http://schemas.microsoft.com/office/powerpoint/2010/main" val="247622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2022/12/31</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963166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18</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67409" y="2630768"/>
            <a:ext cx="9700591"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a:solidFill>
                  <a:srgbClr val="FF0000"/>
                </a:solidFill>
                <a:latin typeface="Arial" panose="020B0604020202020204" pitchFamily="34" charset="0"/>
                <a:ea typeface="Zilla Slab"/>
                <a:cs typeface="Arial" panose="020B0604020202020204" pitchFamily="34" charset="0"/>
              </a:rPr>
              <a:t>ÔN TẬP HỌC KÌ 1 (TIẾT 5)</a:t>
            </a:r>
            <a:endParaRPr kumimoji="0" lang="vi-VN" altLang="en-AI"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938438" y="90654"/>
            <a:ext cx="8597447" cy="1524000"/>
            <a:chOff x="1718222" y="192870"/>
            <a:chExt cx="5473127" cy="15240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05406" y="409406"/>
              <a:ext cx="4841106" cy="9385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205406" y="549742"/>
              <a:ext cx="4985943" cy="1167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spcBef>
                  <a:spcPts val="0"/>
                </a:spcBef>
                <a:spcAft>
                  <a:spcPts val="0"/>
                </a:spcAft>
              </a:pPr>
              <a:r>
                <a:rPr lang="en-US" sz="3200" b="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Đặt tên cho câu chuyện: </a:t>
              </a:r>
              <a:endPar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3"/>
            <a:stretch>
              <a:fillRect/>
            </a:stretch>
          </p:blipFill>
          <p:spPr>
            <a:xfrm>
              <a:off x="1718222" y="192870"/>
              <a:ext cx="487184" cy="1371600"/>
            </a:xfrm>
            <a:prstGeom prst="rect">
              <a:avLst/>
            </a:prstGeom>
          </p:spPr>
        </p:pic>
      </p:grpSp>
      <p:grpSp>
        <p:nvGrpSpPr>
          <p:cNvPr id="15" name="Group 14">
            <a:extLst>
              <a:ext uri="{FF2B5EF4-FFF2-40B4-BE49-F238E27FC236}">
                <a16:creationId xmlns:a16="http://schemas.microsoft.com/office/drawing/2014/main" id="{84FB75FC-0C5F-46E0-8AD2-8CDA637CA8C1}"/>
              </a:ext>
            </a:extLst>
          </p:cNvPr>
          <p:cNvGrpSpPr/>
          <p:nvPr/>
        </p:nvGrpSpPr>
        <p:grpSpPr>
          <a:xfrm>
            <a:off x="2909322" y="2043960"/>
            <a:ext cx="6110856" cy="1394321"/>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8FFF94FE-411D-4D82-BD8F-7A8559752DA9}"/>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CAA4582-CFED-47E2-B401-6EEB559335F1}"/>
                </a:ext>
              </a:extLst>
            </p:cNvPr>
            <p:cNvSpPr/>
            <p:nvPr/>
          </p:nvSpPr>
          <p:spPr>
            <a:xfrm>
              <a:off x="6197897" y="1727354"/>
              <a:ext cx="3794516" cy="577188"/>
            </a:xfrm>
            <a:prstGeom prst="rect">
              <a:avLst/>
            </a:prstGeom>
            <a:grpFill/>
          </p:spPr>
          <p:txBody>
            <a:bodyPr wrap="square">
              <a:spAutoFit/>
            </a:bodyPr>
            <a:lstStyle/>
            <a:p>
              <a:pPr marL="0" marR="0" algn="ctr">
                <a:lnSpc>
                  <a:spcPct val="107000"/>
                </a:lnSpc>
                <a:spcBef>
                  <a:spcPts val="0"/>
                </a:spcBef>
                <a:spcAft>
                  <a:spcPts val="0"/>
                </a:spcAft>
              </a:pPr>
              <a:r>
                <a:rPr lang="en-US" sz="3200">
                  <a:solidFill>
                    <a:srgbClr val="002060"/>
                  </a:solidFill>
                  <a:effectLst/>
                  <a:latin typeface="Arial" panose="020B0604020202020204" pitchFamily="34" charset="0"/>
                  <a:ea typeface="Arial" panose="020B0604020202020204" pitchFamily="34" charset="0"/>
                  <a:cs typeface="Arial" panose="020B0604020202020204" pitchFamily="34" charset="0"/>
                </a:rPr>
                <a:t>Nh</a:t>
              </a:r>
              <a:r>
                <a:rPr lang="en-US" sz="3200">
                  <a:solidFill>
                    <a:srgbClr val="002060"/>
                  </a:solidFill>
                  <a:latin typeface="Arial" panose="020B0604020202020204" pitchFamily="34" charset="0"/>
                  <a:ea typeface="Arial" panose="020B0604020202020204" pitchFamily="34" charset="0"/>
                  <a:cs typeface="Arial" panose="020B0604020202020204" pitchFamily="34" charset="0"/>
                </a:rPr>
                <a:t>ớ ng</a:t>
              </a:r>
              <a:r>
                <a:rPr lang="vi-VN" sz="3200">
                  <a:solidFill>
                    <a:srgbClr val="002060"/>
                  </a:solidFill>
                  <a:latin typeface="Arial" panose="020B0604020202020204" pitchFamily="34" charset="0"/>
                  <a:ea typeface="Arial" panose="020B0604020202020204" pitchFamily="34" charset="0"/>
                  <a:cs typeface="Arial" panose="020B0604020202020204" pitchFamily="34" charset="0"/>
                </a:rPr>
                <a:t>ư</a:t>
              </a:r>
              <a:r>
                <a:rPr lang="en-US" sz="3200">
                  <a:solidFill>
                    <a:srgbClr val="002060"/>
                  </a:solidFill>
                  <a:latin typeface="Arial" panose="020B0604020202020204" pitchFamily="34" charset="0"/>
                  <a:ea typeface="Arial" panose="020B0604020202020204" pitchFamily="34" charset="0"/>
                  <a:cs typeface="Arial" panose="020B0604020202020204" pitchFamily="34" charset="0"/>
                </a:rPr>
                <a:t>ời trồng cây.</a:t>
              </a:r>
              <a:endParaRPr lang="en-US" sz="3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5">
            <a:extLst>
              <a:ext uri="{FF2B5EF4-FFF2-40B4-BE49-F238E27FC236}">
                <a16:creationId xmlns:a16="http://schemas.microsoft.com/office/drawing/2014/main" id="{6BFA0C14-2E77-4640-9064-7FFEA350AFB6}"/>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674262" y="3285881"/>
            <a:ext cx="2497563" cy="3371035"/>
          </a:xfrm>
          <a:prstGeom prst="rect">
            <a:avLst/>
          </a:prstGeom>
        </p:spPr>
      </p:pic>
      <p:grpSp>
        <p:nvGrpSpPr>
          <p:cNvPr id="27" name="Group 26">
            <a:extLst>
              <a:ext uri="{FF2B5EF4-FFF2-40B4-BE49-F238E27FC236}">
                <a16:creationId xmlns:a16="http://schemas.microsoft.com/office/drawing/2014/main" id="{217C6C3B-AF67-4261-A39D-2396EE747174}"/>
              </a:ext>
            </a:extLst>
          </p:cNvPr>
          <p:cNvGrpSpPr/>
          <p:nvPr/>
        </p:nvGrpSpPr>
        <p:grpSpPr>
          <a:xfrm>
            <a:off x="2909321" y="4144494"/>
            <a:ext cx="6110856" cy="1394321"/>
            <a:chOff x="5835193" y="1564848"/>
            <a:chExt cx="4157220" cy="867267"/>
          </a:xfrm>
          <a:solidFill>
            <a:srgbClr val="BDEEFF"/>
          </a:solidFill>
        </p:grpSpPr>
        <p:sp>
          <p:nvSpPr>
            <p:cNvPr id="28" name="Rounded Rectangular Callout 28">
              <a:extLst>
                <a:ext uri="{FF2B5EF4-FFF2-40B4-BE49-F238E27FC236}">
                  <a16:creationId xmlns:a16="http://schemas.microsoft.com/office/drawing/2014/main" id="{1C0E6F8B-AAFD-4B39-8543-2F0377E45F0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E1B93CA-99A6-4ED1-936F-CBB06E927518}"/>
                </a:ext>
              </a:extLst>
            </p:cNvPr>
            <p:cNvSpPr/>
            <p:nvPr/>
          </p:nvSpPr>
          <p:spPr>
            <a:xfrm>
              <a:off x="6197897" y="1727354"/>
              <a:ext cx="3794516" cy="363730"/>
            </a:xfrm>
            <a:prstGeom prst="rect">
              <a:avLst/>
            </a:prstGeom>
            <a:grpFill/>
          </p:spPr>
          <p:txBody>
            <a:bodyPr wrap="square">
              <a:spAutoFit/>
            </a:bodyPr>
            <a:lstStyle/>
            <a:p>
              <a:pPr marL="0" marR="0" algn="ctr">
                <a:spcBef>
                  <a:spcPts val="0"/>
                </a:spcBef>
                <a:spcAft>
                  <a:spcPts val="0"/>
                </a:spcAft>
              </a:pPr>
              <a:r>
                <a:rPr lang="en-US" sz="3200">
                  <a:solidFill>
                    <a:srgbClr val="002060"/>
                  </a:solidFill>
                  <a:latin typeface="Arial" panose="020B0604020202020204" pitchFamily="34" charset="0"/>
                  <a:ea typeface="Times New Roman" panose="02020603050405020304" pitchFamily="18" charset="0"/>
                  <a:cs typeface="Arial" panose="020B0604020202020204" pitchFamily="34" charset="0"/>
                </a:rPr>
                <a:t>Ông tôi.</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861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847068" y="1305037"/>
            <a:ext cx="8734425" cy="4339650"/>
          </a:xfrm>
          <a:prstGeom prst="rect">
            <a:avLst/>
          </a:prstGeom>
          <a:noFill/>
        </p:spPr>
        <p:txBody>
          <a:bodyPr wrap="square">
            <a:spAutoFit/>
          </a:bodyPr>
          <a:lstStyle/>
          <a:p>
            <a:pPr algn="just">
              <a:defRPr/>
            </a:pPr>
            <a:r>
              <a:rPr lang="en-US" sz="6600" b="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nl-NL" sz="4800" b="1">
                <a:solidFill>
                  <a:schemeClr val="accent6">
                    <a:lumMod val="50000"/>
                  </a:schemeClr>
                </a:solidFill>
              </a:rPr>
              <a:t> </a:t>
            </a:r>
            <a:r>
              <a:rPr lang="nl-NL" sz="4800" b="1">
                <a:solidFill>
                  <a:srgbClr val="C00000"/>
                </a:solidFill>
              </a:rPr>
              <a:t>Tranh 1</a:t>
            </a:r>
            <a:r>
              <a:rPr lang="nl-NL" sz="4800" b="1">
                <a:solidFill>
                  <a:schemeClr val="accent6">
                    <a:lumMod val="50000"/>
                  </a:schemeClr>
                </a:solidFill>
              </a:rPr>
              <a:t>: Nhà tôi có vườn cây ăn quả xum xuê. Từ khi tôi còn bé tí, ông tôi đã làm vườn, trồng các loại cây ăn quả.</a:t>
            </a:r>
            <a:endParaRPr lang="en-US" sz="4800" b="1">
              <a:solidFill>
                <a:schemeClr val="accent6">
                  <a:lumMod val="50000"/>
                </a:schemeClr>
              </a:solidFill>
            </a:endParaRPr>
          </a:p>
          <a:p>
            <a:pPr algn="just">
              <a:defRPr/>
            </a:pP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154066247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847068" y="1305037"/>
            <a:ext cx="8734425" cy="4339650"/>
          </a:xfrm>
          <a:prstGeom prst="rect">
            <a:avLst/>
          </a:prstGeom>
          <a:noFill/>
        </p:spPr>
        <p:txBody>
          <a:bodyPr wrap="square">
            <a:spAutoFit/>
          </a:bodyPr>
          <a:lstStyle/>
          <a:p>
            <a:pPr lvl="0" algn="just">
              <a:defRPr/>
            </a:pPr>
            <a:r>
              <a:rPr kumimoji="0" lang="en-US" sz="6600" b="1" i="0" u="none" strike="noStrike" kern="1200" cap="none" spc="0" normalizeH="0" baseline="0" noProof="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nl-NL" sz="4800" b="1" i="0" u="none" strike="noStrike" kern="1200" cap="none" spc="0" normalizeH="0" baseline="0" noProof="0">
                <a:ln>
                  <a:noFill/>
                </a:ln>
                <a:solidFill>
                  <a:schemeClr val="accent6">
                    <a:lumMod val="50000"/>
                  </a:schemeClr>
                </a:solidFill>
                <a:effectLst/>
                <a:uLnTx/>
                <a:uFillTx/>
                <a:latin typeface="思源黑体 Medium"/>
                <a:cs typeface="+mn-cs"/>
              </a:rPr>
              <a:t> </a:t>
            </a:r>
            <a:r>
              <a:rPr lang="nl-NL" sz="4800" b="1">
                <a:solidFill>
                  <a:srgbClr val="C00000"/>
                </a:solidFill>
              </a:rPr>
              <a:t>Tranh 2:</a:t>
            </a:r>
            <a:r>
              <a:rPr lang="nl-NL" sz="4800" b="1">
                <a:solidFill>
                  <a:schemeClr val="accent6">
                    <a:lumMod val="50000"/>
                  </a:schemeClr>
                </a:solidFill>
              </a:rPr>
              <a:t> Thỉnh thoảng ông bế tôi ra vườn đi dạo. Ông nói cho tôi biết tên từng loại cây trong vườn</a:t>
            </a:r>
            <a:r>
              <a:rPr lang="nl-NL" i="1">
                <a:solidFill>
                  <a:schemeClr val="accent6">
                    <a:lumMod val="50000"/>
                  </a:schemeClr>
                </a:solidFill>
              </a:rPr>
              <a:t>.</a:t>
            </a:r>
            <a:r>
              <a:rPr kumimoji="0" lang="nl-NL" sz="4800" b="1" i="0" u="none" strike="noStrike" kern="1200" cap="none" spc="0" normalizeH="0" baseline="0" noProof="0">
                <a:ln>
                  <a:noFill/>
                </a:ln>
                <a:solidFill>
                  <a:schemeClr val="accent6">
                    <a:lumMod val="50000"/>
                  </a:schemeClr>
                </a:solidFill>
                <a:effectLst/>
                <a:uLnTx/>
                <a:uFillTx/>
                <a:latin typeface="思源黑体 Medium"/>
                <a:cs typeface="+mn-cs"/>
              </a:rPr>
              <a:t>.</a:t>
            </a:r>
            <a:endParaRPr kumimoji="0" lang="en-US" sz="4800" b="1" i="0" u="none" strike="noStrike" kern="1200" cap="none" spc="0" normalizeH="0" baseline="0" noProof="0">
              <a:ln>
                <a:noFill/>
              </a:ln>
              <a:solidFill>
                <a:schemeClr val="accent6">
                  <a:lumMod val="50000"/>
                </a:schemeClr>
              </a:solidFill>
              <a:effectLst/>
              <a:uLnTx/>
              <a:uFillTx/>
              <a:latin typeface="思源黑体 Medium"/>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dirty="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75088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81325" y="1145380"/>
            <a:ext cx="8734425" cy="4001095"/>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nl-NL" sz="4000" b="1" i="0" u="none" strike="noStrike" kern="1200" cap="none" spc="0" normalizeH="0" baseline="0" noProof="0">
                <a:ln>
                  <a:noFill/>
                </a:ln>
                <a:solidFill>
                  <a:schemeClr val="accent6">
                    <a:lumMod val="50000"/>
                  </a:schemeClr>
                </a:solidFill>
                <a:effectLst/>
                <a:uLnTx/>
                <a:uFillTx/>
                <a:latin typeface="思源黑体 Medium"/>
              </a:rPr>
              <a:t> </a:t>
            </a:r>
            <a:r>
              <a:rPr lang="nl-NL" sz="4000" b="1">
                <a:solidFill>
                  <a:srgbClr val="C00000"/>
                </a:solidFill>
              </a:rPr>
              <a:t>Tranh 3:</a:t>
            </a:r>
            <a:r>
              <a:rPr lang="nl-NL" sz="4000" b="1">
                <a:solidFill>
                  <a:schemeClr val="accent6">
                    <a:lumMod val="50000"/>
                  </a:schemeClr>
                </a:solidFill>
              </a:rPr>
              <a:t> Cây cối trong vườn ngày một vươn cao và tôi thì ngày một khôn lớn. Tôi đã biết theo ông ra vườn chăm sóc từng gốc cây. Ông nhổ cỏ, vun gốc cho cây. Ông hướng dẫn tôi tưới nước cho cây. Làm việc cùng ông thật là vui</a:t>
            </a:r>
            <a:endParaRPr lang="vi-VN" sz="4000" b="1" dirty="0">
              <a:solidFill>
                <a:schemeClr val="accent6">
                  <a:lumMod val="50000"/>
                </a:schemeClr>
              </a:solidFill>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37932711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81325" y="1247149"/>
            <a:ext cx="8734425" cy="4001095"/>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nl-NL" sz="4000" b="1" i="0" u="none" strike="noStrike" kern="1200" cap="none" spc="0" normalizeH="0" baseline="0" noProof="0">
                <a:ln>
                  <a:noFill/>
                </a:ln>
                <a:solidFill>
                  <a:srgbClr val="C00000"/>
                </a:solidFill>
                <a:effectLst/>
                <a:uLnTx/>
                <a:uFillTx/>
                <a:latin typeface="思源黑体 Medium"/>
              </a:rPr>
              <a:t> </a:t>
            </a:r>
            <a:r>
              <a:rPr lang="nl-NL" sz="4000" b="1">
                <a:solidFill>
                  <a:srgbClr val="C00000"/>
                </a:solidFill>
              </a:rPr>
              <a:t>Tranh 4: </a:t>
            </a:r>
            <a:r>
              <a:rPr lang="nl-NL" sz="4000" b="1">
                <a:solidFill>
                  <a:schemeClr val="accent6">
                    <a:lumMod val="50000"/>
                  </a:schemeClr>
                </a:solidFill>
              </a:rPr>
              <a:t>Bây giờ, cây trong vườn ông trồng đã trĩu quả, đền ơn người trồng và chăm bón. Ông hái cho tôi những trái cây đầu mùa thơm ngon nhất. Ông ơi, cháu cảm ơn ông – người trồng cây  cho cháu hái quả ngọt.</a:t>
            </a:r>
            <a:endParaRPr lang="vi-VN" sz="4000" b="1" dirty="0">
              <a:solidFill>
                <a:schemeClr val="accent6">
                  <a:lumMod val="50000"/>
                </a:schemeClr>
              </a:solidFill>
            </a:endParaRP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7331886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56045B1-9D01-4969-A098-E306974C2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8" name="TextBox 7">
            <a:extLst>
              <a:ext uri="{FF2B5EF4-FFF2-40B4-BE49-F238E27FC236}">
                <a16:creationId xmlns:a16="http://schemas.microsoft.com/office/drawing/2014/main" id="{717CD376-841E-4D16-8471-B8115C4A68EF}"/>
              </a:ext>
            </a:extLst>
          </p:cNvPr>
          <p:cNvSpPr txBox="1"/>
          <p:nvPr/>
        </p:nvSpPr>
        <p:spPr>
          <a:xfrm>
            <a:off x="3531161" y="200734"/>
            <a:ext cx="5438274" cy="769441"/>
          </a:xfrm>
          <a:prstGeom prst="rect">
            <a:avLst/>
          </a:prstGeom>
          <a:noFill/>
        </p:spPr>
        <p:txBody>
          <a:bodyPr wrap="square" rtlCol="0">
            <a:spAutoFit/>
          </a:bodyPr>
          <a:lstStyle/>
          <a:p>
            <a:pPr algn="ctr">
              <a:defRPr/>
            </a:pP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7C00AB1A-E775-48D5-A7F5-C97E88B5400B}"/>
              </a:ext>
            </a:extLst>
          </p:cNvPr>
          <p:cNvGrpSpPr/>
          <p:nvPr/>
        </p:nvGrpSpPr>
        <p:grpSpPr>
          <a:xfrm>
            <a:off x="731809" y="1087071"/>
            <a:ext cx="2935362" cy="2926080"/>
            <a:chOff x="1105147" y="1463040"/>
            <a:chExt cx="2935362" cy="2926080"/>
          </a:xfrm>
        </p:grpSpPr>
        <p:pic>
          <p:nvPicPr>
            <p:cNvPr id="10" name="Picture 9" descr="A picture containing icon&#10;&#10;Description automatically generated">
              <a:extLst>
                <a:ext uri="{FF2B5EF4-FFF2-40B4-BE49-F238E27FC236}">
                  <a16:creationId xmlns:a16="http://schemas.microsoft.com/office/drawing/2014/main" id="{F7F66346-141B-4310-B694-B273C33B8FC3}"/>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DA68C975-496B-4356-A862-DF420BFD0FED}"/>
                </a:ext>
              </a:extLst>
            </p:cNvPr>
            <p:cNvSpPr txBox="1"/>
            <p:nvPr/>
          </p:nvSpPr>
          <p:spPr>
            <a:xfrm>
              <a:off x="1399778" y="2177030"/>
              <a:ext cx="2346100" cy="1477328"/>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AB0964BE-2278-470B-80BC-E290514AE10C}"/>
              </a:ext>
            </a:extLst>
          </p:cNvPr>
          <p:cNvGrpSpPr/>
          <p:nvPr/>
        </p:nvGrpSpPr>
        <p:grpSpPr>
          <a:xfrm>
            <a:off x="4463844" y="982349"/>
            <a:ext cx="3898325"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A887301B-6419-40A6-B7A2-C301F0CED463}"/>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9073579E-FD92-4879-A168-00308669A1D6}"/>
                </a:ext>
              </a:extLst>
            </p:cNvPr>
            <p:cNvSpPr txBox="1"/>
            <p:nvPr/>
          </p:nvSpPr>
          <p:spPr>
            <a:xfrm>
              <a:off x="4856061" y="1684943"/>
              <a:ext cx="2935362" cy="1015663"/>
            </a:xfrm>
            <a:prstGeom prst="rect">
              <a:avLst/>
            </a:prstGeom>
            <a:noFill/>
          </p:spPr>
          <p:txBody>
            <a:bodyPr wrap="square">
              <a:spAutoFit/>
            </a:bodyPr>
            <a:lstStyle/>
            <a:p>
              <a:pPr algn="ctr">
                <a:defRPr/>
              </a:pPr>
              <a:r>
                <a:rPr lang="en-US" sz="3000" b="1" dirty="0">
                  <a:solidFill>
                    <a:srgbClr val="FF3300"/>
                  </a:solidFill>
                  <a:latin typeface="Calibri" panose="020F0502020204030204" pitchFamily="34" charset="0"/>
                  <a:cs typeface="Calibri" panose="020F0502020204030204" pitchFamily="34" charset="0"/>
                </a:rPr>
                <a:t>Nghe </a:t>
              </a:r>
              <a:r>
                <a:rPr lang="en-US" sz="3000" b="1" dirty="0" err="1">
                  <a:solidFill>
                    <a:srgbClr val="FF3300"/>
                  </a:solidFill>
                  <a:latin typeface="Calibri" panose="020F0502020204030204" pitchFamily="34" charset="0"/>
                  <a:cs typeface="Calibri" panose="020F0502020204030204" pitchFamily="34" charset="0"/>
                </a:rPr>
                <a:t>bạn</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góp</a:t>
              </a:r>
              <a:r>
                <a:rPr lang="en-US" sz="3000" b="1" dirty="0">
                  <a:solidFill>
                    <a:srgbClr val="FF3300"/>
                  </a:solidFill>
                  <a:latin typeface="Calibri" panose="020F0502020204030204" pitchFamily="34" charset="0"/>
                  <a:cs typeface="Calibri" panose="020F0502020204030204" pitchFamily="34" charset="0"/>
                </a:rPr>
                <a:t> ý </a:t>
              </a:r>
              <a:r>
                <a:rPr lang="en-US" sz="3000" b="1" dirty="0" err="1">
                  <a:solidFill>
                    <a:srgbClr val="FF3300"/>
                  </a:solidFill>
                  <a:latin typeface="Calibri" panose="020F0502020204030204" pitchFamily="34" charset="0"/>
                  <a:cs typeface="Calibri" panose="020F0502020204030204" pitchFamily="34" charset="0"/>
                </a:rPr>
                <a:t>cho</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của</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mình</a:t>
              </a:r>
              <a:endParaRPr lang="en-US" sz="3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B08E86F-13D8-4A0B-A1C6-32240508E1C4}"/>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B8CF6E57-FBA2-479C-857E-A36137F9E2C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08FA5F37-9713-4647-B5CF-D7D7AC1869F5}"/>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Sửa</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lại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cho</a:t>
              </a:r>
              <a:r>
                <a:rPr lang="en-US" sz="3000" b="1" dirty="0">
                  <a:solidFill>
                    <a:srgbClr val="FF0066"/>
                  </a:solidFill>
                  <a:latin typeface="Calibri" panose="020F0502020204030204" pitchFamily="34" charset="0"/>
                  <a:cs typeface="Calibri" panose="020F0502020204030204" pitchFamily="34" charset="0"/>
                </a:rPr>
                <a:t> hay </a:t>
              </a:r>
              <a:r>
                <a:rPr lang="en-US" sz="3000" b="1" dirty="0" err="1">
                  <a:solidFill>
                    <a:srgbClr val="FF0066"/>
                  </a:solidFill>
                  <a:latin typeface="Calibri" panose="020F0502020204030204" pitchFamily="34" charset="0"/>
                  <a:cs typeface="Calibri" panose="020F0502020204030204" pitchFamily="34" charset="0"/>
                </a:rPr>
                <a:t>hơn</a:t>
              </a:r>
              <a:endParaRPr lang="en-US" sz="3000" dirty="0">
                <a:solidFill>
                  <a:prstClr val="black"/>
                </a:solidFill>
                <a:latin typeface="Calibri" panose="020F0502020204030204" pitchFamily="34" charset="0"/>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FBDD1806-7EB3-4A94-AF57-E299DA5B1C2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18031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2A95A7B-60FC-4323-99D5-5CA65769676E}"/>
              </a:ext>
            </a:extLst>
          </p:cNvPr>
          <p:cNvGrpSpPr/>
          <p:nvPr/>
        </p:nvGrpSpPr>
        <p:grpSpPr>
          <a:xfrm>
            <a:off x="1874262" y="1400876"/>
            <a:ext cx="8869937" cy="1366288"/>
            <a:chOff x="5835193" y="1564848"/>
            <a:chExt cx="4157220" cy="955172"/>
          </a:xfrm>
          <a:solidFill>
            <a:srgbClr val="BDEEFF"/>
          </a:solidFill>
        </p:grpSpPr>
        <p:sp>
          <p:nvSpPr>
            <p:cNvPr id="14" name="Rounded Rectangular Callout 28">
              <a:extLst>
                <a:ext uri="{FF2B5EF4-FFF2-40B4-BE49-F238E27FC236}">
                  <a16:creationId xmlns:a16="http://schemas.microsoft.com/office/drawing/2014/main" id="{FBAAD2E0-2FB4-48F3-A32B-DB252C2C683B}"/>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12F1258C-58CE-4093-9737-7874722FFD08}"/>
                </a:ext>
              </a:extLst>
            </p:cNvPr>
            <p:cNvSpPr/>
            <p:nvPr/>
          </p:nvSpPr>
          <p:spPr>
            <a:xfrm>
              <a:off x="5979062" y="1664239"/>
              <a:ext cx="3831999" cy="855781"/>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học xong bài hôm nay, em có cảm nhận hay ý kiến gì không?</a:t>
              </a:r>
              <a:endParaRPr kumimoji="0" lang="en-US" sz="3600" b="1" i="0" u="none" strike="noStrike" kern="1200" cap="none" spc="0" normalizeH="0" baseline="0" noProof="0" dirty="0">
                <a:ln>
                  <a:noFill/>
                </a:ln>
                <a:solidFill>
                  <a:srgbClr val="75707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8E221B83-170C-4819-B7C6-1212236336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724" y="2578962"/>
            <a:ext cx="3349125" cy="2599830"/>
          </a:xfrm>
          <a:prstGeom prst="rect">
            <a:avLst/>
          </a:prstGeom>
        </p:spPr>
      </p:pic>
    </p:spTree>
    <p:extLst>
      <p:ext uri="{BB962C8B-B14F-4D97-AF65-F5344CB8AC3E}">
        <p14:creationId xmlns:p14="http://schemas.microsoft.com/office/powerpoint/2010/main" val="4557578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1">
            <a:extLst>
              <a:ext uri="{FF2B5EF4-FFF2-40B4-BE49-F238E27FC236}">
                <a16:creationId xmlns:a16="http://schemas.microsoft.com/office/drawing/2014/main" id="{ADD2FF39-E238-44DE-8FE7-E8DC90E75738}"/>
              </a:ext>
            </a:extLst>
          </p:cNvPr>
          <p:cNvPicPr>
            <a:picLocks noChangeAspect="1"/>
          </p:cNvPicPr>
          <p:nvPr/>
        </p:nvPicPr>
        <p:blipFill>
          <a:blip r:embed="rId3"/>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19" name="Picture 18">
            <a:extLst>
              <a:ext uri="{FF2B5EF4-FFF2-40B4-BE49-F238E27FC236}">
                <a16:creationId xmlns:a16="http://schemas.microsoft.com/office/drawing/2014/main" id="{71F0C9D9-6446-4C3F-99E7-286663CDBE9D}"/>
              </a:ext>
            </a:extLst>
          </p:cNvPr>
          <p:cNvPicPr>
            <a:picLocks noChangeAspect="1"/>
          </p:cNvPicPr>
          <p:nvPr/>
        </p:nvPicPr>
        <p:blipFill>
          <a:blip r:embed="rId4"/>
          <a:stretch>
            <a:fillRect/>
          </a:stretch>
        </p:blipFill>
        <p:spPr>
          <a:xfrm>
            <a:off x="2977625" y="2217554"/>
            <a:ext cx="6236749" cy="2627604"/>
          </a:xfrm>
          <a:prstGeom prst="rect">
            <a:avLst/>
          </a:prstGeom>
        </p:spPr>
      </p:pic>
    </p:spTree>
    <p:extLst>
      <p:ext uri="{BB962C8B-B14F-4D97-AF65-F5344CB8AC3E}">
        <p14:creationId xmlns:p14="http://schemas.microsoft.com/office/powerpoint/2010/main" val="3795275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A74BA2D-DABF-4AA3-84E9-E7C81F525B0E}"/>
              </a:ext>
            </a:extLst>
          </p:cNvPr>
          <p:cNvGraphicFramePr>
            <a:graphicFrameLocks noGrp="1"/>
          </p:cNvGraphicFramePr>
          <p:nvPr>
            <p:extLst>
              <p:ext uri="{D42A27DB-BD31-4B8C-83A1-F6EECF244321}">
                <p14:modId xmlns:p14="http://schemas.microsoft.com/office/powerpoint/2010/main" val="501927180"/>
              </p:ext>
            </p:extLst>
          </p:nvPr>
        </p:nvGraphicFramePr>
        <p:xfrm>
          <a:off x="834570" y="1822753"/>
          <a:ext cx="10762344" cy="3200400"/>
        </p:xfrm>
        <a:graphic>
          <a:graphicData uri="http://schemas.openxmlformats.org/drawingml/2006/table">
            <a:tbl>
              <a:tblPr firstRow="1" bandRow="1">
                <a:tableStyleId>{5C22544A-7EE6-4342-B048-85BDC9FD1C3A}</a:tableStyleId>
              </a:tblPr>
              <a:tblGrid>
                <a:gridCol w="3055259">
                  <a:extLst>
                    <a:ext uri="{9D8B030D-6E8A-4147-A177-3AD203B41FA5}">
                      <a16:colId xmlns:a16="http://schemas.microsoft.com/office/drawing/2014/main" val="2388047322"/>
                    </a:ext>
                  </a:extLst>
                </a:gridCol>
                <a:gridCol w="7707085">
                  <a:extLst>
                    <a:ext uri="{9D8B030D-6E8A-4147-A177-3AD203B41FA5}">
                      <a16:colId xmlns:a16="http://schemas.microsoft.com/office/drawing/2014/main" val="3657989453"/>
                    </a:ext>
                  </a:extLst>
                </a:gridCol>
              </a:tblGrid>
              <a:tr h="370840">
                <a:tc>
                  <a:txBody>
                    <a:bodyPr/>
                    <a:lstStyle/>
                    <a:p>
                      <a:pPr algn="ctr"/>
                      <a:r>
                        <a:rPr lang="en-US" sz="3600">
                          <a:solidFill>
                            <a:schemeClr val="bg1"/>
                          </a:solidFill>
                        </a:rPr>
                        <a:t>Cột A</a:t>
                      </a:r>
                    </a:p>
                  </a:txBody>
                  <a:tcPr>
                    <a:solidFill>
                      <a:srgbClr val="C00000"/>
                    </a:solidFill>
                  </a:tcPr>
                </a:tc>
                <a:tc>
                  <a:txBody>
                    <a:bodyPr/>
                    <a:lstStyle/>
                    <a:p>
                      <a:pPr algn="ctr"/>
                      <a:r>
                        <a:rPr lang="en-US" sz="3600">
                          <a:solidFill>
                            <a:schemeClr val="bg1"/>
                          </a:solidFill>
                        </a:rPr>
                        <a:t>Cột B</a:t>
                      </a:r>
                    </a:p>
                  </a:txBody>
                  <a:tcPr>
                    <a:solidFill>
                      <a:srgbClr val="C00000"/>
                    </a:solidFill>
                  </a:tcPr>
                </a:tc>
                <a:extLst>
                  <a:ext uri="{0D108BD9-81ED-4DB2-BD59-A6C34878D82A}">
                    <a16:rowId xmlns:a16="http://schemas.microsoft.com/office/drawing/2014/main" val="2889591727"/>
                  </a:ext>
                </a:extLst>
              </a:tr>
              <a:tr h="370840">
                <a:tc>
                  <a:txBody>
                    <a:bodyPr/>
                    <a:lstStyle/>
                    <a:p>
                      <a:pPr algn="ctr"/>
                      <a:r>
                        <a:rPr lang="en-US" sz="3600">
                          <a:solidFill>
                            <a:schemeClr val="accent6">
                              <a:lumMod val="50000"/>
                            </a:schemeClr>
                          </a:solidFill>
                        </a:rPr>
                        <a:t>Câu kể</a:t>
                      </a:r>
                    </a:p>
                  </a:txBody>
                  <a:tcPr/>
                </a:tc>
                <a:tc>
                  <a:txBody>
                    <a:bodyPr/>
                    <a:lstStyle/>
                    <a:p>
                      <a:pPr algn="l"/>
                      <a:r>
                        <a:rPr lang="nl-NL" sz="3600" kern="1200">
                          <a:solidFill>
                            <a:schemeClr val="accent6">
                              <a:lumMod val="50000"/>
                            </a:schemeClr>
                          </a:solidFill>
                          <a:effectLst/>
                          <a:latin typeface="+mn-lt"/>
                          <a:ea typeface="+mn-ea"/>
                          <a:cs typeface="+mn-cs"/>
                        </a:rPr>
                        <a:t>1. Cái bút này rất đẹp.</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3794940470"/>
                  </a:ext>
                </a:extLst>
              </a:tr>
              <a:tr h="370840">
                <a:tc>
                  <a:txBody>
                    <a:bodyPr/>
                    <a:lstStyle/>
                    <a:p>
                      <a:pPr algn="ctr"/>
                      <a:r>
                        <a:rPr lang="en-US" sz="3600">
                          <a:solidFill>
                            <a:schemeClr val="accent6">
                              <a:lumMod val="50000"/>
                            </a:schemeClr>
                          </a:solidFill>
                        </a:rPr>
                        <a:t>Câu hỏi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kern="1200">
                          <a:solidFill>
                            <a:schemeClr val="accent6">
                              <a:lumMod val="50000"/>
                            </a:schemeClr>
                          </a:solidFill>
                          <a:effectLst/>
                          <a:latin typeface="+mn-lt"/>
                          <a:ea typeface="+mn-ea"/>
                          <a:cs typeface="+mn-cs"/>
                        </a:rPr>
                        <a:t>2. Sao hôm nay mẹ đi làm về sớm thế ạ?</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4024975195"/>
                  </a:ext>
                </a:extLst>
              </a:tr>
              <a:tr h="370840">
                <a:tc>
                  <a:txBody>
                    <a:bodyPr/>
                    <a:lstStyle/>
                    <a:p>
                      <a:pPr algn="ctr"/>
                      <a:r>
                        <a:rPr lang="en-US" sz="3600">
                          <a:solidFill>
                            <a:schemeClr val="accent6">
                              <a:lumMod val="50000"/>
                            </a:schemeClr>
                          </a:solidFill>
                        </a:rPr>
                        <a:t>Câu cảm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kern="1200">
                          <a:solidFill>
                            <a:schemeClr val="accent6">
                              <a:lumMod val="50000"/>
                            </a:schemeClr>
                          </a:solidFill>
                          <a:effectLst/>
                          <a:latin typeface="+mn-lt"/>
                          <a:ea typeface="+mn-ea"/>
                          <a:cs typeface="+mn-cs"/>
                        </a:rPr>
                        <a:t>3. A, mẹ đã về!</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3650684514"/>
                  </a:ext>
                </a:extLst>
              </a:tr>
              <a:tr h="370840">
                <a:tc>
                  <a:txBody>
                    <a:bodyPr/>
                    <a:lstStyle/>
                    <a:p>
                      <a:pPr algn="ctr"/>
                      <a:r>
                        <a:rPr lang="en-US" sz="3600">
                          <a:solidFill>
                            <a:schemeClr val="accent6">
                              <a:lumMod val="50000"/>
                            </a:schemeClr>
                          </a:solidFill>
                        </a:rPr>
                        <a:t>Câu khiến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kern="1200">
                          <a:solidFill>
                            <a:schemeClr val="accent6">
                              <a:lumMod val="50000"/>
                            </a:schemeClr>
                          </a:solidFill>
                          <a:effectLst/>
                          <a:latin typeface="+mn-lt"/>
                          <a:ea typeface="+mn-ea"/>
                          <a:cs typeface="+mn-cs"/>
                        </a:rPr>
                        <a:t>4. Hãy đóng giúp cô cái cửa!</a:t>
                      </a:r>
                      <a:endParaRPr lang="en-US" sz="3600" kern="1200">
                        <a:solidFill>
                          <a:schemeClr val="accent6">
                            <a:lumMod val="50000"/>
                          </a:schemeClr>
                        </a:solidFill>
                        <a:effectLst/>
                        <a:latin typeface="+mn-lt"/>
                        <a:ea typeface="+mn-ea"/>
                        <a:cs typeface="+mn-cs"/>
                      </a:endParaRPr>
                    </a:p>
                  </a:txBody>
                  <a:tcPr/>
                </a:tc>
                <a:extLst>
                  <a:ext uri="{0D108BD9-81ED-4DB2-BD59-A6C34878D82A}">
                    <a16:rowId xmlns:a16="http://schemas.microsoft.com/office/drawing/2014/main" val="4217989156"/>
                  </a:ext>
                </a:extLst>
              </a:tr>
            </a:tbl>
          </a:graphicData>
        </a:graphic>
      </p:graphicFrame>
    </p:spTree>
    <p:extLst>
      <p:ext uri="{BB962C8B-B14F-4D97-AF65-F5344CB8AC3E}">
        <p14:creationId xmlns:p14="http://schemas.microsoft.com/office/powerpoint/2010/main" val="3885448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4;p20"/>
          <p:cNvSpPr txBox="1">
            <a:spLocks/>
          </p:cNvSpPr>
          <p:nvPr/>
        </p:nvSpPr>
        <p:spPr>
          <a:xfrm>
            <a:off x="2009333" y="251676"/>
            <a:ext cx="7639933" cy="6566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Thứ</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ngày</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tháng</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năm</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 2022</a:t>
            </a:r>
          </a:p>
        </p:txBody>
      </p:sp>
      <p:sp>
        <p:nvSpPr>
          <p:cNvPr id="6" name="TextBox 5">
            <a:extLst>
              <a:ext uri="{FF2B5EF4-FFF2-40B4-BE49-F238E27FC236}">
                <a16:creationId xmlns:a16="http://schemas.microsoft.com/office/drawing/2014/main" id="{548F3E1E-BAB9-408D-BBCA-1FE6D286CC87}"/>
              </a:ext>
            </a:extLst>
          </p:cNvPr>
          <p:cNvSpPr txBox="1"/>
          <p:nvPr/>
        </p:nvSpPr>
        <p:spPr>
          <a:xfrm>
            <a:off x="4476750" y="908353"/>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1" name="图片 79">
            <a:extLst>
              <a:ext uri="{FF2B5EF4-FFF2-40B4-BE49-F238E27FC236}">
                <a16:creationId xmlns:a16="http://schemas.microsoft.com/office/drawing/2014/main" id="{039559A8-C8C2-4576-AB63-3581141C8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489" y="3510069"/>
            <a:ext cx="1483473" cy="3245891"/>
          </a:xfrm>
          <a:prstGeom prst="rect">
            <a:avLst/>
          </a:prstGeom>
        </p:spPr>
      </p:pic>
      <p:sp>
        <p:nvSpPr>
          <p:cNvPr id="2" name="Rectangle 1">
            <a:extLst>
              <a:ext uri="{FF2B5EF4-FFF2-40B4-BE49-F238E27FC236}">
                <a16:creationId xmlns:a16="http://schemas.microsoft.com/office/drawing/2014/main" id="{4C400241-DB15-40E0-8B93-C4E1144A9E4D}"/>
              </a:ext>
            </a:extLst>
          </p:cNvPr>
          <p:cNvSpPr/>
          <p:nvPr/>
        </p:nvSpPr>
        <p:spPr>
          <a:xfrm>
            <a:off x="3110574" y="2149805"/>
            <a:ext cx="5437450" cy="2123658"/>
          </a:xfrm>
          <a:prstGeom prst="rect">
            <a:avLst/>
          </a:prstGeom>
          <a:noFill/>
        </p:spPr>
        <p:txBody>
          <a:bodyPr wrap="none" lIns="91440" tIns="45720" rIns="91440" bIns="45720">
            <a:spAutoFit/>
          </a:bodyPr>
          <a:lstStyle/>
          <a:p>
            <a:pPr algn="ctr"/>
            <a:r>
              <a:rPr lang="en-US" sz="6600" b="1">
                <a:ln w="22225">
                  <a:solidFill>
                    <a:schemeClr val="accent2"/>
                  </a:solidFill>
                  <a:prstDash val="solid"/>
                </a:ln>
                <a:solidFill>
                  <a:srgbClr val="FF0000"/>
                </a:solidFill>
              </a:rPr>
              <a:t>Ôn tập học kì 1</a:t>
            </a:r>
          </a:p>
          <a:p>
            <a:pPr algn="ctr"/>
            <a:r>
              <a:rPr lang="en-US" sz="6600" b="1" cap="none" spc="0">
                <a:ln w="22225">
                  <a:solidFill>
                    <a:schemeClr val="accent2"/>
                  </a:solidFill>
                  <a:prstDash val="solid"/>
                </a:ln>
                <a:solidFill>
                  <a:srgbClr val="FF0000"/>
                </a:solidFill>
                <a:effectLst/>
              </a:rPr>
              <a:t>(tiết 5)</a:t>
            </a:r>
          </a:p>
        </p:txBody>
      </p:sp>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B5300-3D1E-4A28-A60B-F8E42CE667FF}"/>
              </a:ext>
            </a:extLst>
          </p:cNvPr>
          <p:cNvSpPr/>
          <p:nvPr/>
        </p:nvSpPr>
        <p:spPr>
          <a:xfrm>
            <a:off x="803123" y="567748"/>
            <a:ext cx="2940356" cy="584775"/>
          </a:xfrm>
          <a:prstGeom prst="rect">
            <a:avLst/>
          </a:prstGeom>
          <a:noFill/>
        </p:spPr>
        <p:txBody>
          <a:bodyPr wrap="none" lIns="91440" tIns="45720" rIns="91440" bIns="45720">
            <a:spAutoFit/>
          </a:bodyPr>
          <a:lstStyle/>
          <a:p>
            <a:pPr algn="ctr"/>
            <a:r>
              <a:rPr lang="en-US" sz="3200" b="1">
                <a:ln w="22225">
                  <a:solidFill>
                    <a:schemeClr val="accent2"/>
                  </a:solidFill>
                  <a:prstDash val="solid"/>
                </a:ln>
                <a:solidFill>
                  <a:schemeClr val="accent6">
                    <a:lumMod val="50000"/>
                  </a:schemeClr>
                </a:solidFill>
              </a:rPr>
              <a:t>Yêu cầu cần đạt:</a:t>
            </a:r>
            <a:endParaRPr lang="en-US" sz="3200" b="1" cap="none" spc="0">
              <a:ln w="22225">
                <a:solidFill>
                  <a:schemeClr val="accent2"/>
                </a:solidFill>
                <a:prstDash val="solid"/>
              </a:ln>
              <a:solidFill>
                <a:schemeClr val="accent6">
                  <a:lumMod val="50000"/>
                </a:schemeClr>
              </a:solidFill>
              <a:effectLst/>
            </a:endParaRPr>
          </a:p>
        </p:txBody>
      </p:sp>
      <p:sp>
        <p:nvSpPr>
          <p:cNvPr id="3" name="TextBox 2">
            <a:extLst>
              <a:ext uri="{FF2B5EF4-FFF2-40B4-BE49-F238E27FC236}">
                <a16:creationId xmlns:a16="http://schemas.microsoft.com/office/drawing/2014/main" id="{1F8A7B26-914C-4130-B9D3-30349F99E581}"/>
              </a:ext>
            </a:extLst>
          </p:cNvPr>
          <p:cNvSpPr txBox="1"/>
          <p:nvPr/>
        </p:nvSpPr>
        <p:spPr>
          <a:xfrm>
            <a:off x="2273301" y="1393371"/>
            <a:ext cx="8128000" cy="3416320"/>
          </a:xfrm>
          <a:prstGeom prst="rect">
            <a:avLst/>
          </a:prstGeom>
          <a:noFill/>
        </p:spPr>
        <p:txBody>
          <a:bodyPr wrap="square" rtlCol="0">
            <a:spAutoFit/>
          </a:bodyPr>
          <a:lstStyle/>
          <a:p>
            <a:pPr algn="just"/>
            <a:r>
              <a:rPr lang="en-US" sz="3600" b="1">
                <a:solidFill>
                  <a:srgbClr val="00B050"/>
                </a:solidFill>
              </a:rPr>
              <a:t>-</a:t>
            </a:r>
            <a:r>
              <a:rPr lang="nl-NL" sz="3600" b="1">
                <a:solidFill>
                  <a:srgbClr val="00B050"/>
                </a:solidFill>
              </a:rPr>
              <a:t> Biết kể câu chuyện đơn giản dựa vào gợi ý, biết nói theo đề tài (chủ điểm) phù hợp với lứa tuổi.</a:t>
            </a:r>
          </a:p>
          <a:p>
            <a:pPr algn="just"/>
            <a:r>
              <a:rPr lang="nl-NL" sz="3600" b="1">
                <a:solidFill>
                  <a:srgbClr val="00B050"/>
                </a:solidFill>
              </a:rPr>
              <a:t>- Viết được một đoạn văn ngắn dựa vào nội dung tranh đã khai thác.</a:t>
            </a:r>
            <a:endParaRPr lang="en-US" sz="3600" b="1">
              <a:solidFill>
                <a:srgbClr val="00B050"/>
              </a:solidFill>
            </a:endParaRPr>
          </a:p>
          <a:p>
            <a:pPr algn="just"/>
            <a:endParaRPr lang="en-US" sz="3600" b="1">
              <a:solidFill>
                <a:srgbClr val="00B050"/>
              </a:solidFill>
            </a:endParaRPr>
          </a:p>
        </p:txBody>
      </p:sp>
    </p:spTree>
    <p:extLst>
      <p:ext uri="{BB962C8B-B14F-4D97-AF65-F5344CB8AC3E}">
        <p14:creationId xmlns:p14="http://schemas.microsoft.com/office/powerpoint/2010/main" val="16037472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314323" y="0"/>
            <a:ext cx="11734804" cy="1371600"/>
            <a:chOff x="1718222" y="192870"/>
            <a:chExt cx="5407293" cy="13716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27351" y="625942"/>
              <a:ext cx="484110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170293" y="625942"/>
              <a:ext cx="4955222"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a:t>
              </a:r>
              <a:r>
                <a:rPr lang="en-US" sz="2500" b="1">
                  <a:solidFill>
                    <a:srgbClr val="002060"/>
                  </a:solidFill>
                  <a:effectLst/>
                  <a:latin typeface="Arial" panose="020B0604020202020204" pitchFamily="34" charset="0"/>
                  <a:ea typeface="Times New Roman" panose="02020603050405020304" pitchFamily="18" charset="0"/>
                  <a:cs typeface="Arial" panose="020B0604020202020204" pitchFamily="34" charset="0"/>
                </a:rPr>
                <a:t>. Quan sát tranh và nêu nội dung </a:t>
              </a:r>
              <a:r>
                <a:rPr lang="en-US" sz="2500" b="1">
                  <a:solidFill>
                    <a:srgbClr val="002060"/>
                  </a:solidFill>
                  <a:latin typeface="Arial" panose="020B0604020202020204" pitchFamily="34" charset="0"/>
                  <a:ea typeface="Times New Roman" panose="02020603050405020304" pitchFamily="18" charset="0"/>
                  <a:cs typeface="Arial" panose="020B0604020202020204" pitchFamily="34" charset="0"/>
                </a:rPr>
                <a:t>từng tranh.</a:t>
              </a:r>
              <a:endParaRPr lang="en-US" sz="2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3"/>
            <a:stretch>
              <a:fillRect/>
            </a:stretch>
          </p:blipFill>
          <p:spPr>
            <a:xfrm>
              <a:off x="1718222" y="192870"/>
              <a:ext cx="588131" cy="1371600"/>
            </a:xfrm>
            <a:prstGeom prst="rect">
              <a:avLst/>
            </a:prstGeom>
          </p:spPr>
        </p:pic>
      </p:grpSp>
      <p:pic>
        <p:nvPicPr>
          <p:cNvPr id="3" name="Picture 2">
            <a:extLst>
              <a:ext uri="{FF2B5EF4-FFF2-40B4-BE49-F238E27FC236}">
                <a16:creationId xmlns:a16="http://schemas.microsoft.com/office/drawing/2014/main" id="{67745633-F3D4-43C9-956F-E836F15BD50F}"/>
              </a:ext>
            </a:extLst>
          </p:cNvPr>
          <p:cNvPicPr>
            <a:picLocks noChangeAspect="1"/>
          </p:cNvPicPr>
          <p:nvPr/>
        </p:nvPicPr>
        <p:blipFill>
          <a:blip r:embed="rId4"/>
          <a:stretch>
            <a:fillRect/>
          </a:stretch>
        </p:blipFill>
        <p:spPr>
          <a:xfrm>
            <a:off x="2352881" y="1165448"/>
            <a:ext cx="2847975" cy="2886075"/>
          </a:xfrm>
          <a:prstGeom prst="rect">
            <a:avLst/>
          </a:prstGeom>
        </p:spPr>
      </p:pic>
      <p:pic>
        <p:nvPicPr>
          <p:cNvPr id="5" name="Picture 4">
            <a:extLst>
              <a:ext uri="{FF2B5EF4-FFF2-40B4-BE49-F238E27FC236}">
                <a16:creationId xmlns:a16="http://schemas.microsoft.com/office/drawing/2014/main" id="{11C5404F-7CA9-4DBE-A721-6F02648F93CE}"/>
              </a:ext>
            </a:extLst>
          </p:cNvPr>
          <p:cNvPicPr>
            <a:picLocks noChangeAspect="1"/>
          </p:cNvPicPr>
          <p:nvPr/>
        </p:nvPicPr>
        <p:blipFill>
          <a:blip r:embed="rId5"/>
          <a:stretch>
            <a:fillRect/>
          </a:stretch>
        </p:blipFill>
        <p:spPr>
          <a:xfrm>
            <a:off x="5846487" y="1165448"/>
            <a:ext cx="2847975" cy="2867025"/>
          </a:xfrm>
          <a:prstGeom prst="rect">
            <a:avLst/>
          </a:prstGeom>
        </p:spPr>
      </p:pic>
      <p:pic>
        <p:nvPicPr>
          <p:cNvPr id="6" name="Picture 5">
            <a:extLst>
              <a:ext uri="{FF2B5EF4-FFF2-40B4-BE49-F238E27FC236}">
                <a16:creationId xmlns:a16="http://schemas.microsoft.com/office/drawing/2014/main" id="{AAEB42D4-978A-4BB3-8018-8BC8E6A9DE62}"/>
              </a:ext>
            </a:extLst>
          </p:cNvPr>
          <p:cNvPicPr>
            <a:picLocks noChangeAspect="1"/>
          </p:cNvPicPr>
          <p:nvPr/>
        </p:nvPicPr>
        <p:blipFill>
          <a:blip r:embed="rId6"/>
          <a:stretch>
            <a:fillRect/>
          </a:stretch>
        </p:blipFill>
        <p:spPr>
          <a:xfrm>
            <a:off x="2305255" y="4032473"/>
            <a:ext cx="2943225" cy="2867025"/>
          </a:xfrm>
          <a:prstGeom prst="rect">
            <a:avLst/>
          </a:prstGeom>
        </p:spPr>
      </p:pic>
      <p:pic>
        <p:nvPicPr>
          <p:cNvPr id="8" name="Picture 7">
            <a:extLst>
              <a:ext uri="{FF2B5EF4-FFF2-40B4-BE49-F238E27FC236}">
                <a16:creationId xmlns:a16="http://schemas.microsoft.com/office/drawing/2014/main" id="{78A5B042-5A6A-4500-BEDE-B6CEEEA211B3}"/>
              </a:ext>
            </a:extLst>
          </p:cNvPr>
          <p:cNvPicPr>
            <a:picLocks noChangeAspect="1"/>
          </p:cNvPicPr>
          <p:nvPr/>
        </p:nvPicPr>
        <p:blipFill>
          <a:blip r:embed="rId7"/>
          <a:stretch>
            <a:fillRect/>
          </a:stretch>
        </p:blipFill>
        <p:spPr>
          <a:xfrm>
            <a:off x="5770287" y="4051523"/>
            <a:ext cx="2924175" cy="2790825"/>
          </a:xfrm>
          <a:prstGeom prst="rect">
            <a:avLst/>
          </a:prstGeom>
        </p:spPr>
      </p:pic>
    </p:spTree>
    <p:extLst>
      <p:ext uri="{BB962C8B-B14F-4D97-AF65-F5344CB8AC3E}">
        <p14:creationId xmlns:p14="http://schemas.microsoft.com/office/powerpoint/2010/main" val="1897221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id="{8AA5448F-3889-4515-BBC0-EA7B57D2195A}"/>
              </a:ext>
            </a:extLst>
          </p:cNvPr>
          <p:cNvGrpSpPr/>
          <p:nvPr/>
        </p:nvGrpSpPr>
        <p:grpSpPr>
          <a:xfrm>
            <a:off x="4842384" y="1004329"/>
            <a:ext cx="6793486" cy="1240548"/>
            <a:chOff x="5835193" y="1564848"/>
            <a:chExt cx="4157220" cy="867267"/>
          </a:xfrm>
          <a:solidFill>
            <a:srgbClr val="BDEEFF"/>
          </a:solidFill>
        </p:grpSpPr>
        <p:sp>
          <p:nvSpPr>
            <p:cNvPr id="43" name="Rounded Rectangular Callout 28">
              <a:extLst>
                <a:ext uri="{FF2B5EF4-FFF2-40B4-BE49-F238E27FC236}">
                  <a16:creationId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8808EA6-F892-4059-B070-7BF338757186}"/>
                </a:ext>
              </a:extLst>
            </p:cNvPr>
            <p:cNvSpPr/>
            <p:nvPr/>
          </p:nvSpPr>
          <p:spPr>
            <a:xfrm>
              <a:off x="6017207" y="1675315"/>
              <a:ext cx="3794516" cy="460367"/>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Mỗi bạn nêu nội dung 1 tranh</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34E72D5-364D-4D72-9FF0-EC1DF2F0D7D0}"/>
              </a:ext>
            </a:extLst>
          </p:cNvPr>
          <p:cNvGrpSpPr/>
          <p:nvPr/>
        </p:nvGrpSpPr>
        <p:grpSpPr>
          <a:xfrm>
            <a:off x="4813809" y="2920673"/>
            <a:ext cx="6793486" cy="1507403"/>
            <a:chOff x="5835193" y="1564848"/>
            <a:chExt cx="4157220" cy="867267"/>
          </a:xfrm>
          <a:solidFill>
            <a:srgbClr val="BDEEFF"/>
          </a:solidFill>
        </p:grpSpPr>
        <p:sp>
          <p:nvSpPr>
            <p:cNvPr id="48" name="Rounded Rectangular Callout 28">
              <a:extLst>
                <a:ext uri="{FF2B5EF4-FFF2-40B4-BE49-F238E27FC236}">
                  <a16:creationId xmlns:a16="http://schemas.microsoft.com/office/drawing/2014/main" id="{BFF707ED-80C0-412C-AFC0-4C8C45FB5AB2}"/>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69FE59B-AE8B-482A-97D1-3C61D193262A}"/>
                </a:ext>
              </a:extLst>
            </p:cNvPr>
            <p:cNvSpPr/>
            <p:nvPr/>
          </p:nvSpPr>
          <p:spPr>
            <a:xfrm>
              <a:off x="6007022" y="1568849"/>
              <a:ext cx="3794516" cy="710442"/>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Tìm mối liên hệ giữa các tranh.</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6110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9B32DA-A0E5-4769-BBD1-E012D61E265E}"/>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a:defRPr/>
            </a:pPr>
            <a:r>
              <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7200"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BFED84D0-204F-4F3F-B974-4CB48E02A0BF}"/>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id="{00B2D67B-2982-4379-A924-59AF3440B93B}"/>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14" name="Group 13">
            <a:extLst>
              <a:ext uri="{FF2B5EF4-FFF2-40B4-BE49-F238E27FC236}">
                <a16:creationId xmlns:a16="http://schemas.microsoft.com/office/drawing/2014/main" id="{C8DA2B70-6A6D-4FB3-A7EB-9E354ACEED13}"/>
              </a:ext>
            </a:extLst>
          </p:cNvPr>
          <p:cNvGrpSpPr/>
          <p:nvPr/>
        </p:nvGrpSpPr>
        <p:grpSpPr>
          <a:xfrm>
            <a:off x="449660" y="1005840"/>
            <a:ext cx="3609269" cy="2194560"/>
            <a:chOff x="449660" y="1005840"/>
            <a:chExt cx="3609269" cy="2194560"/>
          </a:xfrm>
        </p:grpSpPr>
        <p:pic>
          <p:nvPicPr>
            <p:cNvPr id="15" name="Picture 14" descr="Background pattern&#10;&#10;Description automatically generated">
              <a:extLst>
                <a:ext uri="{FF2B5EF4-FFF2-40B4-BE49-F238E27FC236}">
                  <a16:creationId xmlns:a16="http://schemas.microsoft.com/office/drawing/2014/main" id="{BB0E52DF-7EDE-46B8-B074-C934C1AA3C94}"/>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6" name="TextBox 15">
              <a:extLst>
                <a:ext uri="{FF2B5EF4-FFF2-40B4-BE49-F238E27FC236}">
                  <a16:creationId xmlns:a16="http://schemas.microsoft.com/office/drawing/2014/main" id="{81359C9B-DE84-43FE-B5F6-F8341C10AF04}"/>
                </a:ext>
              </a:extLst>
            </p:cNvPr>
            <p:cNvSpPr txBox="1"/>
            <p:nvPr/>
          </p:nvSpPr>
          <p:spPr>
            <a:xfrm>
              <a:off x="1040251" y="1738850"/>
              <a:ext cx="2356646" cy="769441"/>
            </a:xfrm>
            <a:prstGeom prst="rect">
              <a:avLst/>
            </a:prstGeom>
            <a:noFill/>
          </p:spPr>
          <p:txBody>
            <a:bodyPr wrap="square" rtlCol="0">
              <a:spAutoFit/>
            </a:bodyPr>
            <a:lstStyle/>
            <a:p>
              <a:pPr>
                <a:defRPr/>
              </a:pPr>
              <a:r>
                <a:rPr lang="en-US" sz="4400" b="1" dirty="0" err="1">
                  <a:solidFill>
                    <a:srgbClr val="F52D6B"/>
                  </a:solidFill>
                  <a:latin typeface="Pattaya" panose="00000500000000000000" pitchFamily="2" charset="-34"/>
                  <a:cs typeface="Pattaya" panose="00000500000000000000" pitchFamily="2" charset="-34"/>
                </a:rPr>
                <a:t>Trình</a:t>
              </a:r>
              <a:r>
                <a:rPr lang="en-US" sz="4400" b="1" dirty="0">
                  <a:solidFill>
                    <a:srgbClr val="F52D6B"/>
                  </a:solidFill>
                  <a:latin typeface="Pattaya" panose="00000500000000000000" pitchFamily="2" charset="-34"/>
                  <a:cs typeface="Pattaya" panose="00000500000000000000" pitchFamily="2" charset="-34"/>
                </a:rPr>
                <a:t> </a:t>
              </a:r>
              <a:r>
                <a:rPr lang="en-US" sz="4400" b="1" dirty="0" err="1">
                  <a:solidFill>
                    <a:srgbClr val="F52D6B"/>
                  </a:solidFill>
                  <a:latin typeface="Pattaya" panose="00000500000000000000" pitchFamily="2" charset="-34"/>
                  <a:cs typeface="Pattaya" panose="00000500000000000000" pitchFamily="2" charset="-34"/>
                </a:rPr>
                <a:t>bày</a:t>
              </a:r>
              <a:endParaRPr lang="en-US" sz="4400" b="1" dirty="0">
                <a:solidFill>
                  <a:srgbClr val="F52D6B"/>
                </a:solidFill>
                <a:latin typeface="Pattaya" panose="00000500000000000000" pitchFamily="2" charset="-34"/>
                <a:cs typeface="Pattaya" panose="00000500000000000000" pitchFamily="2" charset="-34"/>
              </a:endParaRPr>
            </a:p>
          </p:txBody>
        </p:sp>
      </p:grpSp>
      <p:grpSp>
        <p:nvGrpSpPr>
          <p:cNvPr id="17" name="Group 16">
            <a:extLst>
              <a:ext uri="{FF2B5EF4-FFF2-40B4-BE49-F238E27FC236}">
                <a16:creationId xmlns:a16="http://schemas.microsoft.com/office/drawing/2014/main" id="{E2338CF3-81E5-4C4D-B132-A3D2F577A440}"/>
              </a:ext>
            </a:extLst>
          </p:cNvPr>
          <p:cNvGrpSpPr/>
          <p:nvPr/>
        </p:nvGrpSpPr>
        <p:grpSpPr>
          <a:xfrm>
            <a:off x="8133073" y="822960"/>
            <a:ext cx="3190991" cy="2560320"/>
            <a:chOff x="8133073" y="822960"/>
            <a:chExt cx="3190991" cy="2560320"/>
          </a:xfrm>
        </p:grpSpPr>
        <p:pic>
          <p:nvPicPr>
            <p:cNvPr id="18" name="Picture 17" descr="Background pattern&#10;&#10;Description automatically generated">
              <a:extLst>
                <a:ext uri="{FF2B5EF4-FFF2-40B4-BE49-F238E27FC236}">
                  <a16:creationId xmlns:a16="http://schemas.microsoft.com/office/drawing/2014/main" id="{B5561668-0707-4D34-AF22-FA0DCF32BE59}"/>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0" name="TextBox 19">
              <a:extLst>
                <a:ext uri="{FF2B5EF4-FFF2-40B4-BE49-F238E27FC236}">
                  <a16:creationId xmlns:a16="http://schemas.microsoft.com/office/drawing/2014/main" id="{2AC9F5B5-AAB4-4EE8-B0D0-09FA198E6479}"/>
                </a:ext>
              </a:extLst>
            </p:cNvPr>
            <p:cNvSpPr txBox="1"/>
            <p:nvPr/>
          </p:nvSpPr>
          <p:spPr>
            <a:xfrm>
              <a:off x="8722319" y="1718399"/>
              <a:ext cx="2209221" cy="769441"/>
            </a:xfrm>
            <a:prstGeom prst="rect">
              <a:avLst/>
            </a:prstGeom>
            <a:noFill/>
          </p:spPr>
          <p:txBody>
            <a:bodyPr wrap="square" rtlCol="0">
              <a:spAutoFit/>
            </a:bodyPr>
            <a:lstStyle/>
            <a:p>
              <a:pPr>
                <a:defRPr/>
              </a:pPr>
              <a:r>
                <a:rPr lang="en-US" sz="4400" b="1" dirty="0" err="1">
                  <a:solidFill>
                    <a:srgbClr val="7030A0"/>
                  </a:solidFill>
                  <a:latin typeface="Pattaya" panose="00000500000000000000" pitchFamily="2" charset="-34"/>
                  <a:cs typeface="Pattaya" panose="00000500000000000000" pitchFamily="2" charset="-34"/>
                </a:rPr>
                <a:t>Nhận</a:t>
              </a:r>
              <a:r>
                <a:rPr lang="en-US" sz="4400" b="1" dirty="0">
                  <a:solidFill>
                    <a:srgbClr val="7030A0"/>
                  </a:solidFill>
                  <a:latin typeface="Pattaya" panose="00000500000000000000" pitchFamily="2" charset="-34"/>
                  <a:cs typeface="Pattaya" panose="00000500000000000000" pitchFamily="2" charset="-34"/>
                </a:rPr>
                <a:t> </a:t>
              </a:r>
              <a:r>
                <a:rPr lang="en-US" sz="4400" b="1" dirty="0" err="1">
                  <a:solidFill>
                    <a:srgbClr val="7030A0"/>
                  </a:solidFill>
                  <a:latin typeface="Pattaya" panose="00000500000000000000" pitchFamily="2" charset="-34"/>
                  <a:cs typeface="Pattaya" panose="00000500000000000000" pitchFamily="2" charset="-34"/>
                </a:rPr>
                <a:t>xét</a:t>
              </a:r>
              <a:endParaRPr lang="en-US" sz="4400" b="1" dirty="0">
                <a:solidFill>
                  <a:srgbClr val="7030A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319467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6"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id="{8AA5448F-3889-4515-BBC0-EA7B57D2195A}"/>
              </a:ext>
            </a:extLst>
          </p:cNvPr>
          <p:cNvGrpSpPr/>
          <p:nvPr/>
        </p:nvGrpSpPr>
        <p:grpSpPr>
          <a:xfrm>
            <a:off x="4295784" y="1688579"/>
            <a:ext cx="7572314" cy="2097753"/>
            <a:chOff x="5835193" y="1564848"/>
            <a:chExt cx="4157220" cy="973733"/>
          </a:xfrm>
          <a:solidFill>
            <a:srgbClr val="BDEEFF"/>
          </a:solidFill>
        </p:grpSpPr>
        <p:sp>
          <p:nvSpPr>
            <p:cNvPr id="43" name="Rounded Rectangular Callout 28">
              <a:extLst>
                <a:ext uri="{FF2B5EF4-FFF2-40B4-BE49-F238E27FC236}">
                  <a16:creationId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8808EA6-F892-4059-B070-7BF338757186}"/>
                </a:ext>
              </a:extLst>
            </p:cNvPr>
            <p:cNvSpPr/>
            <p:nvPr/>
          </p:nvSpPr>
          <p:spPr>
            <a:xfrm>
              <a:off x="6017207" y="1675315"/>
              <a:ext cx="3794516" cy="863266"/>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Từng em kể nối tiếp câu chuyện theo 4 tranh.</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529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442</Words>
  <Application>Microsoft Office PowerPoint</Application>
  <PresentationFormat>Widescreen</PresentationFormat>
  <Paragraphs>56</Paragraphs>
  <Slides>17</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等线</vt:lpstr>
      <vt:lpstr>等线 Light</vt:lpstr>
      <vt:lpstr>Arial</vt:lpstr>
      <vt:lpstr>Arial-Rounded</vt:lpstr>
      <vt:lpstr>Calibri</vt:lpstr>
      <vt:lpstr>Coiny</vt:lpstr>
      <vt:lpstr>HP001 4 hàng</vt:lpstr>
      <vt:lpstr>Odibee Sans</vt:lpstr>
      <vt:lpstr>Pattaya</vt:lpstr>
      <vt:lpstr>SVN-Redressed</vt:lpstr>
      <vt:lpstr>Times New Roman</vt:lpstr>
      <vt:lpstr>UVN Van Chuong Nang</vt:lpstr>
      <vt:lpstr>思源黑体 Medium</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2022-06-29T14:51:25Z</dcterms:created>
  <dcterms:modified xsi:type="dcterms:W3CDTF">2022-12-31T04:53:14Z</dcterms:modified>
</cp:coreProperties>
</file>