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8" r:id="rId1"/>
    <p:sldMasterId id="2147483670" r:id="rId2"/>
  </p:sldMasterIdLst>
  <p:notesMasterIdLst>
    <p:notesMasterId r:id="rId17"/>
  </p:notesMasterIdLst>
  <p:sldIdLst>
    <p:sldId id="316" r:id="rId3"/>
    <p:sldId id="306" r:id="rId4"/>
    <p:sldId id="297" r:id="rId5"/>
    <p:sldId id="307" r:id="rId6"/>
    <p:sldId id="311" r:id="rId7"/>
    <p:sldId id="295" r:id="rId8"/>
    <p:sldId id="296" r:id="rId9"/>
    <p:sldId id="312" r:id="rId10"/>
    <p:sldId id="313" r:id="rId11"/>
    <p:sldId id="314" r:id="rId12"/>
    <p:sldId id="315" r:id="rId13"/>
    <p:sldId id="308" r:id="rId14"/>
    <p:sldId id="309" r:id="rId15"/>
    <p:sldId id="31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CA6AEA3-6846-49BC-8FDE-C80ADCBD22A6}">
  <a:tblStyle styleId="{DCA6AEA3-6846-49BC-8FDE-C80ADCBD22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B7251C-6D03-4B44-844D-2621CBCEED7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-660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18056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79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563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10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401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0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2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0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1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7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9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yrannosaurus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lesiosaur">
  <p:cSld name="BLANK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terodactyl">
  <p:cSld name="BLANK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xmlns="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259416"/>
            <a:ext cx="9144000" cy="3884084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6442023" y="3496456"/>
            <a:ext cx="2701978" cy="16416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317518" cy="1023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7184035" y="-1"/>
            <a:ext cx="1959965" cy="1023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6841008" y="1800226"/>
            <a:ext cx="2408860" cy="3343032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1" y="3759399"/>
            <a:ext cx="1821305" cy="1383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47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6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7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3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3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2" r:id="rId2"/>
    <p:sldLayoutId id="2147483663" r:id="rId3"/>
    <p:sldLayoutId id="2147483664" r:id="rId4"/>
    <p:sldLayoutId id="2147483669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3236A11C-9BBA-4DA5-A576-DA3FF68E2598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12/24/2022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E24C0655-4D81-4ACB-AA7E-12F7DDECA20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5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gif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4359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68990" cy="968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0226" y="250523"/>
            <a:ext cx="4845937" cy="39241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buClrTx/>
            </a:pPr>
            <a:r>
              <a:rPr lang="en-US" sz="2100" b="1" kern="1200" dirty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TRƯỜNG TIỂU HỌC PHÚC LỢI</a:t>
            </a:r>
            <a:endParaRPr lang="vi-VN" sz="2100" b="1" kern="1200" dirty="0">
              <a:solidFill>
                <a:srgbClr val="70AD47">
                  <a:lumMod val="7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C6FF74-A3CD-43E9-B936-B3D00B198B50}"/>
              </a:ext>
            </a:extLst>
          </p:cNvPr>
          <p:cNvSpPr txBox="1"/>
          <p:nvPr/>
        </p:nvSpPr>
        <p:spPr>
          <a:xfrm>
            <a:off x="3315724" y="791551"/>
            <a:ext cx="2622907" cy="50013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  <a:defRPr/>
            </a:pPr>
            <a:r>
              <a:rPr lang="en-US" sz="2800" b="1" kern="1200" spc="-85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TUẦN </a:t>
            </a:r>
            <a:r>
              <a:rPr lang="en-US" sz="2800" b="1" kern="1200" spc="-85" smtClean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17</a:t>
            </a:r>
            <a:endParaRPr lang="en-US" sz="2800" b="1" kern="1200" spc="-85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LNTH-Kids  Chinese Font 1" panose="02010600030101010101" pitchFamily="2" charset="-128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577" y="1853309"/>
            <a:ext cx="8125677" cy="145424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</a:pPr>
            <a:r>
              <a:rPr lang="en-US" sz="3000" b="1" kern="1200" err="1">
                <a:solidFill>
                  <a:srgbClr val="00206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Tiếng</a:t>
            </a:r>
            <a:r>
              <a:rPr lang="en-US" sz="3000" b="1" kern="1200">
                <a:solidFill>
                  <a:srgbClr val="00206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3000" b="1" kern="1200" smtClean="0">
                <a:solidFill>
                  <a:srgbClr val="00206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Việt – Luyện tập 1</a:t>
            </a:r>
          </a:p>
          <a:p>
            <a:pPr algn="ctr" defTabSz="685783">
              <a:buClrTx/>
            </a:pPr>
            <a:r>
              <a:rPr lang="en-US" sz="3000" b="1" kern="120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Bài 32. Mở rộng vốn từ về thành thị, nông thôn.</a:t>
            </a:r>
          </a:p>
          <a:p>
            <a:pPr defTabSz="685783">
              <a:buClrTx/>
            </a:pPr>
            <a:r>
              <a:rPr lang="en-US" sz="3000" b="1" kern="120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3000" b="1" kern="120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            Biện pháp so sánh</a:t>
            </a:r>
            <a:endParaRPr lang="en-US" sz="3000" b="1" kern="1200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74B5198-443E-F070-8566-ADE01F9986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B8E014-9A13-DE69-536B-D1E645AB634C}"/>
              </a:ext>
            </a:extLst>
          </p:cNvPr>
          <p:cNvSpPr txBox="1"/>
          <p:nvPr/>
        </p:nvSpPr>
        <p:spPr>
          <a:xfrm>
            <a:off x="1325315" y="69269"/>
            <a:ext cx="69720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3: Tìm những âm thanh được so sánh trong mỗi</a:t>
            </a: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văn dưới đây. Điền thông tin vào bảng theo mẫu.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08E88E7C-3778-ACE3-87D8-6E87D0BF1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423511"/>
              </p:ext>
            </p:extLst>
          </p:nvPr>
        </p:nvGraphicFramePr>
        <p:xfrm>
          <a:off x="1611101" y="1557050"/>
          <a:ext cx="6301106" cy="2496312"/>
        </p:xfrm>
        <a:graphic>
          <a:graphicData uri="http://schemas.openxmlformats.org/drawingml/2006/table">
            <a:tbl>
              <a:tblPr firstRow="1" firstCol="1" bandRow="1">
                <a:tableStyleId>{DCA6AEA3-6846-49BC-8FDE-C80ADCBD22A6}</a:tableStyleId>
              </a:tblPr>
              <a:tblGrid>
                <a:gridCol w="1343092">
                  <a:extLst>
                    <a:ext uri="{9D8B030D-6E8A-4147-A177-3AD203B41FA5}">
                      <a16:colId xmlns:a16="http://schemas.microsoft.com/office/drawing/2014/main" xmlns="" val="222829649"/>
                    </a:ext>
                  </a:extLst>
                </a:gridCol>
                <a:gridCol w="1455247">
                  <a:extLst>
                    <a:ext uri="{9D8B030D-6E8A-4147-A177-3AD203B41FA5}">
                      <a16:colId xmlns:a16="http://schemas.microsoft.com/office/drawing/2014/main" xmlns="" val="3171410278"/>
                    </a:ext>
                  </a:extLst>
                </a:gridCol>
                <a:gridCol w="1307253">
                  <a:extLst>
                    <a:ext uri="{9D8B030D-6E8A-4147-A177-3AD203B41FA5}">
                      <a16:colId xmlns:a16="http://schemas.microsoft.com/office/drawing/2014/main" xmlns="" val="2533385378"/>
                    </a:ext>
                  </a:extLst>
                </a:gridCol>
                <a:gridCol w="2195514">
                  <a:extLst>
                    <a:ext uri="{9D8B030D-6E8A-4147-A177-3AD203B41FA5}">
                      <a16:colId xmlns:a16="http://schemas.microsoft.com/office/drawing/2014/main" xmlns="" val="3644239183"/>
                    </a:ext>
                  </a:extLst>
                </a:gridCol>
              </a:tblGrid>
              <a:tr h="9576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b="1" dirty="0">
                          <a:solidFill>
                            <a:srgbClr val="C00000"/>
                          </a:solidFill>
                          <a:effectLst/>
                        </a:rPr>
                        <a:t>Âm thanh được so sánh </a:t>
                      </a:r>
                      <a:endParaRPr lang="vi-VN" sz="13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b="1" dirty="0">
                          <a:solidFill>
                            <a:srgbClr val="C00000"/>
                          </a:solidFill>
                          <a:effectLst/>
                        </a:rPr>
                        <a:t>Đặc điểm so sánh</a:t>
                      </a:r>
                      <a:endParaRPr lang="vi-VN" sz="13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b="1">
                          <a:solidFill>
                            <a:srgbClr val="C00000"/>
                          </a:solidFill>
                          <a:effectLst/>
                        </a:rPr>
                        <a:t>Từ so sánh </a:t>
                      </a:r>
                      <a:endParaRPr lang="vi-VN" sz="13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b="1">
                          <a:solidFill>
                            <a:srgbClr val="C00000"/>
                          </a:solidFill>
                          <a:effectLst/>
                        </a:rPr>
                        <a:t>Âm thanh dùng để so sánh</a:t>
                      </a:r>
                      <a:endParaRPr lang="vi-VN" sz="13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500571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b="1" i="1" smtClean="0">
                          <a:solidFill>
                            <a:srgbClr val="002060"/>
                          </a:solidFill>
                          <a:effectLst/>
                        </a:rPr>
                        <a:t>Tiếng đàn tơ rưng</a:t>
                      </a:r>
                      <a:endParaRPr lang="vi-VN" sz="1300" b="1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trầm hùng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b="1">
                          <a:solidFill>
                            <a:srgbClr val="00B050"/>
                          </a:solidFill>
                          <a:effectLst/>
                        </a:rPr>
                        <a:t>như</a:t>
                      </a:r>
                      <a:endParaRPr lang="vi-VN" sz="1300" b="1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tiếng thác đổ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772728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thánh thót, róc rách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b="1">
                          <a:solidFill>
                            <a:srgbClr val="00B050"/>
                          </a:solidFill>
                          <a:effectLst/>
                        </a:rPr>
                        <a:t>như</a:t>
                      </a:r>
                      <a:endParaRPr lang="vi-VN" sz="1300" b="1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suối reo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55003339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b="1" i="1" smtClean="0">
                          <a:solidFill>
                            <a:srgbClr val="002060"/>
                          </a:solidFill>
                          <a:effectLst/>
                        </a:rPr>
                        <a:t>Tiếng sáo</a:t>
                      </a:r>
                      <a:endParaRPr lang="vi-VN" sz="1300" b="1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ríu ran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b="1">
                          <a:solidFill>
                            <a:srgbClr val="00B050"/>
                          </a:solidFill>
                          <a:effectLst/>
                        </a:rPr>
                        <a:t>như</a:t>
                      </a:r>
                      <a:endParaRPr lang="vi-VN" sz="1300" b="1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một cái chợ vừa mở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31620475"/>
                  </a:ext>
                </a:extLst>
              </a:tr>
              <a:tr h="274955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b="1">
                          <a:solidFill>
                            <a:srgbClr val="00B050"/>
                          </a:solidFill>
                          <a:effectLst/>
                        </a:rPr>
                        <a:t>như</a:t>
                      </a:r>
                      <a:endParaRPr lang="vi-VN" sz="1300" b="1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một lớp học vừa tan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229277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b="1">
                          <a:solidFill>
                            <a:srgbClr val="00B050"/>
                          </a:solidFill>
                          <a:effectLst/>
                        </a:rPr>
                        <a:t>như</a:t>
                      </a:r>
                      <a:endParaRPr lang="vi-VN" sz="1300" b="1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dirty="0">
                          <a:effectLst/>
                        </a:rPr>
                        <a:t>buổi đàn ca liên hoan sắp bắt đầu</a:t>
                      </a:r>
                      <a:endParaRPr lang="vi-VN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75004493"/>
                  </a:ext>
                </a:extLst>
              </a:tr>
            </a:tbl>
          </a:graphicData>
        </a:graphic>
      </p:graphicFrame>
      <p:pic>
        <p:nvPicPr>
          <p:cNvPr id="7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xmlns="" id="{281B928C-4F0F-48FB-88FC-7633D5F2B7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44306" y="3905955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xmlns="" id="{67515B30-598B-4015-8FB4-9184AF23D3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5780" y="3922938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xmlns="" id="{D5E75A90-4D7C-4607-91D0-494F8D1AA0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9765" y="3939921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386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5140196-CE5E-9BD9-700B-B0B1778769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F068C5-B75E-418D-BF2B-805A15318A32}"/>
              </a:ext>
            </a:extLst>
          </p:cNvPr>
          <p:cNvSpPr txBox="1"/>
          <p:nvPr/>
        </p:nvSpPr>
        <p:spPr>
          <a:xfrm>
            <a:off x="1498600" y="445237"/>
            <a:ext cx="6426200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4: Đặt một câu tả âm thanh có sử dụng biện pháp so sánh.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C8D47F-16F1-5ED9-EC2A-4F579445A3B2}"/>
              </a:ext>
            </a:extLst>
          </p:cNvPr>
          <p:cNvSpPr txBox="1"/>
          <p:nvPr/>
        </p:nvSpPr>
        <p:spPr>
          <a:xfrm>
            <a:off x="356348" y="1585031"/>
            <a:ext cx="3630705" cy="16866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Tổ chức làm việc nhóm 2 với nhiệm vụ: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Nói câu rồi nhận xét, góp ý.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Viết câu vào vở.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122" name="Picture 2" descr="Tranh Phong Cảnh Quê Hương Nông Thôn Việt Nam Tuyệt đẹp - Đề án 2020 - Tổng  Hợp Chia Sẻ Hình ảnh, Tranh Vẽ, Biểu Mẫu Trong Lĩnh Vực Giáo Dục">
            <a:extLst>
              <a:ext uri="{FF2B5EF4-FFF2-40B4-BE49-F238E27FC236}">
                <a16:creationId xmlns:a16="http://schemas.microsoft.com/office/drawing/2014/main" xmlns="" id="{B311F3BF-6D35-3CDC-C20F-94A813E5B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954" y="1746396"/>
            <a:ext cx="1941689" cy="1650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Ảnh hoạt hình đẹp - Tổng hợp những hình ảnh hoạt hình đẹp nhất | toplist -  đăng tin nhà đất miễn phí ,rao vặt bất động sản,trang nhà đất,mua bán nhà">
            <a:extLst>
              <a:ext uri="{FF2B5EF4-FFF2-40B4-BE49-F238E27FC236}">
                <a16:creationId xmlns:a16="http://schemas.microsoft.com/office/drawing/2014/main" xmlns="" id="{C8E1E1A9-3567-82F6-2C04-466D61319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8" y="1746396"/>
            <a:ext cx="1941689" cy="1650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76596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1B76BD-8569-EFA6-04D9-09F51EE3B3B5}"/>
              </a:ext>
            </a:extLst>
          </p:cNvPr>
          <p:cNvSpPr txBox="1"/>
          <p:nvPr/>
        </p:nvSpPr>
        <p:spPr>
          <a:xfrm>
            <a:off x="2410176" y="1765279"/>
            <a:ext cx="4572000" cy="812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C. Vận dụng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6A8AA66-67DE-03D6-6057-9A80AB4BC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83" y="1485738"/>
            <a:ext cx="1448393" cy="13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1933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AF8D065-6956-45AF-4379-28B728D683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4" name="Picture 12" descr="Trẻ Nhỏ Và Bong Bóng Lời Nói Hình minh họa Sẵn có - Tải xuống Hình ảnh Ngay  bây giờ - Biểu cảm khuôn mặt, Bong bóng suy nghĩ, Bong bóng thoại - iStock">
            <a:extLst>
              <a:ext uri="{FF2B5EF4-FFF2-40B4-BE49-F238E27FC236}">
                <a16:creationId xmlns:a16="http://schemas.microsoft.com/office/drawing/2014/main" xmlns="" id="{CAC36A15-4248-EBF7-9036-264EE1027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07C89B-1CFB-F285-2CF4-33088DC01B29}"/>
              </a:ext>
            </a:extLst>
          </p:cNvPr>
          <p:cNvSpPr txBox="1"/>
          <p:nvPr/>
        </p:nvSpPr>
        <p:spPr>
          <a:xfrm>
            <a:off x="2860619" y="790222"/>
            <a:ext cx="3768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002060"/>
                </a:solidFill>
                <a:latin typeface="+mj-lt"/>
              </a:rPr>
              <a:t>Hoạt động nối tiếp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FDBEA7-1D43-02BA-BCB8-1E44339C0AFF}"/>
              </a:ext>
            </a:extLst>
          </p:cNvPr>
          <p:cNvSpPr txBox="1"/>
          <p:nvPr/>
        </p:nvSpPr>
        <p:spPr>
          <a:xfrm>
            <a:off x="2153920" y="1409778"/>
            <a:ext cx="5974079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HS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chú ý 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lỗi chính tả, viết hoa chữ cái đâu câu và dùng dấu chấm hỏi cuối câu.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 đặt các câu so sánh 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-Về nhà tìm các từ ngữ liên quan đến thành thị và nông thôn 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501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A59D57-91D0-4B63-B911-E49054D2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286" y="1263650"/>
            <a:ext cx="5395427" cy="18929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6FA68CE-D0CB-8764-8534-0BD364044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9939"/>
            <a:ext cx="1948251" cy="4326564"/>
          </a:xfrm>
          <a:prstGeom prst="rect">
            <a:avLst/>
          </a:prstGeom>
        </p:spPr>
      </p:pic>
      <p:pic>
        <p:nvPicPr>
          <p:cNvPr id="7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xmlns="" id="{AA44AE87-C41E-F715-8247-08D01F1061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89292" y="21191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xmlns="" id="{73B13847-4357-FCD2-0090-BA5AE5075B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3758" y="26155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xmlns="" id="{51E1A161-3F0D-93D9-9DBE-D6CE6BB49B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96795" y="26155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xmlns="" id="{C1E56744-EBEB-FFCE-7FF0-C49C31B51A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30721" y="16227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85733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1B76BD-8569-EFA6-04D9-09F51EE3B3B5}"/>
              </a:ext>
            </a:extLst>
          </p:cNvPr>
          <p:cNvSpPr txBox="1"/>
          <p:nvPr/>
        </p:nvSpPr>
        <p:spPr>
          <a:xfrm>
            <a:off x="2459067" y="1772111"/>
            <a:ext cx="4572000" cy="812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Khởi động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7E3004D5-18DC-7BF6-093F-960058CDB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35" y="1772111"/>
            <a:ext cx="1448393" cy="13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2792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6C90046-01A3-59FA-982A-D835AFF77D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5959A4-A911-248D-CB0F-A2A1473DEE28}"/>
              </a:ext>
            </a:extLst>
          </p:cNvPr>
          <p:cNvSpPr txBox="1"/>
          <p:nvPr/>
        </p:nvSpPr>
        <p:spPr>
          <a:xfrm>
            <a:off x="1050448" y="358867"/>
            <a:ext cx="4959239" cy="8894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GV cho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i="1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1800" i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36" name="Picture 12" descr="Những hình ảnh làng quê Việt Nam đẹp không thể bỏ qua">
            <a:extLst>
              <a:ext uri="{FF2B5EF4-FFF2-40B4-BE49-F238E27FC236}">
                <a16:creationId xmlns:a16="http://schemas.microsoft.com/office/drawing/2014/main" xmlns="" id="{4B3D855D-9218-9807-E900-0BC0EB41B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728" y="1306883"/>
            <a:ext cx="2954272" cy="2529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109382" y="1553303"/>
            <a:ext cx="3745006" cy="416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i="1" smtClean="0">
                <a:latin typeface="Times New Roman" panose="02020603050405020304" pitchFamily="18" charset="0"/>
                <a:ea typeface="Calibri" panose="020F0502020204030204" pitchFamily="34" charset="0"/>
              </a:rPr>
              <a:t>-  </a:t>
            </a:r>
            <a:r>
              <a:rPr lang="nl-NL" sz="1800">
                <a:latin typeface="Times New Roman" panose="02020603050405020304" pitchFamily="18" charset="0"/>
                <a:ea typeface="Calibri" panose="020F0502020204030204" pitchFamily="34" charset="0"/>
              </a:rPr>
              <a:t>Bức họa đồng quê.</a:t>
            </a:r>
            <a:endParaRPr lang="vi-VN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748" y="2148043"/>
            <a:ext cx="2770094" cy="416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smtClean="0">
                <a:latin typeface="Times New Roman" panose="02020603050405020304" pitchFamily="18" charset="0"/>
                <a:ea typeface="Calibri" panose="020F0502020204030204" pitchFamily="34" charset="0"/>
              </a:rPr>
              <a:t>-  </a:t>
            </a:r>
            <a:r>
              <a:rPr lang="en-US" sz="1800">
                <a:latin typeface="Times New Roman" panose="02020603050405020304" pitchFamily="18" charset="0"/>
                <a:ea typeface="Calibri" panose="020F0502020204030204" pitchFamily="34" charset="0"/>
              </a:rPr>
              <a:t>Quang cảnh đồng quê.</a:t>
            </a:r>
            <a:endParaRPr lang="vi-VN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36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1B76BD-8569-EFA6-04D9-09F51EE3B3B5}"/>
              </a:ext>
            </a:extLst>
          </p:cNvPr>
          <p:cNvSpPr txBox="1"/>
          <p:nvPr/>
        </p:nvSpPr>
        <p:spPr>
          <a:xfrm>
            <a:off x="2963332" y="2051652"/>
            <a:ext cx="4572000" cy="812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nl-N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Khám phá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C11F7DA-1F7B-1AB8-6E0D-A0902C68F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06" y="1688740"/>
            <a:ext cx="1448393" cy="13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1670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92CD58C-227C-4029-9290-E456DB6D21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9D60D6-0AD6-0243-8767-AB1DFFDBF341}"/>
              </a:ext>
            </a:extLst>
          </p:cNvPr>
          <p:cNvSpPr txBox="1"/>
          <p:nvPr/>
        </p:nvSpPr>
        <p:spPr>
          <a:xfrm>
            <a:off x="3279423" y="33786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1.Giới thiệu bài</a:t>
            </a:r>
            <a:endParaRPr lang="vi-V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3265C5C-4DF8-21B9-28AE-676991EFD896}"/>
              </a:ext>
            </a:extLst>
          </p:cNvPr>
          <p:cNvSpPr txBox="1"/>
          <p:nvPr/>
        </p:nvSpPr>
        <p:spPr>
          <a:xfrm>
            <a:off x="338667" y="1477001"/>
            <a:ext cx="3409246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nl-N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 mở rộng vốn từ về nông thôn, thành thị, tiết học hôm nay chúng ta sẽ học bài : </a:t>
            </a:r>
          </a:p>
          <a:p>
            <a:endParaRPr lang="nl-NL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nl-NL" sz="1600" i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Mở </a:t>
            </a:r>
            <a:r>
              <a:rPr lang="nl-NL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rộng vốn từ về thành thị , nông thôn. </a:t>
            </a:r>
          </a:p>
          <a:p>
            <a:r>
              <a:rPr lang="nl-NL" sz="1600" i="1" smtClean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nl-NL" sz="1600" i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Biện </a:t>
            </a:r>
            <a:r>
              <a:rPr lang="nl-NL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 so sánh.</a:t>
            </a:r>
            <a:endParaRPr lang="vi-VN" sz="1600" i="1" dirty="0"/>
          </a:p>
        </p:txBody>
      </p:sp>
      <p:pic>
        <p:nvPicPr>
          <p:cNvPr id="6146" name="Picture 2" descr="Hình Ảnh Làng Quê Việt Nam Ngày Xưa, Hình Ảnh Đẹp Về Làng Quê Việt Nam 1967">
            <a:extLst>
              <a:ext uri="{FF2B5EF4-FFF2-40B4-BE49-F238E27FC236}">
                <a16:creationId xmlns:a16="http://schemas.microsoft.com/office/drawing/2014/main" xmlns="" id="{18EE6587-DE10-B141-73C1-B0FDE1D3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913" y="1165957"/>
            <a:ext cx="2415406" cy="2850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C13F0E1-949E-FE50-2BA4-2EDEB0F88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173" y="1165957"/>
            <a:ext cx="2587603" cy="2965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1040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xmlns="" id="{109C81F0-C2AF-4DEF-8DEB-8D183D361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7244" y="5355431"/>
            <a:ext cx="457200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36C92D8-4DBE-4DE1-9F01-0425B0BD9956}"/>
              </a:ext>
            </a:extLst>
          </p:cNvPr>
          <p:cNvPicPr/>
          <p:nvPr/>
        </p:nvPicPr>
        <p:blipFill>
          <a:blip r:embed="rId6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2712316" y="574119"/>
            <a:ext cx="3288434" cy="11996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79B02FA-297D-408F-A582-C454AA791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537" y="2518619"/>
            <a:ext cx="3528780" cy="35287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5F5A01-A850-C87B-CF23-D3BB722E04EA}"/>
              </a:ext>
            </a:extLst>
          </p:cNvPr>
          <p:cNvSpPr txBox="1"/>
          <p:nvPr/>
        </p:nvSpPr>
        <p:spPr>
          <a:xfrm>
            <a:off x="3518941" y="1000594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TIẾNG VIỆT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BCFCED-A732-40D5-C2FD-B8776AE098F6}"/>
              </a:ext>
            </a:extLst>
          </p:cNvPr>
          <p:cNvSpPr txBox="1"/>
          <p:nvPr/>
        </p:nvSpPr>
        <p:spPr>
          <a:xfrm>
            <a:off x="1444336" y="2310140"/>
            <a:ext cx="5600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32: MỞ RỘNG VỐN TỪ VỀ THÀNH THỊ, NÔNG THÔN. BIỆN 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 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 SÁNH </a:t>
            </a:r>
            <a:endParaRPr lang="vi-VN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4600C1-56F9-EEF8-04C6-C2BDD45CDD16}"/>
              </a:ext>
            </a:extLst>
          </p:cNvPr>
          <p:cNvSpPr txBox="1"/>
          <p:nvPr/>
        </p:nvSpPr>
        <p:spPr>
          <a:xfrm>
            <a:off x="4005483" y="1867138"/>
            <a:ext cx="482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TUẦN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17</a:t>
            </a:r>
            <a:endParaRPr lang="vi-VN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xmlns="" id="{89B34239-DEFD-9457-E0AF-F631964639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50267" y="2715033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xmlns="" id="{02CC9854-E4A8-2215-90FF-6BB02852C6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7378" y="2518619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058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C68F2E3-1B2F-2FCB-8675-464071BB7E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6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xmlns="" id="{284A340C-35C7-AB86-C311-DA3DD236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6" y="2308316"/>
            <a:ext cx="1658233" cy="182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6569C0-B64A-391D-5504-5D202BB2491A}"/>
              </a:ext>
            </a:extLst>
          </p:cNvPr>
          <p:cNvSpPr txBox="1"/>
          <p:nvPr/>
        </p:nvSpPr>
        <p:spPr>
          <a:xfrm>
            <a:off x="1804965" y="938961"/>
            <a:ext cx="6138583" cy="1716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Mở rộng vốn từ về thành thị và </a:t>
            </a:r>
            <a:r>
              <a:rPr lang="nl-NL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nông </a:t>
            </a:r>
            <a:r>
              <a:rPr lang="nl-NL" sz="28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thôn. Nhận </a:t>
            </a: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 các sự vật được so sánh trong câu </a:t>
            </a:r>
            <a:r>
              <a:rPr lang="nl-NL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nl-NL" sz="28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5282" y="146988"/>
            <a:ext cx="4161865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051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 CẦU CẦN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2711" y="2846095"/>
            <a:ext cx="5883089" cy="6524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smtClean="0">
                <a:latin typeface="Times New Roman" panose="02020603050405020304" pitchFamily="18" charset="0"/>
                <a:ea typeface="Calibri" panose="020F0502020204030204" pitchFamily="34" charset="0"/>
              </a:rPr>
              <a:t>2. Biết </a:t>
            </a:r>
            <a:r>
              <a:rPr lang="nl-NL" sz="2800">
                <a:latin typeface="Times New Roman" panose="02020603050405020304" pitchFamily="18" charset="0"/>
                <a:ea typeface="Calibri" panose="020F0502020204030204" pitchFamily="34" charset="0"/>
              </a:rPr>
              <a:t>đặt câu có hình ảnh so sánh. 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99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D33566D-570F-FC2F-B177-85B114853B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C9E4C2-AC26-EA31-E3ED-1366AA928D24}"/>
              </a:ext>
            </a:extLst>
          </p:cNvPr>
          <p:cNvSpPr txBox="1"/>
          <p:nvPr/>
        </p:nvSpPr>
        <p:spPr>
          <a:xfrm>
            <a:off x="2857218" y="190027"/>
            <a:ext cx="4572000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tabLst>
                <a:tab pos="1190625" algn="l"/>
              </a:tabLst>
            </a:pPr>
            <a:r>
              <a:rPr lang="nl-NL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Luyện tập</a:t>
            </a:r>
            <a:endParaRPr lang="vi-VN" sz="3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33F416-954B-9733-B5C5-F70083105855}"/>
              </a:ext>
            </a:extLst>
          </p:cNvPr>
          <p:cNvSpPr txBox="1"/>
          <p:nvPr/>
        </p:nvSpPr>
        <p:spPr>
          <a:xfrm>
            <a:off x="344892" y="1235045"/>
            <a:ext cx="4572000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1</a:t>
            </a:r>
            <a:r>
              <a:rPr lang="nl-N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Tìm từ ngữ chỉ sự vật thường thấy ở thành thị hoặc nông thôn.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EF54EA6-A516-8248-775C-0734F3A22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132" y="1352753"/>
            <a:ext cx="3749739" cy="3669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Hình ảnh Cô Gái Nông Dân Gạo Phim Hoạt Hình PNG , Nhân, Vật, đơn Giản PNG  miễn phí tải tập tin PSDComment và Vector">
            <a:extLst>
              <a:ext uri="{FF2B5EF4-FFF2-40B4-BE49-F238E27FC236}">
                <a16:creationId xmlns:a16="http://schemas.microsoft.com/office/drawing/2014/main" xmlns="" id="{B3DAC1DC-04EF-8995-1B9C-FB065DE9D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35" y="3063485"/>
            <a:ext cx="2487083" cy="139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ình ảnh Nông Dân Trồng Lúa Yếu Tố Png Yếu Tố Tự Do Nhân Vật PNG , Nông Dân  Trồng Lúa, Yếu Tố Png, Yếu Tố Miễn Phí PNG miễn phí tải">
            <a:extLst>
              <a:ext uri="{FF2B5EF4-FFF2-40B4-BE49-F238E27FC236}">
                <a16:creationId xmlns:a16="http://schemas.microsoft.com/office/drawing/2014/main" xmlns="" id="{C0154DE2-2F5D-B6B0-FD21-9941AFB1A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27" y="2739738"/>
            <a:ext cx="2108905" cy="181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334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E70B7E9-39C4-556D-4895-AF5D199F28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91D5C7-2C92-203B-801D-7CC41A0359F0}"/>
              </a:ext>
            </a:extLst>
          </p:cNvPr>
          <p:cNvSpPr txBox="1"/>
          <p:nvPr/>
        </p:nvSpPr>
        <p:spPr>
          <a:xfrm>
            <a:off x="1349630" y="121196"/>
            <a:ext cx="6690317" cy="121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2: Tìm từ ngữ chỉ đặc điểm của mỗi sự vật em tìm được ở bài tập 1.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1DFDAD-0DFD-7764-1F4C-EE217D14F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549" y="1232236"/>
            <a:ext cx="3762558" cy="339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Animal Farm : Village Life Fun - Apps on Google Play">
            <a:extLst>
              <a:ext uri="{FF2B5EF4-FFF2-40B4-BE49-F238E27FC236}">
                <a16:creationId xmlns:a16="http://schemas.microsoft.com/office/drawing/2014/main" xmlns="" id="{6535F227-B6C5-AECB-1FD1-BCE26D298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9" y="1373010"/>
            <a:ext cx="2154962" cy="1966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200" name="Picture 8" descr="Phim Hoạt Hình Thành Phố Hình ảnh | Định dạng hình ảnh C4D 401203916|  vn.lovepik.com">
            <a:extLst>
              <a:ext uri="{FF2B5EF4-FFF2-40B4-BE49-F238E27FC236}">
                <a16:creationId xmlns:a16="http://schemas.microsoft.com/office/drawing/2014/main" xmlns="" id="{0CE2A462-1EEC-3979-9AAB-70DA06EBE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34" y="1373010"/>
            <a:ext cx="2126734" cy="1966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47658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416</Words>
  <Application>Microsoft Office PowerPoint</Application>
  <PresentationFormat>On-screen Show (16:9)</PresentationFormat>
  <Paragraphs>64</Paragraphs>
  <Slides>14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Bagot template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10</cp:revision>
  <dcterms:modified xsi:type="dcterms:W3CDTF">2022-12-24T15:05:20Z</dcterms:modified>
</cp:coreProperties>
</file>