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338" r:id="rId3"/>
    <p:sldId id="339" r:id="rId4"/>
    <p:sldId id="285" r:id="rId5"/>
    <p:sldId id="284" r:id="rId6"/>
    <p:sldId id="336" r:id="rId7"/>
    <p:sldId id="318" r:id="rId8"/>
    <p:sldId id="329" r:id="rId9"/>
    <p:sldId id="330" r:id="rId10"/>
    <p:sldId id="327" r:id="rId11"/>
    <p:sldId id="337" r:id="rId12"/>
    <p:sldId id="332" r:id="rId13"/>
    <p:sldId id="333" r:id="rId14"/>
    <p:sldId id="3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5" d="100"/>
          <a:sy n="65"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DEDFA-647B-4F04-BEDB-4017E7DE81AC}" type="datetimeFigureOut">
              <a:rPr lang="vi-VN" smtClean="0"/>
              <a:t>24/11/2022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A1B5D-AEC7-4869-A3E2-CF8AD814B680}" type="slidenum">
              <a:rPr lang="vi-VN" smtClean="0"/>
              <a:t>‹#›</a:t>
            </a:fld>
            <a:endParaRPr lang="vi-VN"/>
          </a:p>
        </p:txBody>
      </p:sp>
    </p:spTree>
    <p:extLst>
      <p:ext uri="{BB962C8B-B14F-4D97-AF65-F5344CB8AC3E}">
        <p14:creationId xmlns:p14="http://schemas.microsoft.com/office/powerpoint/2010/main" val="3961007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685800" y="1143000"/>
            <a:ext cx="5486400" cy="30861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a:t>
            </a:fld>
            <a:endParaRPr lang="zh-CN" altLang="en-US" dirty="0">
              <a:solidFill>
                <a:prstClr val="black"/>
              </a:solidFill>
            </a:endParaRPr>
          </a:p>
        </p:txBody>
      </p:sp>
    </p:spTree>
    <p:extLst>
      <p:ext uri="{BB962C8B-B14F-4D97-AF65-F5344CB8AC3E}">
        <p14:creationId xmlns:p14="http://schemas.microsoft.com/office/powerpoint/2010/main" val="2903574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9.gif"/><Relationship Id="rId4" Type="http://schemas.openxmlformats.org/officeDocument/2006/relationships/image" Target="../media/image18.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gif"/><Relationship Id="rId9"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18147" cy="818147"/>
          </a:xfrm>
          <a:prstGeom prst="rect">
            <a:avLst/>
          </a:prstGeom>
        </p:spPr>
      </p:pic>
      <p:sp>
        <p:nvSpPr>
          <p:cNvPr id="6" name="TextBox 5"/>
          <p:cNvSpPr txBox="1"/>
          <p:nvPr/>
        </p:nvSpPr>
        <p:spPr>
          <a:xfrm>
            <a:off x="3379753"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0"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13</a:t>
            </a:r>
            <a:endPar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1592460" y="2397926"/>
            <a:ext cx="9439334" cy="2585323"/>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smtClean="0">
                <a:solidFill>
                  <a:srgbClr val="FF0000"/>
                </a:solidFill>
                <a:latin typeface=".VnMemorandum" panose="020B7200000000000000" pitchFamily="34" charset="0"/>
                <a:ea typeface="Zilla Slab" pitchFamily="2" charset="0"/>
              </a:rPr>
              <a:t>23:</a:t>
            </a:r>
            <a:endParaRPr lang="en-US" sz="4050" b="1" dirty="0">
              <a:solidFill>
                <a:srgbClr val="FF0000"/>
              </a:solidFill>
              <a:latin typeface=".VnMemorandum" panose="020B7200000000000000" pitchFamily="34" charset="0"/>
              <a:ea typeface="Zilla Slab" pitchFamily="2"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Tôi</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yêu</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em</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tôi</a:t>
            </a:r>
            <a:endPar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Tình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cảm</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anh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chị</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em</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6895739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xmlns=""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xmlns=""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xmlns=""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xmlns="" id="{E74A7A1F-5C18-4ADE-B158-C8A321F6EB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55F46CF2-CB41-4C52-BC27-5DD78B93322C}"/>
              </a:ext>
            </a:extLst>
          </p:cNvPr>
          <p:cNvGrpSpPr/>
          <p:nvPr/>
        </p:nvGrpSpPr>
        <p:grpSpPr>
          <a:xfrm>
            <a:off x="5576904" y="4334410"/>
            <a:ext cx="5360389" cy="1522194"/>
            <a:chOff x="6095999" y="3631069"/>
            <a:chExt cx="5360389" cy="1522194"/>
          </a:xfrm>
        </p:grpSpPr>
        <p:sp>
          <p:nvSpPr>
            <p:cNvPr id="45" name="TextBox 44">
              <a:extLst>
                <a:ext uri="{FF2B5EF4-FFF2-40B4-BE49-F238E27FC236}">
                  <a16:creationId xmlns:a16="http://schemas.microsoft.com/office/drawing/2014/main" xmlns=""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xmlns="" id="{7CC555D9-DB1D-420E-B561-70F17F036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xmlns="" id="{512BF9EC-2B25-45C7-B8CE-FA6F4B3937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xmlns=""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xmlns=""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xmlns=""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xmlns=""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xmlns=""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xmlns=""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xmlns=""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72D1BE2-E04F-4047-8D91-79129529E0DF}"/>
              </a:ext>
            </a:extLst>
          </p:cNvPr>
          <p:cNvSpPr txBox="1"/>
          <p:nvPr/>
        </p:nvSpPr>
        <p:spPr>
          <a:xfrm>
            <a:off x="2692088" y="854822"/>
            <a:ext cx="57144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2BB200E9-744A-4EDD-BDD4-B9F1C294C2DA}"/>
              </a:ext>
            </a:extLst>
          </p:cNvPr>
          <p:cNvSpPr txBox="1"/>
          <p:nvPr/>
        </p:nvSpPr>
        <p:spPr>
          <a:xfrm>
            <a:off x="605224" y="1719277"/>
            <a:ext cx="7283117" cy="4524315"/>
          </a:xfrm>
          <a:prstGeom prst="rect">
            <a:avLst/>
          </a:prstGeom>
          <a:noFill/>
        </p:spPr>
        <p:txBody>
          <a:bodyPr wrap="square">
            <a:spAutoFit/>
          </a:bodyPr>
          <a:lstStyle/>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Em mong muốn có người anh thể hiện tình cảm với em nhiều hơn. Vì anh trai em là người ít nói.</a:t>
            </a:r>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xmlns=""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xmlns="" id="{A2638D3D-94A8-4AD0-9A86-3612CC0D0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xmlns=""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170045" y="-93970"/>
            <a:ext cx="9575471" cy="7178040"/>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741754" y="1733743"/>
            <a:ext cx="8237988" cy="1525059"/>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28491" y="4041749"/>
            <a:ext cx="3193645" cy="3042321"/>
          </a:xfrm>
          <a:prstGeom prst="rect">
            <a:avLst/>
          </a:prstGeom>
          <a:noFill/>
          <a:ln w="9525">
            <a:noFill/>
          </a:ln>
        </p:spPr>
      </p:pic>
      <p:sp>
        <p:nvSpPr>
          <p:cNvPr id="8" name="TextBox 7"/>
          <p:cNvSpPr txBox="1"/>
          <p:nvPr/>
        </p:nvSpPr>
        <p:spPr>
          <a:xfrm>
            <a:off x="4033271" y="-84856"/>
            <a:ext cx="5491729" cy="1323439"/>
          </a:xfrm>
          <a:prstGeom prst="rect">
            <a:avLst/>
          </a:prstGeom>
          <a:noFill/>
          <a:ln>
            <a:noFill/>
          </a:ln>
        </p:spPr>
        <p:txBody>
          <a:bodyPr wrap="square" rtlCol="0">
            <a:spAutoFit/>
          </a:bodyPr>
          <a:lstStyle/>
          <a:p>
            <a:pPr>
              <a:lnSpc>
                <a:spcPct val="200000"/>
              </a:lnSpc>
            </a:pPr>
            <a:r>
              <a:rPr lang="en-US" altLang="zh-CN"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a:t>
            </a:r>
            <a:endParaRPr lang="zh-CN" alt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sp>
        <p:nvSpPr>
          <p:cNvPr id="17" name="TextBox 16"/>
          <p:cNvSpPr txBox="1"/>
          <p:nvPr/>
        </p:nvSpPr>
        <p:spPr>
          <a:xfrm>
            <a:off x="3125061" y="4764157"/>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pic>
        <p:nvPicPr>
          <p:cNvPr id="27" name="图片 46116" descr="03"/>
          <p:cNvPicPr>
            <a:picLocks noChangeAspect="1"/>
          </p:cNvPicPr>
          <p:nvPr/>
        </p:nvPicPr>
        <p:blipFill>
          <a:blip r:embed="rId6"/>
          <a:stretch>
            <a:fillRect/>
          </a:stretch>
        </p:blipFill>
        <p:spPr>
          <a:xfrm>
            <a:off x="1334463" y="4263255"/>
            <a:ext cx="7067248" cy="1436099"/>
          </a:xfrm>
          <a:prstGeom prst="rect">
            <a:avLst/>
          </a:prstGeom>
          <a:noFill/>
          <a:ln w="9525">
            <a:noFill/>
          </a:ln>
        </p:spPr>
      </p:pic>
      <p:pic>
        <p:nvPicPr>
          <p:cNvPr id="37" name="图片 46127" descr="png-0731"/>
          <p:cNvPicPr>
            <a:picLocks noChangeAspect="1"/>
          </p:cNvPicPr>
          <p:nvPr/>
        </p:nvPicPr>
        <p:blipFill>
          <a:blip r:embed="rId7"/>
          <a:stretch>
            <a:fillRect/>
          </a:stretch>
        </p:blipFill>
        <p:spPr>
          <a:xfrm>
            <a:off x="2028099" y="1958826"/>
            <a:ext cx="1096962" cy="1096962"/>
          </a:xfrm>
          <a:prstGeom prst="rect">
            <a:avLst/>
          </a:prstGeom>
          <a:noFill/>
          <a:ln w="9525">
            <a:noFill/>
          </a:ln>
        </p:spPr>
      </p:pic>
      <p:pic>
        <p:nvPicPr>
          <p:cNvPr id="40" name="图片 46130" descr="png-0731副本"/>
          <p:cNvPicPr>
            <a:picLocks noChangeAspect="1"/>
          </p:cNvPicPr>
          <p:nvPr/>
        </p:nvPicPr>
        <p:blipFill>
          <a:blip r:embed="rId8"/>
          <a:stretch>
            <a:fillRect/>
          </a:stretch>
        </p:blipFill>
        <p:spPr>
          <a:xfrm>
            <a:off x="1741754" y="4441233"/>
            <a:ext cx="939800" cy="1111250"/>
          </a:xfrm>
          <a:prstGeom prst="rect">
            <a:avLst/>
          </a:prstGeom>
          <a:noFill/>
          <a:ln w="9525">
            <a:noFill/>
          </a:ln>
        </p:spPr>
      </p:pic>
      <p:sp>
        <p:nvSpPr>
          <p:cNvPr id="43" name="TextBox 71"/>
          <p:cNvSpPr txBox="1"/>
          <p:nvPr/>
        </p:nvSpPr>
        <p:spPr>
          <a:xfrm>
            <a:off x="4200419" y="2243036"/>
            <a:ext cx="5690832" cy="707886"/>
          </a:xfrm>
          <a:prstGeom prst="rect">
            <a:avLst/>
          </a:prstGeom>
          <a:noFill/>
          <a:ln w="9525">
            <a:noFill/>
          </a:ln>
        </p:spPr>
        <p:txBody>
          <a:bodyPr wrap="square">
            <a:spAutoFit/>
          </a:bodyPr>
          <a:lstStyle/>
          <a:p>
            <a:pPr eaLnBrk="0" hangingPunct="0"/>
            <a:r>
              <a:rPr lang="en-US" sz="2000" dirty="0" err="1">
                <a:latin typeface="Arial" panose="020B0604020202020204" pitchFamily="34" charset="0"/>
                <a:cs typeface="Arial" panose="020B0604020202020204" pitchFamily="34" charset="0"/>
              </a:rPr>
              <a:t>Hiểu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dung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câu</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ca </a:t>
            </a:r>
            <a:r>
              <a:rPr lang="en-US" sz="2000" dirty="0" err="1" smtClean="0">
                <a:latin typeface="Arial" panose="020B0604020202020204" pitchFamily="34" charset="0"/>
                <a:cs typeface="Arial" panose="020B0604020202020204" pitchFamily="34" charset="0"/>
              </a:rPr>
              <a:t>dao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tục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ngữ</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về</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cảm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anh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chị</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em</a:t>
            </a:r>
            <a:r>
              <a:rPr lang="en-US" sz="2000" dirty="0" smtClean="0">
                <a:latin typeface="Arial" panose="020B0604020202020204" pitchFamily="34" charset="0"/>
                <a:cs typeface="Arial" panose="020B0604020202020204" pitchFamily="34" charset="0"/>
              </a:rPr>
              <a:t>.</a:t>
            </a:r>
            <a:endParaRPr lang="zh-CN" altLang="en-US"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44" name="TextBox 71"/>
          <p:cNvSpPr txBox="1"/>
          <p:nvPr/>
        </p:nvSpPr>
        <p:spPr>
          <a:xfrm>
            <a:off x="3605157" y="4753114"/>
            <a:ext cx="4705249" cy="430887"/>
          </a:xfrm>
          <a:prstGeom prst="rect">
            <a:avLst/>
          </a:prstGeom>
          <a:noFill/>
          <a:ln w="9525">
            <a:noFill/>
          </a:ln>
        </p:spPr>
        <p:txBody>
          <a:bodyPr wrap="square">
            <a:spAutoFit/>
          </a:bodyPr>
          <a:lstStyle/>
          <a:p>
            <a:pPr eaLnBrk="0" hangingPunct="0"/>
            <a:r>
              <a:rPr lang="en-US" altLang="zh-CN" sz="2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altLang="zh-CN" sz="2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tình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yêu</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đối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với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anh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chị</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em</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zh-CN" altLang="en-US" sz="2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4726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xmlns="" id="{2AE45330-B738-09A5-7079-37FBB0C95BCB}"/>
              </a:ext>
            </a:extLst>
          </p:cNvPr>
          <p:cNvSpPr txBox="1"/>
          <p:nvPr/>
        </p:nvSpPr>
        <p:spPr>
          <a:xfrm>
            <a:off x="2939868" y="2953697"/>
            <a:ext cx="6312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xmlns="" id="{F4CF01D1-7C92-4837-A6D1-F116F54E8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xmlns="" id="{B306B8B1-338C-4BF4-A240-8F11C483E61B}"/>
              </a:ext>
            </a:extLst>
          </p:cNvPr>
          <p:cNvSpPr txBox="1"/>
          <p:nvPr/>
        </p:nvSpPr>
        <p:spPr>
          <a:xfrm>
            <a:off x="1353082" y="2331428"/>
            <a:ext cx="3199606" cy="3416320"/>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1. Cùng bạn trao đổi để hiểu nghĩa của các câu tục ngữ, ca dao dưới đây:</a:t>
            </a:r>
          </a:p>
        </p:txBody>
      </p:sp>
      <p:pic>
        <p:nvPicPr>
          <p:cNvPr id="1026" name="Picture 2" descr="Pin by Lara (Adriana) O&amp;amp;#39;Meany on Cute,Cute,Cute! | Funny emoticons, Love  stickers, Cute gif">
            <a:extLst>
              <a:ext uri="{FF2B5EF4-FFF2-40B4-BE49-F238E27FC236}">
                <a16:creationId xmlns:a16="http://schemas.microsoft.com/office/drawing/2014/main" xmlns="" id="{99334F5C-64D4-433B-B326-B9A9ACDA5D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E94D1D1E-DA58-4C80-9266-0F2B4D6FC2AE}"/>
              </a:ext>
            </a:extLst>
          </p:cNvPr>
          <p:cNvSpPr txBox="1"/>
          <p:nvPr/>
        </p:nvSpPr>
        <p:spPr>
          <a:xfrm>
            <a:off x="6754415" y="2192083"/>
            <a:ext cx="4940968" cy="584775"/>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Chị ngã em nâng.</a:t>
            </a:r>
          </a:p>
        </p:txBody>
      </p:sp>
      <p:sp>
        <p:nvSpPr>
          <p:cNvPr id="39" name="TextBox 38">
            <a:extLst>
              <a:ext uri="{FF2B5EF4-FFF2-40B4-BE49-F238E27FC236}">
                <a16:creationId xmlns:a16="http://schemas.microsoft.com/office/drawing/2014/main" xmlns=""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Anh em như thể chân tay</a:t>
            </a:r>
          </a:p>
          <a:p>
            <a:pPr lvl="0" algn="ctr"/>
            <a:r>
              <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Rách lành đùm bọc, dở hay đỡ đần.</a:t>
            </a:r>
          </a:p>
        </p:txBody>
      </p:sp>
      <p:pic>
        <p:nvPicPr>
          <p:cNvPr id="41" name="Picture 2" descr="Pin by Lara (Adriana) O&amp;amp;#39;Meany on Cute,Cute,Cute! | Funny emoticons, Love  stickers, Cute gif">
            <a:extLst>
              <a:ext uri="{FF2B5EF4-FFF2-40B4-BE49-F238E27FC236}">
                <a16:creationId xmlns:a16="http://schemas.microsoft.com/office/drawing/2014/main" xmlns="" id="{96ED7D9B-301B-43CE-81D8-93CBBBD425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xmlns=""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xmlns=""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xmlns=""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xmlns=""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xmlns=""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xmlns=""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xmlns=""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xmlns="" id="{47CE269D-F972-4EBD-A8AC-314322216A53}"/>
              </a:ext>
            </a:extLst>
          </p:cNvPr>
          <p:cNvSpPr txBox="1"/>
          <p:nvPr/>
        </p:nvSpPr>
        <p:spPr>
          <a:xfrm>
            <a:off x="3846443" y="1182757"/>
            <a:ext cx="6341166" cy="3970318"/>
          </a:xfrm>
          <a:prstGeom prst="rect">
            <a:avLst/>
          </a:prstGeom>
          <a:noFill/>
        </p:spPr>
        <p:txBody>
          <a:bodyPr wrap="square" rtlCol="0">
            <a:spAutoFit/>
          </a:bodyPr>
          <a:lstStyle/>
          <a:p>
            <a:pPr algn="just"/>
            <a:r>
              <a:rPr lang="vi-VN" sz="2800" b="1" u="sng"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Nghĩa của các câu tục ngữ, ca dao:</a:t>
            </a:r>
          </a:p>
          <a:p>
            <a:pPr algn="just"/>
            <a:endPar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Wingdings" panose="05000000000000000000" pitchFamily="2" charset="2"/>
              <a:buChar char="§"/>
            </a:pP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Chị ngã em nâng: chị em đoàn kết, giúp đỡ nhau khi hoạn nạn.</a:t>
            </a:r>
          </a:p>
          <a:p>
            <a:pPr marL="457200" indent="-457200" algn="just">
              <a:buFont typeface="Wingdings" panose="05000000000000000000" pitchFamily="2" charset="2"/>
              <a:buChar char="§"/>
            </a:pP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Anh em ... đỡ đần: anh em dù giỏi giang hay kém cỏi, giàu hay nghèo cần phải biết yêu thương, đùm bọc lẫn nhau, san sẻ, giúp đỡ nhau trong cuộc sống.</a:t>
            </a:r>
            <a:endParaRPr 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345</Words>
  <Application>Microsoft Office PowerPoint</Application>
  <PresentationFormat>Widescreen</PresentationFormat>
  <Paragraphs>38</Paragraphs>
  <Slides>13</Slides>
  <Notes>1</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13</vt:i4>
      </vt:variant>
    </vt:vector>
  </HeadingPairs>
  <TitlesOfParts>
    <vt:vector size="31" baseType="lpstr">
      <vt:lpstr>微软雅黑</vt:lpstr>
      <vt:lpstr>宋体</vt:lpstr>
      <vt:lpstr>.VnMemorandum</vt:lpstr>
      <vt:lpstr>Arial</vt:lpstr>
      <vt:lpstr>Arial-Rounded</vt:lpstr>
      <vt:lpstr>Calibri</vt:lpstr>
      <vt:lpstr>Cambria</vt:lpstr>
      <vt:lpstr>Coiny</vt:lpstr>
      <vt:lpstr>LNTH-Kids  Chinese Font 1</vt:lpstr>
      <vt:lpstr>LNTH-No Virus</vt:lpstr>
      <vt:lpstr>SVN-Gretoon</vt:lpstr>
      <vt:lpstr>Times New Roman</vt:lpstr>
      <vt:lpstr>UVN Van Chuong Nang</vt:lpstr>
      <vt:lpstr>Wingdings</vt:lpstr>
      <vt:lpstr>Zilla Slab</vt:lpstr>
      <vt:lpstr>方正粗圆_GBK</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22</cp:revision>
  <dcterms:created xsi:type="dcterms:W3CDTF">2022-04-24T14:44:48Z</dcterms:created>
  <dcterms:modified xsi:type="dcterms:W3CDTF">2022-11-24T07:39:32Z</dcterms:modified>
</cp:coreProperties>
</file>