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315" r:id="rId2"/>
    <p:sldId id="316" r:id="rId3"/>
    <p:sldId id="301" r:id="rId4"/>
    <p:sldId id="256" r:id="rId5"/>
    <p:sldId id="264" r:id="rId6"/>
    <p:sldId id="275" r:id="rId7"/>
    <p:sldId id="262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7" r:id="rId18"/>
    <p:sldId id="279" r:id="rId19"/>
    <p:sldId id="280" r:id="rId20"/>
    <p:sldId id="281" r:id="rId21"/>
    <p:sldId id="286" r:id="rId22"/>
    <p:sldId id="282" r:id="rId23"/>
    <p:sldId id="283" r:id="rId24"/>
    <p:sldId id="284" r:id="rId25"/>
    <p:sldId id="285" r:id="rId26"/>
    <p:sldId id="287" r:id="rId27"/>
    <p:sldId id="288" r:id="rId28"/>
    <p:sldId id="298" r:id="rId29"/>
    <p:sldId id="299" r:id="rId30"/>
    <p:sldId id="257" r:id="rId31"/>
    <p:sldId id="300" r:id="rId32"/>
    <p:sldId id="290" r:id="rId33"/>
    <p:sldId id="314" r:id="rId34"/>
  </p:sldIdLst>
  <p:sldSz cx="18288000" cy="10287000"/>
  <p:notesSz cx="6858000" cy="9144000"/>
  <p:embeddedFontLst>
    <p:embeddedFont>
      <p:font typeface="宋体" panose="02010600030101010101" pitchFamily="2" charset="-12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unito Bold Bold" panose="020B0604020202020204" charset="0"/>
      <p:regular r:id="rId41"/>
    </p:embeddedFont>
    <p:embeddedFont>
      <p:font typeface="Nunito Black" panose="020B0604020202020204" charset="0"/>
      <p:bold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B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3909B-7688-402B-A6E3-CE83D114F99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7A30-F465-4B4E-BD3A-3C7394F8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ea typeface="宋体"/>
              </a:rPr>
              <a:pPr>
                <a:defRPr/>
              </a:pPr>
              <a:t>2</a:t>
            </a:fld>
            <a:endParaRPr lang="zh-CN" altLang="en-US" dirty="0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18510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4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9.png"/><Relationship Id="rId7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5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11.jpeg"/><Relationship Id="rId4" Type="http://schemas.openxmlformats.org/officeDocument/2006/relationships/image" Target="../media/image50.sv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6.png"/><Relationship Id="rId4" Type="http://schemas.openxmlformats.org/officeDocument/2006/relationships/image" Target="../media/image53.sv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9.png"/><Relationship Id="rId7" Type="http://schemas.openxmlformats.org/officeDocument/2006/relationships/image" Target="../media/image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3.sv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6.png"/><Relationship Id="rId4" Type="http://schemas.openxmlformats.org/officeDocument/2006/relationships/image" Target="../media/image53.sv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6.png"/><Relationship Id="rId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53.sv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53.sv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53.sv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5.png"/><Relationship Id="rId7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63.svg"/><Relationship Id="rId9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4.png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6.png"/><Relationship Id="rId4" Type="http://schemas.openxmlformats.org/officeDocument/2006/relationships/image" Target="../media/image53.sv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6.png"/><Relationship Id="rId4" Type="http://schemas.openxmlformats.org/officeDocument/2006/relationships/image" Target="../media/image5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svg"/><Relationship Id="rId10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sv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4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636295" cy="1636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4003" y="379566"/>
            <a:ext cx="98901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45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5646790" y="1524509"/>
            <a:ext cx="6994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spc="-227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en-US" sz="5400" b="1" spc="-227" dirty="0" smtClean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15</a:t>
            </a:r>
            <a:endParaRPr lang="en-US" sz="5400" b="1" spc="-227" dirty="0">
              <a:solidFill>
                <a:srgbClr val="135E98"/>
              </a:solidFill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920" y="3081350"/>
            <a:ext cx="18151080" cy="337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7200" b="1" dirty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Tự nhiên xã hội</a:t>
            </a:r>
            <a:endParaRPr lang="en-US" sz="7200" b="1" dirty="0">
              <a:solidFill>
                <a:srgbClr val="00206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  <a:p>
            <a:pPr algn="ctr">
              <a:lnSpc>
                <a:spcPts val="8259"/>
              </a:lnSpc>
            </a:pPr>
            <a:r>
              <a:rPr lang="en-US" sz="6600" dirty="0">
                <a:solidFill>
                  <a:srgbClr val="002060"/>
                </a:solidFill>
                <a:latin typeface="Nunito Bold Bold"/>
              </a:rPr>
              <a:t>BÀI 13: MỘT SỐ BỘ PHẬN CỦA THỰC VẬT </a:t>
            </a:r>
          </a:p>
          <a:p>
            <a:pPr algn="ctr">
              <a:defRPr/>
            </a:pPr>
            <a:r>
              <a:rPr lang="vi-VN" sz="72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(</a:t>
            </a:r>
            <a:r>
              <a:rPr lang="vi-VN" sz="7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 </a:t>
            </a:r>
            <a:r>
              <a:rPr lang="en-US" sz="7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1</a:t>
            </a:r>
            <a:r>
              <a:rPr lang="vi-VN" sz="7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)</a:t>
            </a:r>
            <a:endParaRPr lang="vi-VN" sz="72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C4512-5072-E762-632B-47A378AB9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021"/>
          <a:stretch/>
        </p:blipFill>
        <p:spPr>
          <a:xfrm>
            <a:off x="7743078" y="4908882"/>
            <a:ext cx="9158073" cy="5378116"/>
          </a:xfrm>
          <a:prstGeom prst="rect">
            <a:avLst/>
          </a:prstGeom>
        </p:spPr>
      </p:pic>
      <p:pic>
        <p:nvPicPr>
          <p:cNvPr id="6146" name="Picture 2" descr="cây giống CAU LÙN - Cây giống chuẩn F1 | Lazada.vn">
            <a:extLst>
              <a:ext uri="{FF2B5EF4-FFF2-40B4-BE49-F238E27FC236}">
                <a16:creationId xmlns:a16="http://schemas.microsoft.com/office/drawing/2014/main" id="{4334B931-49EE-4DE1-222F-63D4ACF3E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7" r="1" b="10886"/>
          <a:stretch/>
        </p:blipFill>
        <p:spPr bwMode="auto">
          <a:xfrm>
            <a:off x="20" y="13"/>
            <a:ext cx="10919849" cy="584300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5F8C22-7BD6-2976-9A38-59F3D19AD0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32" r="1" b="21234"/>
          <a:stretch/>
        </p:blipFill>
        <p:spPr>
          <a:xfrm>
            <a:off x="11187453" y="-33820"/>
            <a:ext cx="5713698" cy="4709296"/>
          </a:xfrm>
          <a:prstGeom prst="rect">
            <a:avLst/>
          </a:prstGeom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04133"/>
            <a:ext cx="7501779" cy="418286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2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35856" y="0"/>
            <a:ext cx="1152144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093D100-6832-0B28-A2C5-B810BF8F0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584" y="6872869"/>
            <a:ext cx="7813672" cy="288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2363E-9611-0C13-74F7-BDD07260D383}"/>
              </a:ext>
            </a:extLst>
          </p:cNvPr>
          <p:cNvSpPr txBox="1"/>
          <p:nvPr/>
        </p:nvSpPr>
        <p:spPr>
          <a:xfrm>
            <a:off x="762000" y="7199278"/>
            <a:ext cx="5236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Cây cau: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cao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xòe to, xẻ rộng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Quả thành chùm</a:t>
            </a:r>
          </a:p>
        </p:txBody>
      </p:sp>
      <p:pic>
        <p:nvPicPr>
          <p:cNvPr id="10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8DFD7-7F98-6C22-7C11-1C3ECE102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735" y="3429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a plant with green fruits on it&#10;&#10;Description automatically generated with low confidence">
            <a:extLst>
              <a:ext uri="{FF2B5EF4-FFF2-40B4-BE49-F238E27FC236}">
                <a16:creationId xmlns:a16="http://schemas.microsoft.com/office/drawing/2014/main" id="{28DBB0EA-53CB-799C-2765-2743EC337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62" b="15272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A tree with fruits on it&#10;&#10;Description automatically generated with low confidence">
            <a:extLst>
              <a:ext uri="{FF2B5EF4-FFF2-40B4-BE49-F238E27FC236}">
                <a16:creationId xmlns:a16="http://schemas.microsoft.com/office/drawing/2014/main" id="{86520B44-7BC4-26E7-6A16-DB39891D2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9" r="23029" b="1"/>
          <a:stretch/>
        </p:blipFill>
        <p:spPr>
          <a:xfrm>
            <a:off x="7594633" y="1"/>
            <a:ext cx="10693370" cy="1028018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9135C-CBEF-BDFA-D1C4-E838EAEA9DBF}"/>
              </a:ext>
            </a:extLst>
          </p:cNvPr>
          <p:cNvSpPr txBox="1"/>
          <p:nvPr/>
        </p:nvSpPr>
        <p:spPr>
          <a:xfrm>
            <a:off x="381000" y="8333303"/>
            <a:ext cx="3124200" cy="783193"/>
          </a:xfrm>
          <a:prstGeom prst="roundRect">
            <a:avLst/>
          </a:prstGeom>
          <a:solidFill>
            <a:schemeClr val="bg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Cây xoài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BD05BC-58AC-CA28-7DE1-DFF48FA30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877" y="1143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06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2626FA8-D524-0F41-D8FE-968993413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" r="1" b="29809"/>
          <a:stretch/>
        </p:blipFill>
        <p:spPr>
          <a:xfrm>
            <a:off x="8433349" y="10"/>
            <a:ext cx="9854654" cy="5626091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DC86D7D-F4DF-9239-FA4F-A40E969C7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76" r="-2" b="15872"/>
          <a:stretch/>
        </p:blipFill>
        <p:spPr>
          <a:xfrm>
            <a:off x="6273016" y="5831841"/>
            <a:ext cx="12014987" cy="4455159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9579B88-ACB5-EEC1-7CFE-AD7181127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18" r="4514" b="-1"/>
          <a:stretch/>
        </p:blipFill>
        <p:spPr>
          <a:xfrm>
            <a:off x="20" y="10"/>
            <a:ext cx="11254646" cy="10286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4B4F0B-EE2B-71FA-E3D1-E06937F90320}"/>
              </a:ext>
            </a:extLst>
          </p:cNvPr>
          <p:cNvSpPr txBox="1"/>
          <p:nvPr/>
        </p:nvSpPr>
        <p:spPr>
          <a:xfrm>
            <a:off x="6603680" y="9240171"/>
            <a:ext cx="3124200" cy="783193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Nunito Black" pitchFamily="2" charset="0"/>
              </a:rPr>
              <a:t>Bắp cải</a:t>
            </a:r>
          </a:p>
        </p:txBody>
      </p:sp>
      <p:pic>
        <p:nvPicPr>
          <p:cNvPr id="9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4EA989-4672-7781-50FD-C3F09C3A5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600" y="-11811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8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C6DAF17-3584-5C73-D1CA-6076B8272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3" r="606" b="1"/>
          <a:stretch/>
        </p:blipFill>
        <p:spPr>
          <a:xfrm>
            <a:off x="11691778" y="5288768"/>
            <a:ext cx="6596222" cy="5027832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30DF08-EA9D-C3A4-B556-C2DA24E4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59" r="-1" b="27111"/>
          <a:stretch/>
        </p:blipFill>
        <p:spPr>
          <a:xfrm>
            <a:off x="20" y="10"/>
            <a:ext cx="13732019" cy="1029521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2AFA5E4-D169-BF55-1163-3B2610D3E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75" r="-1" b="-1"/>
          <a:stretch/>
        </p:blipFill>
        <p:spPr>
          <a:xfrm>
            <a:off x="9252283" y="29610"/>
            <a:ext cx="9035717" cy="501959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C2717-2036-0053-5684-3A469EAB48A1}"/>
              </a:ext>
            </a:extLst>
          </p:cNvPr>
          <p:cNvSpPr txBox="1"/>
          <p:nvPr/>
        </p:nvSpPr>
        <p:spPr>
          <a:xfrm>
            <a:off x="6603680" y="9240171"/>
            <a:ext cx="3124200" cy="783193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Nunito Black" pitchFamily="2" charset="0"/>
              </a:rPr>
              <a:t>Cây ngô</a:t>
            </a:r>
          </a:p>
        </p:txBody>
      </p:sp>
    </p:spTree>
    <p:extLst>
      <p:ext uri="{BB962C8B-B14F-4D97-AF65-F5344CB8AC3E}">
        <p14:creationId xmlns:p14="http://schemas.microsoft.com/office/powerpoint/2010/main" val="27802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841035-96FD-1B6D-5536-6B402BD0FC9A}"/>
              </a:ext>
            </a:extLst>
          </p:cNvPr>
          <p:cNvSpPr txBox="1"/>
          <p:nvPr/>
        </p:nvSpPr>
        <p:spPr>
          <a:xfrm>
            <a:off x="1524000" y="450364"/>
            <a:ext cx="1303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Quan sát hình 2 và nhận xét đặc điểm của rễ cọc, rễ chùm.</a:t>
            </a:r>
            <a:endParaRPr lang="en-US" sz="3600">
              <a:solidFill>
                <a:schemeClr val="tx2">
                  <a:lumMod val="5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76288-FE1E-03AB-D72E-A17C7C554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6" y="268705"/>
            <a:ext cx="752475" cy="100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3A5F8D-BB68-55B8-DA12-85A95E11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269" y="1296402"/>
            <a:ext cx="14295462" cy="620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05530-3FA0-DA71-733B-D3DB3F3380FB}"/>
              </a:ext>
            </a:extLst>
          </p:cNvPr>
          <p:cNvSpPr txBox="1"/>
          <p:nvPr/>
        </p:nvSpPr>
        <p:spPr>
          <a:xfrm>
            <a:off x="1524001" y="7321033"/>
            <a:ext cx="5791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Rễ cọc: có một rễ cái và</a:t>
            </a:r>
          </a:p>
          <a:p>
            <a:pPr algn="ctr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 nhiều rễ con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5727D-E1D6-084B-A4E4-25351DB72261}"/>
              </a:ext>
            </a:extLst>
          </p:cNvPr>
          <p:cNvSpPr txBox="1"/>
          <p:nvPr/>
        </p:nvSpPr>
        <p:spPr>
          <a:xfrm>
            <a:off x="9601200" y="7598031"/>
            <a:ext cx="6237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Rễ chùm: có nhiều rễ con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D7B8AB6-AE12-DA5F-3B8C-9733ADBDD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63999" y="7215038"/>
            <a:ext cx="2323171" cy="307196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D68793F-09C4-5763-CE1B-BA3106A79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012" y="7418553"/>
            <a:ext cx="1832220" cy="286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0F1B6-227A-A972-B364-44B1ECA95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86200" y="1790700"/>
            <a:ext cx="11755567" cy="6921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5997E5-461C-3E61-3380-273559915F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28435" y="2852532"/>
            <a:ext cx="2659945" cy="2649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5A3DA-09E8-E60E-9ACA-0FC189CBE8F7}"/>
              </a:ext>
            </a:extLst>
          </p:cNvPr>
          <p:cNvSpPr txBox="1"/>
          <p:nvPr/>
        </p:nvSpPr>
        <p:spPr>
          <a:xfrm>
            <a:off x="6096000" y="46101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latin typeface="Nunito Black" pitchFamily="2" charset="0"/>
              </a:rPr>
              <a:t>Rễ cây có hai loại chính là rễ cọc và rễ chùm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" y="5829300"/>
            <a:ext cx="4089081" cy="4114800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5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84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7065DC-DB2F-508C-DD02-DDDF34809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E1F93-E3DE-F052-C083-0182422501FB}"/>
              </a:ext>
            </a:extLst>
          </p:cNvPr>
          <p:cNvSpPr txBox="1"/>
          <p:nvPr/>
        </p:nvSpPr>
        <p:spPr>
          <a:xfrm>
            <a:off x="1371600" y="520125"/>
            <a:ext cx="1447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Sắp xếp các cây từ hình 3 đến hình 6 vào nhóm cây có rễ cọc, rễ chùm.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AF4A83-9133-7271-E077-6F6CD91C32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131"/>
          <a:stretch/>
        </p:blipFill>
        <p:spPr>
          <a:xfrm>
            <a:off x="1828433" y="1844424"/>
            <a:ext cx="3321803" cy="6126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AD9494-7105-AC0F-D641-35A64467D4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32" r="51099"/>
          <a:stretch/>
        </p:blipFill>
        <p:spPr>
          <a:xfrm>
            <a:off x="5325886" y="1806499"/>
            <a:ext cx="3321804" cy="6126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55BC1B-974F-515A-D24C-42B491B23A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25" r="26807"/>
          <a:stretch/>
        </p:blipFill>
        <p:spPr>
          <a:xfrm>
            <a:off x="8639299" y="1882351"/>
            <a:ext cx="3321804" cy="61261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70F7E4-90C2-C0B4-A133-D983AA4984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56"/>
          <a:stretch/>
        </p:blipFill>
        <p:spPr>
          <a:xfrm>
            <a:off x="12304014" y="1882350"/>
            <a:ext cx="3545586" cy="61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0D78AD42-2C2B-7F66-1AD8-92E483CE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0" y="1790700"/>
            <a:ext cx="12192000" cy="67056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90A536-FF11-581B-E69B-831552EE1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D58705-3EF3-7B67-36CC-4D334C96A3CB}"/>
              </a:ext>
            </a:extLst>
          </p:cNvPr>
          <p:cNvSpPr txBox="1"/>
          <p:nvPr/>
        </p:nvSpPr>
        <p:spPr>
          <a:xfrm>
            <a:off x="1371600" y="520125"/>
            <a:ext cx="15544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Sắp xếp các cây từ hình 3 đến hình 6 vào nhóm cây có rễ cọc, rễ chùm.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09D22F-7DC7-0B2E-8DB2-4EB58D72C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763211"/>
              </p:ext>
            </p:extLst>
          </p:nvPr>
        </p:nvGraphicFramePr>
        <p:xfrm>
          <a:off x="3677793" y="2507271"/>
          <a:ext cx="10932414" cy="3172224"/>
        </p:xfrm>
        <a:graphic>
          <a:graphicData uri="http://schemas.openxmlformats.org/drawingml/2006/table">
            <a:tbl>
              <a:tblPr/>
              <a:tblGrid>
                <a:gridCol w="5466207">
                  <a:extLst>
                    <a:ext uri="{9D8B030D-6E8A-4147-A177-3AD203B41FA5}">
                      <a16:colId xmlns:a16="http://schemas.microsoft.com/office/drawing/2014/main" val="4289385363"/>
                    </a:ext>
                  </a:extLst>
                </a:gridCol>
                <a:gridCol w="5466207">
                  <a:extLst>
                    <a:ext uri="{9D8B030D-6E8A-4147-A177-3AD203B41FA5}">
                      <a16:colId xmlns:a16="http://schemas.microsoft.com/office/drawing/2014/main" val="2378880316"/>
                    </a:ext>
                  </a:extLst>
                </a:gridCol>
              </a:tblGrid>
              <a:tr h="5471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Rễ cọc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Rễ chùm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998907"/>
                  </a:ext>
                </a:extLst>
              </a:tr>
              <a:tr h="1174632">
                <a:tc>
                  <a:txBody>
                    <a:bodyPr/>
                    <a:lstStyle/>
                    <a:p>
                      <a:pPr algn="ctr" fontAlgn="t"/>
                      <a:r>
                        <a:rPr lang="vi-VN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rau dền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cần tây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502993"/>
                  </a:ext>
                </a:extLst>
              </a:tr>
              <a:tr h="11746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  <a:endParaRPr lang="vi-VN" sz="4400">
                        <a:solidFill>
                          <a:srgbClr val="0070C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3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57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592E5-408B-2605-6C89-EBC5FD10CD40}"/>
              </a:ext>
            </a:extLst>
          </p:cNvPr>
          <p:cNvSpPr txBox="1"/>
          <p:nvPr/>
        </p:nvSpPr>
        <p:spPr>
          <a:xfrm>
            <a:off x="1600200" y="453818"/>
            <a:ext cx="1394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hình dạng, kích thước các rễ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07D5B1-B189-1CC3-DB0E-9040442C2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B5654C-D19E-E437-C9C5-6BC9B4EECC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131"/>
          <a:stretch/>
        </p:blipFill>
        <p:spPr>
          <a:xfrm>
            <a:off x="1828433" y="1844424"/>
            <a:ext cx="3321803" cy="6126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B5ECE-BF7F-7A8F-2116-637B4A1966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32" r="51099"/>
          <a:stretch/>
        </p:blipFill>
        <p:spPr>
          <a:xfrm>
            <a:off x="5325886" y="1806499"/>
            <a:ext cx="3321804" cy="6126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8AE7C3-073E-4ADC-5617-3071D4D13E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25" r="26807"/>
          <a:stretch/>
        </p:blipFill>
        <p:spPr>
          <a:xfrm>
            <a:off x="8639299" y="1882351"/>
            <a:ext cx="3321804" cy="6126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7CD8A6-C182-D206-AE6E-A4A0532E0A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56"/>
          <a:stretch/>
        </p:blipFill>
        <p:spPr>
          <a:xfrm>
            <a:off x="12115800" y="1882350"/>
            <a:ext cx="3545586" cy="61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19738"/>
            <a:ext cx="18160739" cy="8815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86" y="2799623"/>
            <a:ext cx="2530628" cy="14599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7085134" y="358577"/>
            <a:ext cx="6817298" cy="1257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233" y="6411191"/>
            <a:ext cx="12568568" cy="26185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452" y="1633660"/>
            <a:ext cx="12902184" cy="28710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8616" y="4031797"/>
            <a:ext cx="13009071" cy="2561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36307" y="2068167"/>
            <a:ext cx="10720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dirty="0"/>
              <a:t>Nhận biết và nói (hoặc viết) được các loại rễ cây và đặc điểm của từng loại .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3526" y="4382383"/>
            <a:ext cx="11289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So sánh được (hình dạng, kích thước, màu sắc,...) của rễ cây và thân cây của các thực vật khác nhau</a:t>
            </a:r>
            <a:r>
              <a:rPr lang="nl-NL" sz="4000" b="1" dirty="0" smtClean="0"/>
              <a:t>.</a:t>
            </a:r>
            <a:endParaRPr lang="en-US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6017994" y="6593235"/>
            <a:ext cx="10547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FF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4506495" y="2500911"/>
            <a:ext cx="1143000" cy="10287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4680525" y="4629443"/>
            <a:ext cx="1143000" cy="1068543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4680525" y="6507741"/>
            <a:ext cx="1143000" cy="108691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36307" y="6730999"/>
            <a:ext cx="115427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200" b="1" dirty="0" smtClean="0"/>
              <a:t> </a:t>
            </a:r>
            <a:r>
              <a:rPr lang="nl-NL" sz="4000" b="1" dirty="0"/>
              <a:t>Phân loại được thực vật dựa trên đặc điểm của rễ cây và thân cây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64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111535-475E-F416-4B15-796E870D8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310165"/>
              </p:ext>
            </p:extLst>
          </p:nvPr>
        </p:nvGraphicFramePr>
        <p:xfrm>
          <a:off x="2133600" y="1943100"/>
          <a:ext cx="13182600" cy="7044758"/>
        </p:xfrm>
        <a:graphic>
          <a:graphicData uri="http://schemas.openxmlformats.org/drawingml/2006/table">
            <a:tbl>
              <a:tblPr/>
              <a:tblGrid>
                <a:gridCol w="3054188">
                  <a:extLst>
                    <a:ext uri="{9D8B030D-6E8A-4147-A177-3AD203B41FA5}">
                      <a16:colId xmlns:a16="http://schemas.microsoft.com/office/drawing/2014/main" val="1118583661"/>
                    </a:ext>
                  </a:extLst>
                </a:gridCol>
                <a:gridCol w="5734212">
                  <a:extLst>
                    <a:ext uri="{9D8B030D-6E8A-4147-A177-3AD203B41FA5}">
                      <a16:colId xmlns:a16="http://schemas.microsoft.com/office/drawing/2014/main" val="607188118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1162683298"/>
                    </a:ext>
                  </a:extLst>
                </a:gridCol>
              </a:tblGrid>
              <a:tr h="84000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bg1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Kích thước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93831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rau dền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55678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cần tây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Nhiều rễ con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994097"/>
                  </a:ext>
                </a:extLst>
              </a:tr>
              <a:tr h="84000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Nhiều rễ con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536905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Lớn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97944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D05421-47AD-9B66-EB75-41B843F007F5}"/>
              </a:ext>
            </a:extLst>
          </p:cNvPr>
          <p:cNvSpPr txBox="1"/>
          <p:nvPr/>
        </p:nvSpPr>
        <p:spPr>
          <a:xfrm>
            <a:off x="1600200" y="453818"/>
            <a:ext cx="1394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hình dạng, kích thước các rễ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9A1C1-6E1E-D369-45CF-3E592F9A3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54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C36D0E-77DA-43BD-B1EB-DBFE9C9BF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3BCFD-DD0D-7CDE-2AAE-BB599DE82C54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đứng, thân leo, thân bò?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6761F-CD6A-3EF1-FB9F-4C5BD86EC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61" y="2024450"/>
            <a:ext cx="8748710" cy="5726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6811D-1DD8-049C-3872-09B0C3B4F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620" y="1108215"/>
            <a:ext cx="5584904" cy="74331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B1141E-C29D-B10F-05E3-3782BF3FA453}"/>
              </a:ext>
            </a:extLst>
          </p:cNvPr>
          <p:cNvSpPr txBox="1"/>
          <p:nvPr/>
        </p:nvSpPr>
        <p:spPr>
          <a:xfrm>
            <a:off x="4038599" y="7881354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đứng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A58334-D59A-E43D-B3FF-BC92C6FA2557}"/>
              </a:ext>
            </a:extLst>
          </p:cNvPr>
          <p:cNvSpPr txBox="1"/>
          <p:nvPr/>
        </p:nvSpPr>
        <p:spPr>
          <a:xfrm>
            <a:off x="11658600" y="8855619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leo</a:t>
            </a:r>
          </a:p>
        </p:txBody>
      </p:sp>
    </p:spTree>
    <p:extLst>
      <p:ext uri="{BB962C8B-B14F-4D97-AF65-F5344CB8AC3E}">
        <p14:creationId xmlns:p14="http://schemas.microsoft.com/office/powerpoint/2010/main" val="13322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4DC35-0FD4-D567-2F32-23B43D4E0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669" y="1638300"/>
            <a:ext cx="7590234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4C223-6CAC-7648-BFDB-165B651FE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876" y="1165843"/>
            <a:ext cx="5532833" cy="7534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9A76D-9E5F-F020-3FC6-5F34DF4AE556}"/>
              </a:ext>
            </a:extLst>
          </p:cNvPr>
          <p:cNvSpPr txBox="1"/>
          <p:nvPr/>
        </p:nvSpPr>
        <p:spPr>
          <a:xfrm>
            <a:off x="3192173" y="7869973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bò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2A864-1398-BE5A-2315-9A1C9C8A0C5C}"/>
              </a:ext>
            </a:extLst>
          </p:cNvPr>
          <p:cNvSpPr txBox="1"/>
          <p:nvPr/>
        </p:nvSpPr>
        <p:spPr>
          <a:xfrm>
            <a:off x="10356755" y="899885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đứng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84C94-C271-E7D2-F72A-1F45DFE4F011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đứng, thân leo, thân bò?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EFA18E-E17C-67A4-AC4B-CEA4BDAAB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D7701-31C8-160E-8975-68BDE8360DB0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gỗ, thân thảo?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59E42-3269-AC55-145A-2DE2D0CC1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C2D88-D086-BCD0-0569-6EB3239A6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61" y="2024450"/>
            <a:ext cx="8748710" cy="5726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4D09C-E0F2-5C9B-8D83-120C87F71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4556" y="1062016"/>
            <a:ext cx="5584904" cy="7433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173BD8-CFC4-15BC-7743-D759720C6470}"/>
              </a:ext>
            </a:extLst>
          </p:cNvPr>
          <p:cNvSpPr txBox="1"/>
          <p:nvPr/>
        </p:nvSpPr>
        <p:spPr>
          <a:xfrm>
            <a:off x="4038599" y="7881354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B53A5-5C86-899A-AB8C-0FDFB1155BFB}"/>
              </a:ext>
            </a:extLst>
          </p:cNvPr>
          <p:cNvSpPr txBox="1"/>
          <p:nvPr/>
        </p:nvSpPr>
        <p:spPr>
          <a:xfrm>
            <a:off x="10524095" y="881584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</p:spTree>
    <p:extLst>
      <p:ext uri="{BB962C8B-B14F-4D97-AF65-F5344CB8AC3E}">
        <p14:creationId xmlns:p14="http://schemas.microsoft.com/office/powerpoint/2010/main" val="51326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4DA4A-29AB-8E8D-B700-AB0F927776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669" y="1638300"/>
            <a:ext cx="7590234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B77885-E318-804A-741F-7BD1760D3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876" y="1165843"/>
            <a:ext cx="5532833" cy="7534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32A47-BB69-7E83-5C38-85EEBDCAE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E3E359-2ACC-B0A1-859A-0A50537D99F1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gỗ, thân thảo?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52E88-AD9F-4FCE-4D9D-6010AA4B7FCD}"/>
              </a:ext>
            </a:extLst>
          </p:cNvPr>
          <p:cNvSpPr txBox="1"/>
          <p:nvPr/>
        </p:nvSpPr>
        <p:spPr>
          <a:xfrm>
            <a:off x="3294826" y="7353300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E32CA-7D4F-8A9A-DEE4-41848D24CC5B}"/>
              </a:ext>
            </a:extLst>
          </p:cNvPr>
          <p:cNvSpPr txBox="1"/>
          <p:nvPr/>
        </p:nvSpPr>
        <p:spPr>
          <a:xfrm>
            <a:off x="10534184" y="8797991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gỗ</a:t>
            </a:r>
          </a:p>
        </p:txBody>
      </p:sp>
    </p:spTree>
    <p:extLst>
      <p:ext uri="{BB962C8B-B14F-4D97-AF65-F5344CB8AC3E}">
        <p14:creationId xmlns:p14="http://schemas.microsoft.com/office/powerpoint/2010/main" val="10454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2BE1E649-1058-9EE0-90E2-D9511C31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9144" y="1387817"/>
            <a:ext cx="10895309" cy="676581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32A47-BB69-7E83-5C38-85EEBDCAE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193428-145F-AEC9-4D5C-77D66DA18B1D}"/>
              </a:ext>
            </a:extLst>
          </p:cNvPr>
          <p:cNvSpPr txBox="1"/>
          <p:nvPr/>
        </p:nvSpPr>
        <p:spPr>
          <a:xfrm>
            <a:off x="1371599" y="404232"/>
            <a:ext cx="1463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xét, so sánh về đặc điểm, hình dạng của các thân cây.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4463CD-C02F-DE56-8083-9603A4ECA724}"/>
              </a:ext>
            </a:extLst>
          </p:cNvPr>
          <p:cNvSpPr txBox="1"/>
          <p:nvPr/>
        </p:nvSpPr>
        <p:spPr>
          <a:xfrm>
            <a:off x="4153547" y="3558450"/>
            <a:ext cx="6324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>
                <a:solidFill>
                  <a:srgbClr val="00B050"/>
                </a:solidFill>
                <a:effectLst/>
                <a:latin typeface="Nunito Black" pitchFamily="2" charset="0"/>
              </a:rPr>
              <a:t>	Đặc điểm, hình dạng của các thân cây là khác nhau. Có các loại thân đứng, thân leo, thân bò, thân gỗ, thân thảo.</a:t>
            </a:r>
            <a:endParaRPr lang="en-US" sz="400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9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759492-16D3-5C5F-691A-3E63D65EC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812510"/>
            <a:ext cx="8382000" cy="458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73E8DE-02E4-4E7D-3894-5802DE6277FB}"/>
              </a:ext>
            </a:extLst>
          </p:cNvPr>
          <p:cNvSpPr txBox="1"/>
          <p:nvPr/>
        </p:nvSpPr>
        <p:spPr>
          <a:xfrm>
            <a:off x="5867400" y="5996821"/>
            <a:ext cx="8570214" cy="37797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Nunito Black" pitchFamily="2" charset="0"/>
              </a:rPr>
              <a:t>	Một số cây có thân phình to thành củ như su hào, khoai tây; rễ phình to thành củ như cà rốt, khoai lang; một số cây khác lại có rễ phụ mọc từ thân, cành như cây đa, cây đước.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F23E8F-0711-B16E-1419-2F6B4974C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0" y="5324755"/>
            <a:ext cx="2425500" cy="10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5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/>
          <a:srcRect l="2151" r="10278" b="1"/>
          <a:stretch/>
        </p:blipFill>
        <p:spPr>
          <a:xfrm>
            <a:off x="11691778" y="5259168"/>
            <a:ext cx="6596222" cy="5027832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b="37"/>
          <a:stretch/>
        </p:blipFill>
        <p:spPr>
          <a:xfrm>
            <a:off x="20" y="10"/>
            <a:ext cx="13732019" cy="1029521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3" descr="A person holding a bunch of carrots&#10;&#10;Description automatically generated with low confidence"/>
          <p:cNvPicPr>
            <a:picLocks noChangeAspect="1"/>
          </p:cNvPicPr>
          <p:nvPr/>
        </p:nvPicPr>
        <p:blipFill rotWithShape="1">
          <a:blip r:embed="rId4"/>
          <a:srcRect t="12358" r="-1" b="4416"/>
          <a:stretch/>
        </p:blipFill>
        <p:spPr>
          <a:xfrm>
            <a:off x="9252283" y="10"/>
            <a:ext cx="9035717" cy="501959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955F41A2-3F61-D7D4-B863-4B2B98188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9"/>
          <a:stretch/>
        </p:blipFill>
        <p:spPr>
          <a:xfrm>
            <a:off x="20" y="10"/>
            <a:ext cx="13712596" cy="10295217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 descr="A large tree with many branches&#10;&#10;Description automatically generated with low confidence">
            <a:extLst>
              <a:ext uri="{FF2B5EF4-FFF2-40B4-BE49-F238E27FC236}">
                <a16:creationId xmlns:a16="http://schemas.microsoft.com/office/drawing/2014/main" id="{5FB7D0C6-3E2C-51B8-A916-1FB5B5989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9080"/>
          <a:stretch/>
        </p:blipFill>
        <p:spPr>
          <a:xfrm>
            <a:off x="8685529" y="10"/>
            <a:ext cx="9602471" cy="10279481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23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Khởi động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53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l="10378" r="20190" b="1"/>
          <a:stretch/>
        </p:blipFill>
        <p:spPr>
          <a:xfrm>
            <a:off x="7594633" y="1"/>
            <a:ext cx="10693370" cy="1028018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61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565824CE-2A76-07C7-882F-A1AEE1784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872843"/>
              </p:ext>
            </p:extLst>
          </p:nvPr>
        </p:nvGraphicFramePr>
        <p:xfrm>
          <a:off x="3086100" y="1790700"/>
          <a:ext cx="12115800" cy="5628448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đứng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bò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leo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phượng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bí ngô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mướp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bàng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rau má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mồng tơi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xoài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dưa hấu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đỗ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782BFD-12EE-E8B4-2027-DC380F7F6FAB}"/>
              </a:ext>
            </a:extLst>
          </p:cNvPr>
          <p:cNvSpPr txBox="1"/>
          <p:nvPr/>
        </p:nvSpPr>
        <p:spPr>
          <a:xfrm>
            <a:off x="1143000" y="537634"/>
            <a:ext cx="1493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 Quan sát thực vật xung quanh, viết vào vở tên cây theo gợi ý: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83A287-47CA-1501-6FFD-28FAD8FD8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50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Củng cố 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Dặn dò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24" y="299591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E62D429-ABBB-76DC-2707-965C8C43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658100"/>
            <a:ext cx="2257118" cy="260938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C4212C7-7B64-057C-C7C5-E1BD4480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63904" y="7176107"/>
            <a:ext cx="2062976" cy="3084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881D29-2E21-2BD7-825A-5E8B512A0056}"/>
              </a:ext>
            </a:extLst>
          </p:cNvPr>
          <p:cNvSpPr txBox="1"/>
          <p:nvPr/>
        </p:nvSpPr>
        <p:spPr>
          <a:xfrm>
            <a:off x="1569243" y="299591"/>
            <a:ext cx="1508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Xung quanh chúng ta có rất nhiều cây khác nhau. Em thích những cây nào? Vì sao?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D1935F-4A47-319C-F096-E7B28CBA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738187" cy="667402"/>
          </a:xfrm>
          <a:prstGeom prst="rect">
            <a:avLst/>
          </a:prstGeom>
        </p:spPr>
      </p:pic>
      <p:pic>
        <p:nvPicPr>
          <p:cNvPr id="1026" name="Picture 2" descr="Những lưu ý về kỹ thuật trồng cây Cam Vinh">
            <a:extLst>
              <a:ext uri="{FF2B5EF4-FFF2-40B4-BE49-F238E27FC236}">
                <a16:creationId xmlns:a16="http://schemas.microsoft.com/office/drawing/2014/main" id="{9671C2DC-5F9B-930F-32B5-CFE08E46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43" y="1638300"/>
            <a:ext cx="6607734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Trồng giống nho khổng lồ, cho thu cả trăm triệu | VOV.VN">
            <a:extLst>
              <a:ext uri="{FF2B5EF4-FFF2-40B4-BE49-F238E27FC236}">
                <a16:creationId xmlns:a16="http://schemas.microsoft.com/office/drawing/2014/main" id="{94F1019E-2779-15FF-FECF-F7100DEC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1638299"/>
            <a:ext cx="6900854" cy="571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74C3D-1621-0D71-5384-EA7F189553E5}"/>
              </a:ext>
            </a:extLst>
          </p:cNvPr>
          <p:cNvSpPr txBox="1"/>
          <p:nvPr/>
        </p:nvSpPr>
        <p:spPr>
          <a:xfrm>
            <a:off x="3666817" y="7810249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cam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E9AFD-5450-14EF-F1E6-1302A52CF92F}"/>
              </a:ext>
            </a:extLst>
          </p:cNvPr>
          <p:cNvSpPr txBox="1"/>
          <p:nvPr/>
        </p:nvSpPr>
        <p:spPr>
          <a:xfrm>
            <a:off x="11887200" y="7785990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nho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24" y="299591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E62D429-ABBB-76DC-2707-965C8C43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658100"/>
            <a:ext cx="2257118" cy="260938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C4212C7-7B64-057C-C7C5-E1BD4480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81252" y="7546900"/>
            <a:ext cx="1832442" cy="2740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881D29-2E21-2BD7-825A-5E8B512A0056}"/>
              </a:ext>
            </a:extLst>
          </p:cNvPr>
          <p:cNvSpPr txBox="1"/>
          <p:nvPr/>
        </p:nvSpPr>
        <p:spPr>
          <a:xfrm>
            <a:off x="1569243" y="299591"/>
            <a:ext cx="1508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Xung quanh chúng ta có rất nhiều cây khác nhau. Em thích những cây nào? Vì sao?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D1935F-4A47-319C-F096-E7B28CBA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738187" cy="667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74C3D-1621-0D71-5384-EA7F189553E5}"/>
              </a:ext>
            </a:extLst>
          </p:cNvPr>
          <p:cNvSpPr txBox="1"/>
          <p:nvPr/>
        </p:nvSpPr>
        <p:spPr>
          <a:xfrm>
            <a:off x="3700345" y="7668737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nhãn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E9AFD-5450-14EF-F1E6-1302A52CF92F}"/>
              </a:ext>
            </a:extLst>
          </p:cNvPr>
          <p:cNvSpPr txBox="1"/>
          <p:nvPr/>
        </p:nvSpPr>
        <p:spPr>
          <a:xfrm>
            <a:off x="11734800" y="7668737"/>
            <a:ext cx="369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rau muống</a:t>
            </a:r>
          </a:p>
        </p:txBody>
      </p:sp>
      <p:pic>
        <p:nvPicPr>
          <p:cNvPr id="2050" name="Picture 2" descr="Ngọt thơm, giòn dai nhãn lồng Hưng Yên - Tuổi Trẻ Online">
            <a:extLst>
              <a:ext uri="{FF2B5EF4-FFF2-40B4-BE49-F238E27FC236}">
                <a16:creationId xmlns:a16="http://schemas.microsoft.com/office/drawing/2014/main" id="{D217B9C8-8308-B9DF-5F0C-42869157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75" y="1808080"/>
            <a:ext cx="7485041" cy="5621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Rau Muống - Cửa hàng Hạt giống Rau Hoa Quả">
            <a:extLst>
              <a:ext uri="{FF2B5EF4-FFF2-40B4-BE49-F238E27FC236}">
                <a16:creationId xmlns:a16="http://schemas.microsoft.com/office/drawing/2014/main" id="{278DCD37-ECA3-FDEC-0114-5E1BDC8C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99" y="1808080"/>
            <a:ext cx="7485041" cy="562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07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7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342900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D26935-F48B-A78C-FCC8-48BBFD23A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86" y="268705"/>
            <a:ext cx="752475" cy="1009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01FC05-3BD4-5902-5AE3-F145B5BC3307}"/>
              </a:ext>
            </a:extLst>
          </p:cNvPr>
          <p:cNvGrpSpPr/>
          <p:nvPr/>
        </p:nvGrpSpPr>
        <p:grpSpPr>
          <a:xfrm>
            <a:off x="3962400" y="1866900"/>
            <a:ext cx="11734800" cy="7772400"/>
            <a:chOff x="4038600" y="1638300"/>
            <a:chExt cx="8389143" cy="7893099"/>
          </a:xfrm>
        </p:grpSpPr>
        <p:pic>
          <p:nvPicPr>
            <p:cNvPr id="3074" name="Picture 2" descr="20220527083626_wm_shs-tu-nhien-va-xa-hoi-3">
              <a:extLst>
                <a:ext uri="{FF2B5EF4-FFF2-40B4-BE49-F238E27FC236}">
                  <a16:creationId xmlns:a16="http://schemas.microsoft.com/office/drawing/2014/main" id="{C02A372C-14C1-FD56-3858-D31CE27D7F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63"/>
            <a:stretch/>
          </p:blipFill>
          <p:spPr bwMode="auto">
            <a:xfrm>
              <a:off x="4038600" y="1638300"/>
              <a:ext cx="8389143" cy="7893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DA0923-EDEA-6FF9-13D2-82ADC69977B7}"/>
                </a:ext>
              </a:extLst>
            </p:cNvPr>
            <p:cNvSpPr/>
            <p:nvPr/>
          </p:nvSpPr>
          <p:spPr>
            <a:xfrm>
              <a:off x="4114800" y="1640305"/>
              <a:ext cx="5029200" cy="836195"/>
            </a:xfrm>
            <a:prstGeom prst="rect">
              <a:avLst/>
            </a:prstGeom>
            <a:solidFill>
              <a:srgbClr val="EBF5F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FFC5D7-EB75-CC57-63A1-2F6AAAA7A9FA}"/>
              </a:ext>
            </a:extLst>
          </p:cNvPr>
          <p:cNvSpPr txBox="1"/>
          <p:nvPr/>
        </p:nvSpPr>
        <p:spPr>
          <a:xfrm>
            <a:off x="1200160" y="344905"/>
            <a:ext cx="15563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70C0"/>
                </a:solidFill>
                <a:effectLst/>
                <a:latin typeface="Nunito Black" pitchFamily="2" charset="0"/>
              </a:rPr>
              <a:t>Các bạn trong hình 1 đang quan sát những cây nào? Nêu đặc điểm của một số cây trong hình.</a:t>
            </a:r>
            <a:endParaRPr lang="en-US" sz="360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FBEEFD8-1030-0D72-9C86-B987D9D4C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6591300"/>
            <a:ext cx="319214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1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trồng su hào tại nhà cực đơn giản, cho củ siêu to Sfarm">
            <a:extLst>
              <a:ext uri="{FF2B5EF4-FFF2-40B4-BE49-F238E27FC236}">
                <a16:creationId xmlns:a16="http://schemas.microsoft.com/office/drawing/2014/main" id="{2DF5E307-A7B6-50C6-0931-3973F3DCB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-1" b="-1"/>
          <a:stretch/>
        </p:blipFill>
        <p:spPr bwMode="auto">
          <a:xfrm>
            <a:off x="20" y="10"/>
            <a:ext cx="13712596" cy="10295217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1026" name="Picture 2" descr="Su hào - 500gr">
            <a:extLst>
              <a:ext uri="{FF2B5EF4-FFF2-40B4-BE49-F238E27FC236}">
                <a16:creationId xmlns:a16="http://schemas.microsoft.com/office/drawing/2014/main" id="{56CE4B7E-A9F2-6D1C-C2ED-D3F807980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7" b="1"/>
          <a:stretch/>
        </p:blipFill>
        <p:spPr bwMode="auto">
          <a:xfrm>
            <a:off x="8685529" y="10"/>
            <a:ext cx="9602471" cy="10279481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342900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0D2C289-8AB4-E2F0-4A88-E99F1889F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3065" y="7422141"/>
            <a:ext cx="7813672" cy="2880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368BF-E8A7-44A8-175B-2E4D40B8D652}"/>
              </a:ext>
            </a:extLst>
          </p:cNvPr>
          <p:cNvSpPr txBox="1"/>
          <p:nvPr/>
        </p:nvSpPr>
        <p:spPr>
          <a:xfrm>
            <a:off x="10927060" y="7955541"/>
            <a:ext cx="7391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" sz="4000" b="0" i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Đặc điểm cây su hào: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màu xanh, lá dài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phình to thành củ</a:t>
            </a:r>
          </a:p>
        </p:txBody>
      </p:sp>
    </p:spTree>
    <p:extLst>
      <p:ext uri="{BB962C8B-B14F-4D97-AF65-F5344CB8AC3E}">
        <p14:creationId xmlns:p14="http://schemas.microsoft.com/office/powerpoint/2010/main" val="4115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ÂY GIỐNG CÂY LÁ TRẦU KHÔNG (CÂY TRẦU QUẾ ) | Lazada.vn">
            <a:extLst>
              <a:ext uri="{FF2B5EF4-FFF2-40B4-BE49-F238E27FC236}">
                <a16:creationId xmlns:a16="http://schemas.microsoft.com/office/drawing/2014/main" id="{152E05CE-F318-6AD4-6121-CA8D9BC13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0" r="1" b="9889"/>
          <a:stretch/>
        </p:blipFill>
        <p:spPr bwMode="auto">
          <a:xfrm>
            <a:off x="20" y="13"/>
            <a:ext cx="10919849" cy="584300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87453" y="0"/>
            <a:ext cx="5713698" cy="467547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04133"/>
            <a:ext cx="7501779" cy="41828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35856" y="0"/>
            <a:ext cx="1152144" cy="10287000"/>
          </a:xfrm>
          <a:prstGeom prst="rect">
            <a:avLst/>
          </a:prstGeom>
          <a:solidFill>
            <a:srgbClr val="62643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4777" y="2667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ướng dẫn dùng lá trầu không chữa bệnh mề đay đúng cách">
            <a:extLst>
              <a:ext uri="{FF2B5EF4-FFF2-40B4-BE49-F238E27FC236}">
                <a16:creationId xmlns:a16="http://schemas.microsoft.com/office/drawing/2014/main" id="{F3C54158-C68A-013E-22E5-307A1BEC4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83" y="4826303"/>
            <a:ext cx="9164667" cy="546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D0E6427-AD35-168D-7210-FF65715C4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584" y="6872869"/>
            <a:ext cx="7813672" cy="288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0A0CB2-65C6-5456-1D88-47AF8BB8AEC6}"/>
              </a:ext>
            </a:extLst>
          </p:cNvPr>
          <p:cNvSpPr txBox="1"/>
          <p:nvPr/>
        </p:nvSpPr>
        <p:spPr>
          <a:xfrm>
            <a:off x="762000" y="7199278"/>
            <a:ext cx="5236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- Cây trầu không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thảo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hình trái tim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màu xanh</a:t>
            </a:r>
          </a:p>
        </p:txBody>
      </p:sp>
    </p:spTree>
    <p:extLst>
      <p:ext uri="{BB962C8B-B14F-4D97-AF65-F5344CB8AC3E}">
        <p14:creationId xmlns:p14="http://schemas.microsoft.com/office/powerpoint/2010/main" val="38279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558</Words>
  <Application>Microsoft Office PowerPoint</Application>
  <PresentationFormat>Custom</PresentationFormat>
  <Paragraphs>102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Times New Roman</vt:lpstr>
      <vt:lpstr>Arial</vt:lpstr>
      <vt:lpstr>宋体</vt:lpstr>
      <vt:lpstr>LNTH-Kids  Chinese Font 1</vt:lpstr>
      <vt:lpstr>Calibri</vt:lpstr>
      <vt:lpstr>Nunito Bold Bold</vt:lpstr>
      <vt:lpstr>Zilla Slab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... ngày ... tháng ... năm ....</dc:title>
  <cp:lastModifiedBy>AK</cp:lastModifiedBy>
  <cp:revision>10</cp:revision>
  <dcterms:created xsi:type="dcterms:W3CDTF">2006-08-16T00:00:00Z</dcterms:created>
  <dcterms:modified xsi:type="dcterms:W3CDTF">2022-12-13T00:14:09Z</dcterms:modified>
  <dc:identifier>DAFIU7D8U4I</dc:identifier>
</cp:coreProperties>
</file>